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Lst>
  <p:notesMasterIdLst>
    <p:notesMasterId r:id="rId87"/>
  </p:notesMasterIdLst>
  <p:sldIdLst>
    <p:sldId id="256" r:id="rId5"/>
    <p:sldId id="257" r:id="rId6"/>
    <p:sldId id="258" r:id="rId7"/>
    <p:sldId id="259" r:id="rId8"/>
    <p:sldId id="260" r:id="rId9"/>
    <p:sldId id="261" r:id="rId10"/>
    <p:sldId id="262" r:id="rId11"/>
    <p:sldId id="263" r:id="rId12"/>
    <p:sldId id="264" r:id="rId13"/>
    <p:sldId id="267" r:id="rId14"/>
    <p:sldId id="268" r:id="rId15"/>
    <p:sldId id="265" r:id="rId16"/>
    <p:sldId id="266" r:id="rId17"/>
    <p:sldId id="270" r:id="rId18"/>
    <p:sldId id="271" r:id="rId19"/>
    <p:sldId id="272" r:id="rId20"/>
    <p:sldId id="276" r:id="rId21"/>
    <p:sldId id="274" r:id="rId22"/>
    <p:sldId id="275" r:id="rId23"/>
    <p:sldId id="277" r:id="rId24"/>
    <p:sldId id="278" r:id="rId25"/>
    <p:sldId id="279" r:id="rId26"/>
    <p:sldId id="280" r:id="rId27"/>
    <p:sldId id="281" r:id="rId28"/>
    <p:sldId id="282" r:id="rId29"/>
    <p:sldId id="283" r:id="rId30"/>
    <p:sldId id="284" r:id="rId31"/>
    <p:sldId id="285" r:id="rId32"/>
    <p:sldId id="286" r:id="rId33"/>
    <p:sldId id="295" r:id="rId34"/>
    <p:sldId id="287" r:id="rId35"/>
    <p:sldId id="288" r:id="rId36"/>
    <p:sldId id="342" r:id="rId37"/>
    <p:sldId id="289" r:id="rId38"/>
    <p:sldId id="290" r:id="rId39"/>
    <p:sldId id="292" r:id="rId40"/>
    <p:sldId id="293" r:id="rId41"/>
    <p:sldId id="294" r:id="rId42"/>
    <p:sldId id="297" r:id="rId43"/>
    <p:sldId id="298" r:id="rId44"/>
    <p:sldId id="296" r:id="rId45"/>
    <p:sldId id="299" r:id="rId46"/>
    <p:sldId id="301"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40" r:id="rId62"/>
    <p:sldId id="341" r:id="rId63"/>
    <p:sldId id="317" r:id="rId64"/>
    <p:sldId id="318" r:id="rId65"/>
    <p:sldId id="319" r:id="rId66"/>
    <p:sldId id="320" r:id="rId67"/>
    <p:sldId id="321" r:id="rId68"/>
    <p:sldId id="322" r:id="rId69"/>
    <p:sldId id="323" r:id="rId70"/>
    <p:sldId id="324" r:id="rId71"/>
    <p:sldId id="325" r:id="rId72"/>
    <p:sldId id="326" r:id="rId73"/>
    <p:sldId id="332" r:id="rId74"/>
    <p:sldId id="327" r:id="rId75"/>
    <p:sldId id="328" r:id="rId76"/>
    <p:sldId id="329" r:id="rId77"/>
    <p:sldId id="333" r:id="rId78"/>
    <p:sldId id="334" r:id="rId79"/>
    <p:sldId id="335" r:id="rId80"/>
    <p:sldId id="337" r:id="rId81"/>
    <p:sldId id="336" r:id="rId82"/>
    <p:sldId id="338" r:id="rId83"/>
    <p:sldId id="269" r:id="rId84"/>
    <p:sldId id="343" r:id="rId85"/>
    <p:sldId id="339"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55331" autoAdjust="0"/>
  </p:normalViewPr>
  <p:slideViewPr>
    <p:cSldViewPr snapToGrid="0">
      <p:cViewPr varScale="1">
        <p:scale>
          <a:sx n="64" d="100"/>
          <a:sy n="64" d="100"/>
        </p:scale>
        <p:origin x="74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1C7AFC-7DC7-42F7-8081-5692A3BA9DAD}" type="datetimeFigureOut">
              <a:rPr lang="en-US" smtClean="0"/>
              <a:t>9/30/2024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18D1FC-D5BD-4E36-B70B-EA3DDF1D0436}" type="slidenum">
              <a:rPr lang="en-US" smtClean="0"/>
              <a:t>‹#›</a:t>
            </a:fld>
            <a:endParaRPr lang="en-US"/>
          </a:p>
        </p:txBody>
      </p:sp>
    </p:spTree>
    <p:extLst>
      <p:ext uri="{BB962C8B-B14F-4D97-AF65-F5344CB8AC3E}">
        <p14:creationId xmlns:p14="http://schemas.microsoft.com/office/powerpoint/2010/main" val="4277059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lnSpc>
                <a:spcPct val="80000"/>
              </a:lnSpc>
            </a:pPr>
            <a:endParaRPr lang="bg-BG" altLang="en-US" sz="120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E18D1FC-D5BD-4E36-B70B-EA3DDF1D0436}" type="slidenum">
              <a:rPr lang="en-US" smtClean="0"/>
              <a:t>4</a:t>
            </a:fld>
            <a:endParaRPr lang="en-US"/>
          </a:p>
        </p:txBody>
      </p:sp>
    </p:spTree>
    <p:extLst>
      <p:ext uri="{BB962C8B-B14F-4D97-AF65-F5344CB8AC3E}">
        <p14:creationId xmlns:p14="http://schemas.microsoft.com/office/powerpoint/2010/main" val="1535930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18D1FC-D5BD-4E36-B70B-EA3DDF1D0436}" type="slidenum">
              <a:rPr lang="en-US" smtClean="0"/>
              <a:t>25</a:t>
            </a:fld>
            <a:endParaRPr lang="en-US"/>
          </a:p>
        </p:txBody>
      </p:sp>
    </p:spTree>
    <p:extLst>
      <p:ext uri="{BB962C8B-B14F-4D97-AF65-F5344CB8AC3E}">
        <p14:creationId xmlns:p14="http://schemas.microsoft.com/office/powerpoint/2010/main" val="3766035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ltLang="en-US" sz="1200" b="1"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E18D1FC-D5BD-4E36-B70B-EA3DDF1D0436}" type="slidenum">
              <a:rPr lang="en-US" smtClean="0"/>
              <a:t>26</a:t>
            </a:fld>
            <a:endParaRPr lang="en-US"/>
          </a:p>
        </p:txBody>
      </p:sp>
    </p:spTree>
    <p:extLst>
      <p:ext uri="{BB962C8B-B14F-4D97-AF65-F5344CB8AC3E}">
        <p14:creationId xmlns:p14="http://schemas.microsoft.com/office/powerpoint/2010/main" val="1215057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18D1FC-D5BD-4E36-B70B-EA3DDF1D0436}" type="slidenum">
              <a:rPr lang="en-US" smtClean="0"/>
              <a:t>27</a:t>
            </a:fld>
            <a:endParaRPr lang="en-US"/>
          </a:p>
        </p:txBody>
      </p:sp>
    </p:spTree>
    <p:extLst>
      <p:ext uri="{BB962C8B-B14F-4D97-AF65-F5344CB8AC3E}">
        <p14:creationId xmlns:p14="http://schemas.microsoft.com/office/powerpoint/2010/main" val="3948704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18D1FC-D5BD-4E36-B70B-EA3DDF1D0436}" type="slidenum">
              <a:rPr lang="en-US" smtClean="0"/>
              <a:t>28</a:t>
            </a:fld>
            <a:endParaRPr lang="en-US"/>
          </a:p>
        </p:txBody>
      </p:sp>
    </p:spTree>
    <p:extLst>
      <p:ext uri="{BB962C8B-B14F-4D97-AF65-F5344CB8AC3E}">
        <p14:creationId xmlns:p14="http://schemas.microsoft.com/office/powerpoint/2010/main" val="890264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bg-BG"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E18D1FC-D5BD-4E36-B70B-EA3DDF1D0436}" type="slidenum">
              <a:rPr lang="en-US" smtClean="0"/>
              <a:t>29</a:t>
            </a:fld>
            <a:endParaRPr lang="en-US"/>
          </a:p>
        </p:txBody>
      </p:sp>
    </p:spTree>
    <p:extLst>
      <p:ext uri="{BB962C8B-B14F-4D97-AF65-F5344CB8AC3E}">
        <p14:creationId xmlns:p14="http://schemas.microsoft.com/office/powerpoint/2010/main" val="3232263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18D1FC-D5BD-4E36-B70B-EA3DDF1D0436}" type="slidenum">
              <a:rPr lang="en-US" smtClean="0"/>
              <a:t>30</a:t>
            </a:fld>
            <a:endParaRPr lang="en-US"/>
          </a:p>
        </p:txBody>
      </p:sp>
    </p:spTree>
    <p:extLst>
      <p:ext uri="{BB962C8B-B14F-4D97-AF65-F5344CB8AC3E}">
        <p14:creationId xmlns:p14="http://schemas.microsoft.com/office/powerpoint/2010/main" val="1883718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18D1FC-D5BD-4E36-B70B-EA3DDF1D0436}" type="slidenum">
              <a:rPr lang="en-US" smtClean="0"/>
              <a:t>31</a:t>
            </a:fld>
            <a:endParaRPr lang="en-US"/>
          </a:p>
        </p:txBody>
      </p:sp>
    </p:spTree>
    <p:extLst>
      <p:ext uri="{BB962C8B-B14F-4D97-AF65-F5344CB8AC3E}">
        <p14:creationId xmlns:p14="http://schemas.microsoft.com/office/powerpoint/2010/main" val="2154596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18D1FC-D5BD-4E36-B70B-EA3DDF1D0436}" type="slidenum">
              <a:rPr lang="en-US" smtClean="0"/>
              <a:t>32</a:t>
            </a:fld>
            <a:endParaRPr lang="en-US"/>
          </a:p>
        </p:txBody>
      </p:sp>
    </p:spTree>
    <p:extLst>
      <p:ext uri="{BB962C8B-B14F-4D97-AF65-F5344CB8AC3E}">
        <p14:creationId xmlns:p14="http://schemas.microsoft.com/office/powerpoint/2010/main" val="2017689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18D1FC-D5BD-4E36-B70B-EA3DDF1D0436}" type="slidenum">
              <a:rPr lang="en-US" smtClean="0"/>
              <a:t>34</a:t>
            </a:fld>
            <a:endParaRPr lang="en-US"/>
          </a:p>
        </p:txBody>
      </p:sp>
    </p:spTree>
    <p:extLst>
      <p:ext uri="{BB962C8B-B14F-4D97-AF65-F5344CB8AC3E}">
        <p14:creationId xmlns:p14="http://schemas.microsoft.com/office/powerpoint/2010/main" val="286066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35</a:t>
            </a:fld>
            <a:endParaRPr lang="en-US"/>
          </a:p>
        </p:txBody>
      </p:sp>
    </p:spTree>
    <p:extLst>
      <p:ext uri="{BB962C8B-B14F-4D97-AF65-F5344CB8AC3E}">
        <p14:creationId xmlns:p14="http://schemas.microsoft.com/office/powerpoint/2010/main" val="4000182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5</a:t>
            </a:fld>
            <a:endParaRPr lang="en-US"/>
          </a:p>
        </p:txBody>
      </p:sp>
    </p:spTree>
    <p:extLst>
      <p:ext uri="{BB962C8B-B14F-4D97-AF65-F5344CB8AC3E}">
        <p14:creationId xmlns:p14="http://schemas.microsoft.com/office/powerpoint/2010/main" val="1090151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36</a:t>
            </a:fld>
            <a:endParaRPr lang="en-US"/>
          </a:p>
        </p:txBody>
      </p:sp>
    </p:spTree>
    <p:extLst>
      <p:ext uri="{BB962C8B-B14F-4D97-AF65-F5344CB8AC3E}">
        <p14:creationId xmlns:p14="http://schemas.microsoft.com/office/powerpoint/2010/main" val="170139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37</a:t>
            </a:fld>
            <a:endParaRPr lang="en-US"/>
          </a:p>
        </p:txBody>
      </p:sp>
    </p:spTree>
    <p:extLst>
      <p:ext uri="{BB962C8B-B14F-4D97-AF65-F5344CB8AC3E}">
        <p14:creationId xmlns:p14="http://schemas.microsoft.com/office/powerpoint/2010/main" val="2701038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38</a:t>
            </a:fld>
            <a:endParaRPr lang="en-US"/>
          </a:p>
        </p:txBody>
      </p:sp>
    </p:spTree>
    <p:extLst>
      <p:ext uri="{BB962C8B-B14F-4D97-AF65-F5344CB8AC3E}">
        <p14:creationId xmlns:p14="http://schemas.microsoft.com/office/powerpoint/2010/main" val="3613028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39</a:t>
            </a:fld>
            <a:endParaRPr lang="en-US"/>
          </a:p>
        </p:txBody>
      </p:sp>
    </p:spTree>
    <p:extLst>
      <p:ext uri="{BB962C8B-B14F-4D97-AF65-F5344CB8AC3E}">
        <p14:creationId xmlns:p14="http://schemas.microsoft.com/office/powerpoint/2010/main" val="1601919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18D1FC-D5BD-4E36-B70B-EA3DDF1D0436}" type="slidenum">
              <a:rPr lang="en-US" smtClean="0"/>
              <a:t>40</a:t>
            </a:fld>
            <a:endParaRPr lang="en-US"/>
          </a:p>
        </p:txBody>
      </p:sp>
    </p:spTree>
    <p:extLst>
      <p:ext uri="{BB962C8B-B14F-4D97-AF65-F5344CB8AC3E}">
        <p14:creationId xmlns:p14="http://schemas.microsoft.com/office/powerpoint/2010/main" val="487793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41</a:t>
            </a:fld>
            <a:endParaRPr lang="en-US"/>
          </a:p>
        </p:txBody>
      </p:sp>
    </p:spTree>
    <p:extLst>
      <p:ext uri="{BB962C8B-B14F-4D97-AF65-F5344CB8AC3E}">
        <p14:creationId xmlns:p14="http://schemas.microsoft.com/office/powerpoint/2010/main" val="3468720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42</a:t>
            </a:fld>
            <a:endParaRPr lang="en-US"/>
          </a:p>
        </p:txBody>
      </p:sp>
    </p:spTree>
    <p:extLst>
      <p:ext uri="{BB962C8B-B14F-4D97-AF65-F5344CB8AC3E}">
        <p14:creationId xmlns:p14="http://schemas.microsoft.com/office/powerpoint/2010/main" val="3772304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43</a:t>
            </a:fld>
            <a:endParaRPr lang="en-US"/>
          </a:p>
        </p:txBody>
      </p:sp>
    </p:spTree>
    <p:extLst>
      <p:ext uri="{BB962C8B-B14F-4D97-AF65-F5344CB8AC3E}">
        <p14:creationId xmlns:p14="http://schemas.microsoft.com/office/powerpoint/2010/main" val="1704481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18D1FC-D5BD-4E36-B70B-EA3DDF1D0436}" type="slidenum">
              <a:rPr lang="en-US" smtClean="0"/>
              <a:t>44</a:t>
            </a:fld>
            <a:endParaRPr lang="en-US"/>
          </a:p>
        </p:txBody>
      </p:sp>
    </p:spTree>
    <p:extLst>
      <p:ext uri="{BB962C8B-B14F-4D97-AF65-F5344CB8AC3E}">
        <p14:creationId xmlns:p14="http://schemas.microsoft.com/office/powerpoint/2010/main" val="1304229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45</a:t>
            </a:fld>
            <a:endParaRPr lang="en-US"/>
          </a:p>
        </p:txBody>
      </p:sp>
    </p:spTree>
    <p:extLst>
      <p:ext uri="{BB962C8B-B14F-4D97-AF65-F5344CB8AC3E}">
        <p14:creationId xmlns:p14="http://schemas.microsoft.com/office/powerpoint/2010/main" val="1649509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BE18D1FC-D5BD-4E36-B70B-EA3DDF1D0436}" type="slidenum">
              <a:rPr lang="en-US" smtClean="0"/>
              <a:t>9</a:t>
            </a:fld>
            <a:endParaRPr lang="en-US"/>
          </a:p>
        </p:txBody>
      </p:sp>
    </p:spTree>
    <p:extLst>
      <p:ext uri="{BB962C8B-B14F-4D97-AF65-F5344CB8AC3E}">
        <p14:creationId xmlns:p14="http://schemas.microsoft.com/office/powerpoint/2010/main" val="418562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46</a:t>
            </a:fld>
            <a:endParaRPr lang="en-US"/>
          </a:p>
        </p:txBody>
      </p:sp>
    </p:spTree>
    <p:extLst>
      <p:ext uri="{BB962C8B-B14F-4D97-AF65-F5344CB8AC3E}">
        <p14:creationId xmlns:p14="http://schemas.microsoft.com/office/powerpoint/2010/main" val="585455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47</a:t>
            </a:fld>
            <a:endParaRPr lang="en-US"/>
          </a:p>
        </p:txBody>
      </p:sp>
    </p:spTree>
    <p:extLst>
      <p:ext uri="{BB962C8B-B14F-4D97-AF65-F5344CB8AC3E}">
        <p14:creationId xmlns:p14="http://schemas.microsoft.com/office/powerpoint/2010/main" val="3254789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48</a:t>
            </a:fld>
            <a:endParaRPr lang="en-US"/>
          </a:p>
        </p:txBody>
      </p:sp>
    </p:spTree>
    <p:extLst>
      <p:ext uri="{BB962C8B-B14F-4D97-AF65-F5344CB8AC3E}">
        <p14:creationId xmlns:p14="http://schemas.microsoft.com/office/powerpoint/2010/main" val="5805634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49</a:t>
            </a:fld>
            <a:endParaRPr lang="en-US"/>
          </a:p>
        </p:txBody>
      </p:sp>
    </p:spTree>
    <p:extLst>
      <p:ext uri="{BB962C8B-B14F-4D97-AF65-F5344CB8AC3E}">
        <p14:creationId xmlns:p14="http://schemas.microsoft.com/office/powerpoint/2010/main" val="3602268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50</a:t>
            </a:fld>
            <a:endParaRPr lang="en-US"/>
          </a:p>
        </p:txBody>
      </p:sp>
    </p:spTree>
    <p:extLst>
      <p:ext uri="{BB962C8B-B14F-4D97-AF65-F5344CB8AC3E}">
        <p14:creationId xmlns:p14="http://schemas.microsoft.com/office/powerpoint/2010/main" val="3395496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51</a:t>
            </a:fld>
            <a:endParaRPr lang="en-US"/>
          </a:p>
        </p:txBody>
      </p:sp>
    </p:spTree>
    <p:extLst>
      <p:ext uri="{BB962C8B-B14F-4D97-AF65-F5344CB8AC3E}">
        <p14:creationId xmlns:p14="http://schemas.microsoft.com/office/powerpoint/2010/main" val="35383960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52</a:t>
            </a:fld>
            <a:endParaRPr lang="en-US"/>
          </a:p>
        </p:txBody>
      </p:sp>
    </p:spTree>
    <p:extLst>
      <p:ext uri="{BB962C8B-B14F-4D97-AF65-F5344CB8AC3E}">
        <p14:creationId xmlns:p14="http://schemas.microsoft.com/office/powerpoint/2010/main" val="3559823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53</a:t>
            </a:fld>
            <a:endParaRPr lang="en-US"/>
          </a:p>
        </p:txBody>
      </p:sp>
    </p:spTree>
    <p:extLst>
      <p:ext uri="{BB962C8B-B14F-4D97-AF65-F5344CB8AC3E}">
        <p14:creationId xmlns:p14="http://schemas.microsoft.com/office/powerpoint/2010/main" val="39422271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54</a:t>
            </a:fld>
            <a:endParaRPr lang="en-US"/>
          </a:p>
        </p:txBody>
      </p:sp>
    </p:spTree>
    <p:extLst>
      <p:ext uri="{BB962C8B-B14F-4D97-AF65-F5344CB8AC3E}">
        <p14:creationId xmlns:p14="http://schemas.microsoft.com/office/powerpoint/2010/main" val="34395839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18D1FC-D5BD-4E36-B70B-EA3DDF1D0436}" type="slidenum">
              <a:rPr lang="en-US" smtClean="0"/>
              <a:t>55</a:t>
            </a:fld>
            <a:endParaRPr lang="en-US"/>
          </a:p>
        </p:txBody>
      </p:sp>
    </p:spTree>
    <p:extLst>
      <p:ext uri="{BB962C8B-B14F-4D97-AF65-F5344CB8AC3E}">
        <p14:creationId xmlns:p14="http://schemas.microsoft.com/office/powerpoint/2010/main" val="2763803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10</a:t>
            </a:fld>
            <a:endParaRPr lang="en-US"/>
          </a:p>
        </p:txBody>
      </p:sp>
    </p:spTree>
    <p:extLst>
      <p:ext uri="{BB962C8B-B14F-4D97-AF65-F5344CB8AC3E}">
        <p14:creationId xmlns:p14="http://schemas.microsoft.com/office/powerpoint/2010/main" val="19138681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18D1FC-D5BD-4E36-B70B-EA3DDF1D0436}" type="slidenum">
              <a:rPr lang="en-US" smtClean="0"/>
              <a:t>56</a:t>
            </a:fld>
            <a:endParaRPr lang="en-US"/>
          </a:p>
        </p:txBody>
      </p:sp>
    </p:spTree>
    <p:extLst>
      <p:ext uri="{BB962C8B-B14F-4D97-AF65-F5344CB8AC3E}">
        <p14:creationId xmlns:p14="http://schemas.microsoft.com/office/powerpoint/2010/main" val="117310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57</a:t>
            </a:fld>
            <a:endParaRPr lang="en-US"/>
          </a:p>
        </p:txBody>
      </p:sp>
    </p:spTree>
    <p:extLst>
      <p:ext uri="{BB962C8B-B14F-4D97-AF65-F5344CB8AC3E}">
        <p14:creationId xmlns:p14="http://schemas.microsoft.com/office/powerpoint/2010/main" val="28334286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60</a:t>
            </a:fld>
            <a:endParaRPr lang="en-US"/>
          </a:p>
        </p:txBody>
      </p:sp>
    </p:spTree>
    <p:extLst>
      <p:ext uri="{BB962C8B-B14F-4D97-AF65-F5344CB8AC3E}">
        <p14:creationId xmlns:p14="http://schemas.microsoft.com/office/powerpoint/2010/main" val="36400271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61</a:t>
            </a:fld>
            <a:endParaRPr lang="en-US"/>
          </a:p>
        </p:txBody>
      </p:sp>
    </p:spTree>
    <p:extLst>
      <p:ext uri="{BB962C8B-B14F-4D97-AF65-F5344CB8AC3E}">
        <p14:creationId xmlns:p14="http://schemas.microsoft.com/office/powerpoint/2010/main" val="17392666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18D1FC-D5BD-4E36-B70B-EA3DDF1D0436}" type="slidenum">
              <a:rPr lang="en-US" smtClean="0"/>
              <a:t>62</a:t>
            </a:fld>
            <a:endParaRPr lang="en-US"/>
          </a:p>
        </p:txBody>
      </p:sp>
    </p:spTree>
    <p:extLst>
      <p:ext uri="{BB962C8B-B14F-4D97-AF65-F5344CB8AC3E}">
        <p14:creationId xmlns:p14="http://schemas.microsoft.com/office/powerpoint/2010/main" val="34873120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63</a:t>
            </a:fld>
            <a:endParaRPr lang="en-US"/>
          </a:p>
        </p:txBody>
      </p:sp>
    </p:spTree>
    <p:extLst>
      <p:ext uri="{BB962C8B-B14F-4D97-AF65-F5344CB8AC3E}">
        <p14:creationId xmlns:p14="http://schemas.microsoft.com/office/powerpoint/2010/main" val="33794929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lnSpc>
                <a:spcPct val="80000"/>
              </a:lnSpc>
            </a:pPr>
            <a:endParaRPr lang="bg-BG" altLang="en-US" sz="120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E18D1FC-D5BD-4E36-B70B-EA3DDF1D0436}" type="slidenum">
              <a:rPr lang="en-US" smtClean="0"/>
              <a:t>64</a:t>
            </a:fld>
            <a:endParaRPr lang="en-US"/>
          </a:p>
        </p:txBody>
      </p:sp>
    </p:spTree>
    <p:extLst>
      <p:ext uri="{BB962C8B-B14F-4D97-AF65-F5344CB8AC3E}">
        <p14:creationId xmlns:p14="http://schemas.microsoft.com/office/powerpoint/2010/main" val="27799842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65</a:t>
            </a:fld>
            <a:endParaRPr lang="en-US"/>
          </a:p>
        </p:txBody>
      </p:sp>
    </p:spTree>
    <p:extLst>
      <p:ext uri="{BB962C8B-B14F-4D97-AF65-F5344CB8AC3E}">
        <p14:creationId xmlns:p14="http://schemas.microsoft.com/office/powerpoint/2010/main" val="13496324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18D1FC-D5BD-4E36-B70B-EA3DDF1D0436}" type="slidenum">
              <a:rPr lang="en-US" smtClean="0"/>
              <a:t>67</a:t>
            </a:fld>
            <a:endParaRPr lang="en-US"/>
          </a:p>
        </p:txBody>
      </p:sp>
    </p:spTree>
    <p:extLst>
      <p:ext uri="{BB962C8B-B14F-4D97-AF65-F5344CB8AC3E}">
        <p14:creationId xmlns:p14="http://schemas.microsoft.com/office/powerpoint/2010/main" val="9774008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68</a:t>
            </a:fld>
            <a:endParaRPr lang="en-US"/>
          </a:p>
        </p:txBody>
      </p:sp>
    </p:spTree>
    <p:extLst>
      <p:ext uri="{BB962C8B-B14F-4D97-AF65-F5344CB8AC3E}">
        <p14:creationId xmlns:p14="http://schemas.microsoft.com/office/powerpoint/2010/main" val="312769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18D1FC-D5BD-4E36-B70B-EA3DDF1D0436}" type="slidenum">
              <a:rPr lang="en-US" smtClean="0"/>
              <a:t>12</a:t>
            </a:fld>
            <a:endParaRPr lang="en-US"/>
          </a:p>
        </p:txBody>
      </p:sp>
    </p:spTree>
    <p:extLst>
      <p:ext uri="{BB962C8B-B14F-4D97-AF65-F5344CB8AC3E}">
        <p14:creationId xmlns:p14="http://schemas.microsoft.com/office/powerpoint/2010/main" val="36665744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69</a:t>
            </a:fld>
            <a:endParaRPr lang="en-US"/>
          </a:p>
        </p:txBody>
      </p:sp>
    </p:spTree>
    <p:extLst>
      <p:ext uri="{BB962C8B-B14F-4D97-AF65-F5344CB8AC3E}">
        <p14:creationId xmlns:p14="http://schemas.microsoft.com/office/powerpoint/2010/main" val="4203456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70</a:t>
            </a:fld>
            <a:endParaRPr lang="en-US"/>
          </a:p>
        </p:txBody>
      </p:sp>
    </p:spTree>
    <p:extLst>
      <p:ext uri="{BB962C8B-B14F-4D97-AF65-F5344CB8AC3E}">
        <p14:creationId xmlns:p14="http://schemas.microsoft.com/office/powerpoint/2010/main" val="4877143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71</a:t>
            </a:fld>
            <a:endParaRPr lang="en-US"/>
          </a:p>
        </p:txBody>
      </p:sp>
    </p:spTree>
    <p:extLst>
      <p:ext uri="{BB962C8B-B14F-4D97-AF65-F5344CB8AC3E}">
        <p14:creationId xmlns:p14="http://schemas.microsoft.com/office/powerpoint/2010/main" val="27764160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72</a:t>
            </a:fld>
            <a:endParaRPr lang="en-US"/>
          </a:p>
        </p:txBody>
      </p:sp>
    </p:spTree>
    <p:extLst>
      <p:ext uri="{BB962C8B-B14F-4D97-AF65-F5344CB8AC3E}">
        <p14:creationId xmlns:p14="http://schemas.microsoft.com/office/powerpoint/2010/main" val="33292031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73</a:t>
            </a:fld>
            <a:endParaRPr lang="en-US"/>
          </a:p>
        </p:txBody>
      </p:sp>
    </p:spTree>
    <p:extLst>
      <p:ext uri="{BB962C8B-B14F-4D97-AF65-F5344CB8AC3E}">
        <p14:creationId xmlns:p14="http://schemas.microsoft.com/office/powerpoint/2010/main" val="9024322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ltLang="en-US"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E18D1FC-D5BD-4E36-B70B-EA3DDF1D0436}" type="slidenum">
              <a:rPr lang="en-US" smtClean="0"/>
              <a:t>74</a:t>
            </a:fld>
            <a:endParaRPr lang="en-US"/>
          </a:p>
        </p:txBody>
      </p:sp>
    </p:spTree>
    <p:extLst>
      <p:ext uri="{BB962C8B-B14F-4D97-AF65-F5344CB8AC3E}">
        <p14:creationId xmlns:p14="http://schemas.microsoft.com/office/powerpoint/2010/main" val="33264642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75</a:t>
            </a:fld>
            <a:endParaRPr lang="en-US"/>
          </a:p>
        </p:txBody>
      </p:sp>
    </p:spTree>
    <p:extLst>
      <p:ext uri="{BB962C8B-B14F-4D97-AF65-F5344CB8AC3E}">
        <p14:creationId xmlns:p14="http://schemas.microsoft.com/office/powerpoint/2010/main" val="19731937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76</a:t>
            </a:fld>
            <a:endParaRPr lang="en-US"/>
          </a:p>
        </p:txBody>
      </p:sp>
    </p:spTree>
    <p:extLst>
      <p:ext uri="{BB962C8B-B14F-4D97-AF65-F5344CB8AC3E}">
        <p14:creationId xmlns:p14="http://schemas.microsoft.com/office/powerpoint/2010/main" val="31287661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77</a:t>
            </a:fld>
            <a:endParaRPr lang="en-US"/>
          </a:p>
        </p:txBody>
      </p:sp>
    </p:spTree>
    <p:extLst>
      <p:ext uri="{BB962C8B-B14F-4D97-AF65-F5344CB8AC3E}">
        <p14:creationId xmlns:p14="http://schemas.microsoft.com/office/powerpoint/2010/main" val="16870863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78</a:t>
            </a:fld>
            <a:endParaRPr lang="en-US"/>
          </a:p>
        </p:txBody>
      </p:sp>
    </p:spTree>
    <p:extLst>
      <p:ext uri="{BB962C8B-B14F-4D97-AF65-F5344CB8AC3E}">
        <p14:creationId xmlns:p14="http://schemas.microsoft.com/office/powerpoint/2010/main" val="1146201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13</a:t>
            </a:fld>
            <a:endParaRPr lang="en-US"/>
          </a:p>
        </p:txBody>
      </p:sp>
    </p:spTree>
    <p:extLst>
      <p:ext uri="{BB962C8B-B14F-4D97-AF65-F5344CB8AC3E}">
        <p14:creationId xmlns:p14="http://schemas.microsoft.com/office/powerpoint/2010/main" val="24798087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endParaRPr lang="en-US" altLang="en-US" sz="120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E18D1FC-D5BD-4E36-B70B-EA3DDF1D0436}" type="slidenum">
              <a:rPr lang="en-US" smtClean="0"/>
              <a:t>79</a:t>
            </a:fld>
            <a:endParaRPr lang="en-US"/>
          </a:p>
        </p:txBody>
      </p:sp>
    </p:spTree>
    <p:extLst>
      <p:ext uri="{BB962C8B-B14F-4D97-AF65-F5344CB8AC3E}">
        <p14:creationId xmlns:p14="http://schemas.microsoft.com/office/powerpoint/2010/main" val="32453922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80</a:t>
            </a:fld>
            <a:endParaRPr lang="en-US"/>
          </a:p>
        </p:txBody>
      </p:sp>
    </p:spTree>
    <p:extLst>
      <p:ext uri="{BB962C8B-B14F-4D97-AF65-F5344CB8AC3E}">
        <p14:creationId xmlns:p14="http://schemas.microsoft.com/office/powerpoint/2010/main" val="38798282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82</a:t>
            </a:fld>
            <a:endParaRPr lang="en-US"/>
          </a:p>
        </p:txBody>
      </p:sp>
    </p:spTree>
    <p:extLst>
      <p:ext uri="{BB962C8B-B14F-4D97-AF65-F5344CB8AC3E}">
        <p14:creationId xmlns:p14="http://schemas.microsoft.com/office/powerpoint/2010/main" val="96309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15</a:t>
            </a:fld>
            <a:endParaRPr lang="en-US"/>
          </a:p>
        </p:txBody>
      </p:sp>
    </p:spTree>
    <p:extLst>
      <p:ext uri="{BB962C8B-B14F-4D97-AF65-F5344CB8AC3E}">
        <p14:creationId xmlns:p14="http://schemas.microsoft.com/office/powerpoint/2010/main" val="2224295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22</a:t>
            </a:fld>
            <a:endParaRPr lang="en-US"/>
          </a:p>
        </p:txBody>
      </p:sp>
    </p:spTree>
    <p:extLst>
      <p:ext uri="{BB962C8B-B14F-4D97-AF65-F5344CB8AC3E}">
        <p14:creationId xmlns:p14="http://schemas.microsoft.com/office/powerpoint/2010/main" val="2254755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18D1FC-D5BD-4E36-B70B-EA3DDF1D0436}" type="slidenum">
              <a:rPr lang="en-US" smtClean="0"/>
              <a:t>24</a:t>
            </a:fld>
            <a:endParaRPr lang="en-US"/>
          </a:p>
        </p:txBody>
      </p:sp>
    </p:spTree>
    <p:extLst>
      <p:ext uri="{BB962C8B-B14F-4D97-AF65-F5344CB8AC3E}">
        <p14:creationId xmlns:p14="http://schemas.microsoft.com/office/powerpoint/2010/main" val="3282309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4BE932-AABB-4A3E-A6EA-711EA05497AA}" type="datetime4">
              <a:rPr lang="bg-BG" smtClean="0"/>
              <a:t>30 септември 2024 г.</a:t>
            </a:fld>
            <a:endParaRPr lang="en-US"/>
          </a:p>
        </p:txBody>
      </p:sp>
      <p:sp>
        <p:nvSpPr>
          <p:cNvPr id="5" name="Footer Placeholder 4"/>
          <p:cNvSpPr>
            <a:spLocks noGrp="1"/>
          </p:cNvSpPr>
          <p:nvPr>
            <p:ph type="ftr" sz="quarter" idx="11"/>
          </p:nvPr>
        </p:nvSpPr>
        <p:spPr/>
        <p:txBody>
          <a:bodyPr/>
          <a:lstStyle/>
          <a:p>
            <a:r>
              <a:rPr lang="bg-BG"/>
              <a:t>Частен Транспортен Колеж</a:t>
            </a:r>
            <a:endParaRPr lang="en-US"/>
          </a:p>
        </p:txBody>
      </p:sp>
      <p:sp>
        <p:nvSpPr>
          <p:cNvPr id="6" name="Slide Number Placeholder 5"/>
          <p:cNvSpPr>
            <a:spLocks noGrp="1"/>
          </p:cNvSpPr>
          <p:nvPr>
            <p:ph type="sldNum" sz="quarter" idx="12"/>
          </p:nvPr>
        </p:nvSpPr>
        <p:spPr/>
        <p:txBody>
          <a:bodyPr/>
          <a:lstStyle/>
          <a:p>
            <a:fld id="{E4B1F8BD-DA59-4FFB-823A-9003167DABDF}" type="slidenum">
              <a:rPr lang="en-US" smtClean="0"/>
              <a:t>‹#›</a:t>
            </a:fld>
            <a:endParaRPr lang="en-US"/>
          </a:p>
        </p:txBody>
      </p:sp>
    </p:spTree>
    <p:extLst>
      <p:ext uri="{BB962C8B-B14F-4D97-AF65-F5344CB8AC3E}">
        <p14:creationId xmlns:p14="http://schemas.microsoft.com/office/powerpoint/2010/main" val="3880685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DEAC33-5FFA-4B36-BD21-C4C984AC1B56}" type="datetime4">
              <a:rPr lang="bg-BG" smtClean="0"/>
              <a:t>30 септември 2024 г.</a:t>
            </a:fld>
            <a:endParaRPr lang="en-US"/>
          </a:p>
        </p:txBody>
      </p:sp>
      <p:sp>
        <p:nvSpPr>
          <p:cNvPr id="6" name="Footer Placeholder 5"/>
          <p:cNvSpPr>
            <a:spLocks noGrp="1"/>
          </p:cNvSpPr>
          <p:nvPr>
            <p:ph type="ftr" sz="quarter" idx="11"/>
          </p:nvPr>
        </p:nvSpPr>
        <p:spPr/>
        <p:txBody>
          <a:bodyPr/>
          <a:lstStyle/>
          <a:p>
            <a:r>
              <a:rPr lang="bg-BG"/>
              <a:t>Частен Транспортен Колеж</a:t>
            </a:r>
            <a:endParaRPr lang="en-US"/>
          </a:p>
        </p:txBody>
      </p:sp>
      <p:sp>
        <p:nvSpPr>
          <p:cNvPr id="7" name="Slide Number Placeholder 6"/>
          <p:cNvSpPr>
            <a:spLocks noGrp="1"/>
          </p:cNvSpPr>
          <p:nvPr>
            <p:ph type="sldNum" sz="quarter" idx="12"/>
          </p:nvPr>
        </p:nvSpPr>
        <p:spPr/>
        <p:txBody>
          <a:bodyPr/>
          <a:lstStyle/>
          <a:p>
            <a:fld id="{E4B1F8BD-DA59-4FFB-823A-9003167DABDF}" type="slidenum">
              <a:rPr lang="en-US" smtClean="0"/>
              <a:t>‹#›</a:t>
            </a:fld>
            <a:endParaRPr lang="en-US"/>
          </a:p>
        </p:txBody>
      </p:sp>
    </p:spTree>
    <p:extLst>
      <p:ext uri="{BB962C8B-B14F-4D97-AF65-F5344CB8AC3E}">
        <p14:creationId xmlns:p14="http://schemas.microsoft.com/office/powerpoint/2010/main" val="2665595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478A8DD-D932-4FE9-8B1E-A6C82319045F}" type="datetime4">
              <a:rPr lang="bg-BG" smtClean="0"/>
              <a:t>30 септември 2024 г.</a:t>
            </a:fld>
            <a:endParaRPr lang="en-US"/>
          </a:p>
        </p:txBody>
      </p:sp>
      <p:sp>
        <p:nvSpPr>
          <p:cNvPr id="5" name="Footer Placeholder 4"/>
          <p:cNvSpPr>
            <a:spLocks noGrp="1"/>
          </p:cNvSpPr>
          <p:nvPr>
            <p:ph type="ftr" sz="quarter" idx="11"/>
          </p:nvPr>
        </p:nvSpPr>
        <p:spPr/>
        <p:txBody>
          <a:bodyPr/>
          <a:lstStyle/>
          <a:p>
            <a:r>
              <a:rPr lang="bg-BG"/>
              <a:t>Частен Транспортен Колеж</a:t>
            </a:r>
            <a:endParaRPr lang="en-US"/>
          </a:p>
        </p:txBody>
      </p:sp>
      <p:sp>
        <p:nvSpPr>
          <p:cNvPr id="6" name="Slide Number Placeholder 5"/>
          <p:cNvSpPr>
            <a:spLocks noGrp="1"/>
          </p:cNvSpPr>
          <p:nvPr>
            <p:ph type="sldNum" sz="quarter" idx="12"/>
          </p:nvPr>
        </p:nvSpPr>
        <p:spPr/>
        <p:txBody>
          <a:bodyPr/>
          <a:lstStyle/>
          <a:p>
            <a:fld id="{E4B1F8BD-DA59-4FFB-823A-9003167DABDF}" type="slidenum">
              <a:rPr lang="en-US" smtClean="0"/>
              <a:t>‹#›</a:t>
            </a:fld>
            <a:endParaRPr lang="en-US"/>
          </a:p>
        </p:txBody>
      </p:sp>
    </p:spTree>
    <p:extLst>
      <p:ext uri="{BB962C8B-B14F-4D97-AF65-F5344CB8AC3E}">
        <p14:creationId xmlns:p14="http://schemas.microsoft.com/office/powerpoint/2010/main" val="1045713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9199B38-E88C-4F14-9E3A-EBD0E6D37676}" type="datetime4">
              <a:rPr lang="bg-BG" smtClean="0"/>
              <a:t>30 септември 2024 г.</a:t>
            </a:fld>
            <a:endParaRPr lang="en-US"/>
          </a:p>
        </p:txBody>
      </p:sp>
      <p:sp>
        <p:nvSpPr>
          <p:cNvPr id="5" name="Footer Placeholder 4"/>
          <p:cNvSpPr>
            <a:spLocks noGrp="1"/>
          </p:cNvSpPr>
          <p:nvPr>
            <p:ph type="ftr" sz="quarter" idx="11"/>
          </p:nvPr>
        </p:nvSpPr>
        <p:spPr/>
        <p:txBody>
          <a:bodyPr/>
          <a:lstStyle/>
          <a:p>
            <a:r>
              <a:rPr lang="bg-BG"/>
              <a:t>Частен Транспортен Колеж</a:t>
            </a:r>
            <a:endParaRPr lang="en-US"/>
          </a:p>
        </p:txBody>
      </p:sp>
      <p:sp>
        <p:nvSpPr>
          <p:cNvPr id="6" name="Slide Number Placeholder 5"/>
          <p:cNvSpPr>
            <a:spLocks noGrp="1"/>
          </p:cNvSpPr>
          <p:nvPr>
            <p:ph type="sldNum" sz="quarter" idx="12"/>
          </p:nvPr>
        </p:nvSpPr>
        <p:spPr/>
        <p:txBody>
          <a:bodyPr/>
          <a:lstStyle/>
          <a:p>
            <a:fld id="{E4B1F8BD-DA59-4FFB-823A-9003167DABDF}"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872295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F3FDC3-29DA-492F-8F1B-08A0E5A14DAC}" type="datetime4">
              <a:rPr lang="bg-BG" smtClean="0"/>
              <a:t>30 септември 2024 г.</a:t>
            </a:fld>
            <a:endParaRPr lang="en-US"/>
          </a:p>
        </p:txBody>
      </p:sp>
      <p:sp>
        <p:nvSpPr>
          <p:cNvPr id="5" name="Footer Placeholder 4"/>
          <p:cNvSpPr>
            <a:spLocks noGrp="1"/>
          </p:cNvSpPr>
          <p:nvPr>
            <p:ph type="ftr" sz="quarter" idx="11"/>
          </p:nvPr>
        </p:nvSpPr>
        <p:spPr/>
        <p:txBody>
          <a:bodyPr/>
          <a:lstStyle/>
          <a:p>
            <a:r>
              <a:rPr lang="bg-BG"/>
              <a:t>Частен Транспортен Колеж</a:t>
            </a:r>
            <a:endParaRPr lang="en-US"/>
          </a:p>
        </p:txBody>
      </p:sp>
      <p:sp>
        <p:nvSpPr>
          <p:cNvPr id="6" name="Slide Number Placeholder 5"/>
          <p:cNvSpPr>
            <a:spLocks noGrp="1"/>
          </p:cNvSpPr>
          <p:nvPr>
            <p:ph type="sldNum" sz="quarter" idx="12"/>
          </p:nvPr>
        </p:nvSpPr>
        <p:spPr/>
        <p:txBody>
          <a:bodyPr/>
          <a:lstStyle/>
          <a:p>
            <a:fld id="{E4B1F8BD-DA59-4FFB-823A-9003167DABDF}" type="slidenum">
              <a:rPr lang="en-US" smtClean="0"/>
              <a:t>‹#›</a:t>
            </a:fld>
            <a:endParaRPr lang="en-US"/>
          </a:p>
        </p:txBody>
      </p:sp>
    </p:spTree>
    <p:extLst>
      <p:ext uri="{BB962C8B-B14F-4D97-AF65-F5344CB8AC3E}">
        <p14:creationId xmlns:p14="http://schemas.microsoft.com/office/powerpoint/2010/main" val="1769470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0F078E-BB59-45EF-9568-DFF3E64F4666}" type="datetime4">
              <a:rPr lang="bg-BG" smtClean="0"/>
              <a:t>30 септември 2024 г.</a:t>
            </a:fld>
            <a:endParaRPr lang="en-US"/>
          </a:p>
        </p:txBody>
      </p:sp>
      <p:sp>
        <p:nvSpPr>
          <p:cNvPr id="4" name="Footer Placeholder 4"/>
          <p:cNvSpPr>
            <a:spLocks noGrp="1"/>
          </p:cNvSpPr>
          <p:nvPr>
            <p:ph type="ftr" sz="quarter" idx="11"/>
          </p:nvPr>
        </p:nvSpPr>
        <p:spPr/>
        <p:txBody>
          <a:bodyPr/>
          <a:lstStyle/>
          <a:p>
            <a:r>
              <a:rPr lang="bg-BG"/>
              <a:t>Частен Транспортен Колеж</a:t>
            </a:r>
            <a:endParaRPr lang="en-US"/>
          </a:p>
        </p:txBody>
      </p:sp>
      <p:sp>
        <p:nvSpPr>
          <p:cNvPr id="6" name="Slide Number Placeholder 5"/>
          <p:cNvSpPr>
            <a:spLocks noGrp="1"/>
          </p:cNvSpPr>
          <p:nvPr>
            <p:ph type="sldNum" sz="quarter" idx="12"/>
          </p:nvPr>
        </p:nvSpPr>
        <p:spPr/>
        <p:txBody>
          <a:bodyPr/>
          <a:lstStyle/>
          <a:p>
            <a:fld id="{E4B1F8BD-DA59-4FFB-823A-9003167DABDF}" type="slidenum">
              <a:rPr lang="en-US" smtClean="0"/>
              <a:t>‹#›</a:t>
            </a:fld>
            <a:endParaRPr lang="en-US"/>
          </a:p>
        </p:txBody>
      </p:sp>
    </p:spTree>
    <p:extLst>
      <p:ext uri="{BB962C8B-B14F-4D97-AF65-F5344CB8AC3E}">
        <p14:creationId xmlns:p14="http://schemas.microsoft.com/office/powerpoint/2010/main" val="915991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515089A-194E-4D3F-8D64-27232B85CA33}" type="datetime4">
              <a:rPr lang="bg-BG" smtClean="0"/>
              <a:t>30 септември 2024 г.</a:t>
            </a:fld>
            <a:endParaRPr lang="en-US"/>
          </a:p>
        </p:txBody>
      </p:sp>
      <p:sp>
        <p:nvSpPr>
          <p:cNvPr id="4" name="Footer Placeholder 4"/>
          <p:cNvSpPr>
            <a:spLocks noGrp="1"/>
          </p:cNvSpPr>
          <p:nvPr>
            <p:ph type="ftr" sz="quarter" idx="11"/>
          </p:nvPr>
        </p:nvSpPr>
        <p:spPr/>
        <p:txBody>
          <a:bodyPr/>
          <a:lstStyle/>
          <a:p>
            <a:r>
              <a:rPr lang="bg-BG"/>
              <a:t>Частен Транспортен Колеж</a:t>
            </a:r>
            <a:endParaRPr lang="en-US"/>
          </a:p>
        </p:txBody>
      </p:sp>
      <p:sp>
        <p:nvSpPr>
          <p:cNvPr id="6" name="Slide Number Placeholder 5"/>
          <p:cNvSpPr>
            <a:spLocks noGrp="1"/>
          </p:cNvSpPr>
          <p:nvPr>
            <p:ph type="sldNum" sz="quarter" idx="12"/>
          </p:nvPr>
        </p:nvSpPr>
        <p:spPr/>
        <p:txBody>
          <a:bodyPr/>
          <a:lstStyle/>
          <a:p>
            <a:fld id="{E4B1F8BD-DA59-4FFB-823A-9003167DABDF}" type="slidenum">
              <a:rPr lang="en-US" smtClean="0"/>
              <a:t>‹#›</a:t>
            </a:fld>
            <a:endParaRPr lang="en-US"/>
          </a:p>
        </p:txBody>
      </p:sp>
    </p:spTree>
    <p:extLst>
      <p:ext uri="{BB962C8B-B14F-4D97-AF65-F5344CB8AC3E}">
        <p14:creationId xmlns:p14="http://schemas.microsoft.com/office/powerpoint/2010/main" val="3620467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F1FDFF-F800-4B6F-8170-EF72A86AD2C1}" type="datetime4">
              <a:rPr lang="bg-BG" smtClean="0"/>
              <a:t>30 септември 2024 г.</a:t>
            </a:fld>
            <a:endParaRPr lang="en-US"/>
          </a:p>
        </p:txBody>
      </p:sp>
      <p:sp>
        <p:nvSpPr>
          <p:cNvPr id="5" name="Footer Placeholder 4"/>
          <p:cNvSpPr>
            <a:spLocks noGrp="1"/>
          </p:cNvSpPr>
          <p:nvPr>
            <p:ph type="ftr" sz="quarter" idx="11"/>
          </p:nvPr>
        </p:nvSpPr>
        <p:spPr/>
        <p:txBody>
          <a:bodyPr/>
          <a:lstStyle/>
          <a:p>
            <a:r>
              <a:rPr lang="bg-BG"/>
              <a:t>Частен Транспортен Колеж</a:t>
            </a:r>
            <a:endParaRPr lang="en-US"/>
          </a:p>
        </p:txBody>
      </p:sp>
      <p:sp>
        <p:nvSpPr>
          <p:cNvPr id="6" name="Slide Number Placeholder 5"/>
          <p:cNvSpPr>
            <a:spLocks noGrp="1"/>
          </p:cNvSpPr>
          <p:nvPr>
            <p:ph type="sldNum" sz="quarter" idx="12"/>
          </p:nvPr>
        </p:nvSpPr>
        <p:spPr/>
        <p:txBody>
          <a:bodyPr/>
          <a:lstStyle/>
          <a:p>
            <a:fld id="{E4B1F8BD-DA59-4FFB-823A-9003167DABDF}" type="slidenum">
              <a:rPr lang="en-US" smtClean="0"/>
              <a:t>‹#›</a:t>
            </a:fld>
            <a:endParaRPr lang="en-US"/>
          </a:p>
        </p:txBody>
      </p:sp>
    </p:spTree>
    <p:extLst>
      <p:ext uri="{BB962C8B-B14F-4D97-AF65-F5344CB8AC3E}">
        <p14:creationId xmlns:p14="http://schemas.microsoft.com/office/powerpoint/2010/main" val="2651710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8C681A-0D63-4A87-B86E-7193193340C0}" type="datetime4">
              <a:rPr lang="bg-BG" smtClean="0"/>
              <a:t>30 септември 2024 г.</a:t>
            </a:fld>
            <a:endParaRPr lang="en-US"/>
          </a:p>
        </p:txBody>
      </p:sp>
      <p:sp>
        <p:nvSpPr>
          <p:cNvPr id="5" name="Footer Placeholder 4"/>
          <p:cNvSpPr>
            <a:spLocks noGrp="1"/>
          </p:cNvSpPr>
          <p:nvPr>
            <p:ph type="ftr" sz="quarter" idx="11"/>
          </p:nvPr>
        </p:nvSpPr>
        <p:spPr/>
        <p:txBody>
          <a:bodyPr/>
          <a:lstStyle/>
          <a:p>
            <a:r>
              <a:rPr lang="bg-BG"/>
              <a:t>Частен Транспортен Колеж</a:t>
            </a:r>
            <a:endParaRPr lang="en-US"/>
          </a:p>
        </p:txBody>
      </p:sp>
      <p:sp>
        <p:nvSpPr>
          <p:cNvPr id="6" name="Slide Number Placeholder 5"/>
          <p:cNvSpPr>
            <a:spLocks noGrp="1"/>
          </p:cNvSpPr>
          <p:nvPr>
            <p:ph type="sldNum" sz="quarter" idx="12"/>
          </p:nvPr>
        </p:nvSpPr>
        <p:spPr/>
        <p:txBody>
          <a:bodyPr/>
          <a:lstStyle/>
          <a:p>
            <a:fld id="{E4B1F8BD-DA59-4FFB-823A-9003167DABDF}" type="slidenum">
              <a:rPr lang="en-US" smtClean="0"/>
              <a:t>‹#›</a:t>
            </a:fld>
            <a:endParaRPr lang="en-US"/>
          </a:p>
        </p:txBody>
      </p:sp>
    </p:spTree>
    <p:extLst>
      <p:ext uri="{BB962C8B-B14F-4D97-AF65-F5344CB8AC3E}">
        <p14:creationId xmlns:p14="http://schemas.microsoft.com/office/powerpoint/2010/main" val="407482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FBC0E7-47C9-40F2-8996-DF885B4C2482}" type="datetime4">
              <a:rPr lang="bg-BG" smtClean="0"/>
              <a:t>30 септември 2024 г.</a:t>
            </a:fld>
            <a:endParaRPr lang="en-US"/>
          </a:p>
        </p:txBody>
      </p:sp>
      <p:sp>
        <p:nvSpPr>
          <p:cNvPr id="5" name="Footer Placeholder 4"/>
          <p:cNvSpPr>
            <a:spLocks noGrp="1"/>
          </p:cNvSpPr>
          <p:nvPr>
            <p:ph type="ftr" sz="quarter" idx="11"/>
          </p:nvPr>
        </p:nvSpPr>
        <p:spPr/>
        <p:txBody>
          <a:bodyPr/>
          <a:lstStyle/>
          <a:p>
            <a:r>
              <a:rPr lang="bg-BG"/>
              <a:t>Частен Транспортен Колеж</a:t>
            </a:r>
            <a:endParaRPr lang="en-US"/>
          </a:p>
        </p:txBody>
      </p:sp>
      <p:sp>
        <p:nvSpPr>
          <p:cNvPr id="6" name="Slide Number Placeholder 5"/>
          <p:cNvSpPr>
            <a:spLocks noGrp="1"/>
          </p:cNvSpPr>
          <p:nvPr>
            <p:ph type="sldNum" sz="quarter" idx="12"/>
          </p:nvPr>
        </p:nvSpPr>
        <p:spPr/>
        <p:txBody>
          <a:bodyPr/>
          <a:lstStyle/>
          <a:p>
            <a:fld id="{E4B1F8BD-DA59-4FFB-823A-9003167DABDF}" type="slidenum">
              <a:rPr lang="en-US" smtClean="0"/>
              <a:t>‹#›</a:t>
            </a:fld>
            <a:endParaRPr lang="en-US"/>
          </a:p>
        </p:txBody>
      </p:sp>
    </p:spTree>
    <p:extLst>
      <p:ext uri="{BB962C8B-B14F-4D97-AF65-F5344CB8AC3E}">
        <p14:creationId xmlns:p14="http://schemas.microsoft.com/office/powerpoint/2010/main" val="1663551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E45224-50B3-4206-BFE4-CDF5A03A2A4A}" type="datetime4">
              <a:rPr lang="bg-BG" smtClean="0"/>
              <a:t>30 септември 2024 г.</a:t>
            </a:fld>
            <a:endParaRPr lang="en-US"/>
          </a:p>
        </p:txBody>
      </p:sp>
      <p:sp>
        <p:nvSpPr>
          <p:cNvPr id="5" name="Footer Placeholder 4"/>
          <p:cNvSpPr>
            <a:spLocks noGrp="1"/>
          </p:cNvSpPr>
          <p:nvPr>
            <p:ph type="ftr" sz="quarter" idx="11"/>
          </p:nvPr>
        </p:nvSpPr>
        <p:spPr/>
        <p:txBody>
          <a:bodyPr/>
          <a:lstStyle/>
          <a:p>
            <a:r>
              <a:rPr lang="bg-BG"/>
              <a:t>Частен Транспортен Колеж</a:t>
            </a:r>
            <a:endParaRPr lang="en-US"/>
          </a:p>
        </p:txBody>
      </p:sp>
      <p:sp>
        <p:nvSpPr>
          <p:cNvPr id="6" name="Slide Number Placeholder 5"/>
          <p:cNvSpPr>
            <a:spLocks noGrp="1"/>
          </p:cNvSpPr>
          <p:nvPr>
            <p:ph type="sldNum" sz="quarter" idx="12"/>
          </p:nvPr>
        </p:nvSpPr>
        <p:spPr/>
        <p:txBody>
          <a:bodyPr/>
          <a:lstStyle/>
          <a:p>
            <a:fld id="{E4B1F8BD-DA59-4FFB-823A-9003167DABDF}" type="slidenum">
              <a:rPr lang="en-US" smtClean="0"/>
              <a:t>‹#›</a:t>
            </a:fld>
            <a:endParaRPr lang="en-US"/>
          </a:p>
        </p:txBody>
      </p:sp>
    </p:spTree>
    <p:extLst>
      <p:ext uri="{BB962C8B-B14F-4D97-AF65-F5344CB8AC3E}">
        <p14:creationId xmlns:p14="http://schemas.microsoft.com/office/powerpoint/2010/main" val="2012780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F4C124-375C-443A-B8CD-65A7C4FC711D}" type="datetime4">
              <a:rPr lang="bg-BG" smtClean="0"/>
              <a:t>30 септември 2024 г.</a:t>
            </a:fld>
            <a:endParaRPr lang="en-US"/>
          </a:p>
        </p:txBody>
      </p:sp>
      <p:sp>
        <p:nvSpPr>
          <p:cNvPr id="6" name="Footer Placeholder 5"/>
          <p:cNvSpPr>
            <a:spLocks noGrp="1"/>
          </p:cNvSpPr>
          <p:nvPr>
            <p:ph type="ftr" sz="quarter" idx="11"/>
          </p:nvPr>
        </p:nvSpPr>
        <p:spPr/>
        <p:txBody>
          <a:bodyPr/>
          <a:lstStyle/>
          <a:p>
            <a:r>
              <a:rPr lang="bg-BG"/>
              <a:t>Частен Транспортен Колеж</a:t>
            </a:r>
            <a:endParaRPr lang="en-US"/>
          </a:p>
        </p:txBody>
      </p:sp>
      <p:sp>
        <p:nvSpPr>
          <p:cNvPr id="7" name="Slide Number Placeholder 6"/>
          <p:cNvSpPr>
            <a:spLocks noGrp="1"/>
          </p:cNvSpPr>
          <p:nvPr>
            <p:ph type="sldNum" sz="quarter" idx="12"/>
          </p:nvPr>
        </p:nvSpPr>
        <p:spPr/>
        <p:txBody>
          <a:bodyPr/>
          <a:lstStyle/>
          <a:p>
            <a:fld id="{E4B1F8BD-DA59-4FFB-823A-9003167DABDF}" type="slidenum">
              <a:rPr lang="en-US" smtClean="0"/>
              <a:t>‹#›</a:t>
            </a:fld>
            <a:endParaRPr lang="en-US"/>
          </a:p>
        </p:txBody>
      </p:sp>
    </p:spTree>
    <p:extLst>
      <p:ext uri="{BB962C8B-B14F-4D97-AF65-F5344CB8AC3E}">
        <p14:creationId xmlns:p14="http://schemas.microsoft.com/office/powerpoint/2010/main" val="309982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4D5735-1AD1-490F-A86C-69CE0377521A}" type="datetime4">
              <a:rPr lang="bg-BG" smtClean="0"/>
              <a:t>30 септември 2024 г.</a:t>
            </a:fld>
            <a:endParaRPr lang="en-US"/>
          </a:p>
        </p:txBody>
      </p:sp>
      <p:sp>
        <p:nvSpPr>
          <p:cNvPr id="8" name="Footer Placeholder 7"/>
          <p:cNvSpPr>
            <a:spLocks noGrp="1"/>
          </p:cNvSpPr>
          <p:nvPr>
            <p:ph type="ftr" sz="quarter" idx="11"/>
          </p:nvPr>
        </p:nvSpPr>
        <p:spPr/>
        <p:txBody>
          <a:bodyPr/>
          <a:lstStyle/>
          <a:p>
            <a:r>
              <a:rPr lang="bg-BG"/>
              <a:t>Частен Транспортен Колеж</a:t>
            </a:r>
            <a:endParaRPr lang="en-US"/>
          </a:p>
        </p:txBody>
      </p:sp>
      <p:sp>
        <p:nvSpPr>
          <p:cNvPr id="9" name="Slide Number Placeholder 8"/>
          <p:cNvSpPr>
            <a:spLocks noGrp="1"/>
          </p:cNvSpPr>
          <p:nvPr>
            <p:ph type="sldNum" sz="quarter" idx="12"/>
          </p:nvPr>
        </p:nvSpPr>
        <p:spPr/>
        <p:txBody>
          <a:bodyPr/>
          <a:lstStyle/>
          <a:p>
            <a:fld id="{E4B1F8BD-DA59-4FFB-823A-9003167DABDF}" type="slidenum">
              <a:rPr lang="en-US" smtClean="0"/>
              <a:t>‹#›</a:t>
            </a:fld>
            <a:endParaRPr lang="en-US"/>
          </a:p>
        </p:txBody>
      </p:sp>
    </p:spTree>
    <p:extLst>
      <p:ext uri="{BB962C8B-B14F-4D97-AF65-F5344CB8AC3E}">
        <p14:creationId xmlns:p14="http://schemas.microsoft.com/office/powerpoint/2010/main" val="723817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7FFAFFD-3ADC-42D9-B13F-D1D62EB8F19C}" type="datetime4">
              <a:rPr lang="bg-BG" smtClean="0"/>
              <a:t>30 септември 2024 г.</a:t>
            </a:fld>
            <a:endParaRPr lang="en-US"/>
          </a:p>
        </p:txBody>
      </p:sp>
      <p:sp>
        <p:nvSpPr>
          <p:cNvPr id="5" name="Footer Placeholder 3"/>
          <p:cNvSpPr>
            <a:spLocks noGrp="1"/>
          </p:cNvSpPr>
          <p:nvPr>
            <p:ph type="ftr" sz="quarter" idx="11"/>
          </p:nvPr>
        </p:nvSpPr>
        <p:spPr/>
        <p:txBody>
          <a:bodyPr/>
          <a:lstStyle/>
          <a:p>
            <a:r>
              <a:rPr lang="bg-BG"/>
              <a:t>Частен Транспортен Колеж</a:t>
            </a:r>
            <a:endParaRPr lang="en-US"/>
          </a:p>
        </p:txBody>
      </p:sp>
      <p:sp>
        <p:nvSpPr>
          <p:cNvPr id="6" name="Slide Number Placeholder 4"/>
          <p:cNvSpPr>
            <a:spLocks noGrp="1"/>
          </p:cNvSpPr>
          <p:nvPr>
            <p:ph type="sldNum" sz="quarter" idx="12"/>
          </p:nvPr>
        </p:nvSpPr>
        <p:spPr/>
        <p:txBody>
          <a:bodyPr/>
          <a:lstStyle/>
          <a:p>
            <a:fld id="{E4B1F8BD-DA59-4FFB-823A-9003167DABDF}" type="slidenum">
              <a:rPr lang="en-US" smtClean="0"/>
              <a:t>‹#›</a:t>
            </a:fld>
            <a:endParaRPr lang="en-US"/>
          </a:p>
        </p:txBody>
      </p:sp>
    </p:spTree>
    <p:extLst>
      <p:ext uri="{BB962C8B-B14F-4D97-AF65-F5344CB8AC3E}">
        <p14:creationId xmlns:p14="http://schemas.microsoft.com/office/powerpoint/2010/main" val="2386627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01E99E0-4D68-4D78-AB86-995F457FF1FC}" type="datetime4">
              <a:rPr lang="bg-BG" smtClean="0"/>
              <a:t>30 септември 2024 г.</a:t>
            </a:fld>
            <a:endParaRPr lang="en-US"/>
          </a:p>
        </p:txBody>
      </p:sp>
      <p:sp>
        <p:nvSpPr>
          <p:cNvPr id="5" name="Footer Placeholder 2"/>
          <p:cNvSpPr>
            <a:spLocks noGrp="1"/>
          </p:cNvSpPr>
          <p:nvPr>
            <p:ph type="ftr" sz="quarter" idx="11"/>
          </p:nvPr>
        </p:nvSpPr>
        <p:spPr/>
        <p:txBody>
          <a:bodyPr/>
          <a:lstStyle/>
          <a:p>
            <a:r>
              <a:rPr lang="bg-BG"/>
              <a:t>Частен Транспортен Колеж</a:t>
            </a:r>
            <a:endParaRPr lang="en-US"/>
          </a:p>
        </p:txBody>
      </p:sp>
      <p:sp>
        <p:nvSpPr>
          <p:cNvPr id="6" name="Slide Number Placeholder 3"/>
          <p:cNvSpPr>
            <a:spLocks noGrp="1"/>
          </p:cNvSpPr>
          <p:nvPr>
            <p:ph type="sldNum" sz="quarter" idx="12"/>
          </p:nvPr>
        </p:nvSpPr>
        <p:spPr/>
        <p:txBody>
          <a:bodyPr/>
          <a:lstStyle/>
          <a:p>
            <a:fld id="{E4B1F8BD-DA59-4FFB-823A-9003167DABDF}" type="slidenum">
              <a:rPr lang="en-US" smtClean="0"/>
              <a:t>‹#›</a:t>
            </a:fld>
            <a:endParaRPr lang="en-US"/>
          </a:p>
        </p:txBody>
      </p:sp>
    </p:spTree>
    <p:extLst>
      <p:ext uri="{BB962C8B-B14F-4D97-AF65-F5344CB8AC3E}">
        <p14:creationId xmlns:p14="http://schemas.microsoft.com/office/powerpoint/2010/main" val="4038164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150E1E49-734B-4A2F-8525-C7DE39E5B73F}" type="datetime4">
              <a:rPr lang="bg-BG" smtClean="0"/>
              <a:t>30 септември 2024 г.</a:t>
            </a:fld>
            <a:endParaRPr lang="en-US"/>
          </a:p>
        </p:txBody>
      </p:sp>
      <p:sp>
        <p:nvSpPr>
          <p:cNvPr id="5" name="Footer Placeholder 5"/>
          <p:cNvSpPr>
            <a:spLocks noGrp="1"/>
          </p:cNvSpPr>
          <p:nvPr>
            <p:ph type="ftr" sz="quarter" idx="11"/>
          </p:nvPr>
        </p:nvSpPr>
        <p:spPr/>
        <p:txBody>
          <a:bodyPr/>
          <a:lstStyle/>
          <a:p>
            <a:r>
              <a:rPr lang="bg-BG"/>
              <a:t>Частен Транспортен Колеж</a:t>
            </a:r>
            <a:endParaRPr lang="en-US"/>
          </a:p>
        </p:txBody>
      </p:sp>
      <p:sp>
        <p:nvSpPr>
          <p:cNvPr id="6" name="Slide Number Placeholder 6"/>
          <p:cNvSpPr>
            <a:spLocks noGrp="1"/>
          </p:cNvSpPr>
          <p:nvPr>
            <p:ph type="sldNum" sz="quarter" idx="12"/>
          </p:nvPr>
        </p:nvSpPr>
        <p:spPr/>
        <p:txBody>
          <a:bodyPr/>
          <a:lstStyle/>
          <a:p>
            <a:fld id="{E4B1F8BD-DA59-4FFB-823A-9003167DABDF}" type="slidenum">
              <a:rPr lang="en-US" smtClean="0"/>
              <a:t>‹#›</a:t>
            </a:fld>
            <a:endParaRPr lang="en-US"/>
          </a:p>
        </p:txBody>
      </p:sp>
    </p:spTree>
    <p:extLst>
      <p:ext uri="{BB962C8B-B14F-4D97-AF65-F5344CB8AC3E}">
        <p14:creationId xmlns:p14="http://schemas.microsoft.com/office/powerpoint/2010/main" val="3754147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E9F0E-2C60-48AE-AE06-6926FEE46692}" type="datetime4">
              <a:rPr lang="bg-BG" smtClean="0"/>
              <a:t>30 септември 2024 г.</a:t>
            </a:fld>
            <a:endParaRPr lang="en-US"/>
          </a:p>
        </p:txBody>
      </p:sp>
      <p:sp>
        <p:nvSpPr>
          <p:cNvPr id="6" name="Footer Placeholder 5"/>
          <p:cNvSpPr>
            <a:spLocks noGrp="1"/>
          </p:cNvSpPr>
          <p:nvPr>
            <p:ph type="ftr" sz="quarter" idx="11"/>
          </p:nvPr>
        </p:nvSpPr>
        <p:spPr/>
        <p:txBody>
          <a:bodyPr/>
          <a:lstStyle/>
          <a:p>
            <a:r>
              <a:rPr lang="bg-BG"/>
              <a:t>Частен Транспортен Колеж</a:t>
            </a:r>
            <a:endParaRPr lang="en-US"/>
          </a:p>
        </p:txBody>
      </p:sp>
      <p:sp>
        <p:nvSpPr>
          <p:cNvPr id="7" name="Slide Number Placeholder 6"/>
          <p:cNvSpPr>
            <a:spLocks noGrp="1"/>
          </p:cNvSpPr>
          <p:nvPr>
            <p:ph type="sldNum" sz="quarter" idx="12"/>
          </p:nvPr>
        </p:nvSpPr>
        <p:spPr/>
        <p:txBody>
          <a:bodyPr/>
          <a:lstStyle/>
          <a:p>
            <a:fld id="{E4B1F8BD-DA59-4FFB-823A-9003167DABDF}" type="slidenum">
              <a:rPr lang="en-US" smtClean="0"/>
              <a:t>‹#›</a:t>
            </a:fld>
            <a:endParaRPr lang="en-US"/>
          </a:p>
        </p:txBody>
      </p:sp>
    </p:spTree>
    <p:extLst>
      <p:ext uri="{BB962C8B-B14F-4D97-AF65-F5344CB8AC3E}">
        <p14:creationId xmlns:p14="http://schemas.microsoft.com/office/powerpoint/2010/main" val="806760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D4040E9-42F0-41F4-99AC-F848D6849CEE}" type="datetime4">
              <a:rPr lang="bg-BG" smtClean="0"/>
              <a:t>30 септември 2024 г.</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bg-BG"/>
              <a:t>Частен Транспортен Колеж</a:t>
            </a:r>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E4B1F8BD-DA59-4FFB-823A-9003167DABDF}" type="slidenum">
              <a:rPr lang="en-US" smtClean="0"/>
              <a:t>‹#›</a:t>
            </a:fld>
            <a:endParaRPr lang="en-US"/>
          </a:p>
        </p:txBody>
      </p:sp>
    </p:spTree>
    <p:extLst>
      <p:ext uri="{BB962C8B-B14F-4D97-AF65-F5344CB8AC3E}">
        <p14:creationId xmlns:p14="http://schemas.microsoft.com/office/powerpoint/2010/main" val="4135157769"/>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4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72.emf"/><Relationship Id="rId4" Type="http://schemas.openxmlformats.org/officeDocument/2006/relationships/image" Target="../media/image71.emf"/></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5.emf"/><Relationship Id="rId4" Type="http://schemas.openxmlformats.org/officeDocument/2006/relationships/image" Target="../media/image74.emf"/></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8.jpg"/></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7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EF055-FABB-48AB-9533-CD2E77F5E142}"/>
              </a:ext>
            </a:extLst>
          </p:cNvPr>
          <p:cNvSpPr>
            <a:spLocks noGrp="1"/>
          </p:cNvSpPr>
          <p:nvPr>
            <p:ph type="ctrTitle"/>
          </p:nvPr>
        </p:nvSpPr>
        <p:spPr>
          <a:xfrm>
            <a:off x="965505" y="623571"/>
            <a:ext cx="10260990" cy="3523885"/>
          </a:xfrm>
        </p:spPr>
        <p:txBody>
          <a:bodyPr>
            <a:noAutofit/>
          </a:bodyPr>
          <a:lstStyle/>
          <a:p>
            <a:pPr algn="ctr"/>
            <a:r>
              <a:rPr lang="bg-BG" sz="4400" dirty="0"/>
              <a:t>Схема на системите, натоварвания, напрежения, експлоатация</a:t>
            </a:r>
            <a:br>
              <a:rPr lang="bg-BG" sz="4400" dirty="0"/>
            </a:br>
            <a:r>
              <a:rPr lang="bg-BG" sz="4400" dirty="0"/>
              <a:t>Конструкция на летателен апарат</a:t>
            </a:r>
            <a:endParaRPr lang="en-US" sz="4400" dirty="0"/>
          </a:p>
        </p:txBody>
      </p:sp>
      <p:sp>
        <p:nvSpPr>
          <p:cNvPr id="3" name="Subtitle 2">
            <a:extLst>
              <a:ext uri="{FF2B5EF4-FFF2-40B4-BE49-F238E27FC236}">
                <a16:creationId xmlns:a16="http://schemas.microsoft.com/office/drawing/2014/main" id="{921BB3BA-DC36-48F6-A489-74343719975B}"/>
              </a:ext>
            </a:extLst>
          </p:cNvPr>
          <p:cNvSpPr>
            <a:spLocks noGrp="1"/>
          </p:cNvSpPr>
          <p:nvPr>
            <p:ph type="subTitle" idx="1"/>
          </p:nvPr>
        </p:nvSpPr>
        <p:spPr>
          <a:xfrm>
            <a:off x="965505" y="4777380"/>
            <a:ext cx="10260990" cy="1209763"/>
          </a:xfrm>
        </p:spPr>
        <p:txBody>
          <a:bodyPr>
            <a:normAutofit/>
          </a:bodyPr>
          <a:lstStyle/>
          <a:p>
            <a:pPr algn="ctr"/>
            <a:r>
              <a:rPr lang="bg-BG" sz="2400" dirty="0">
                <a:solidFill>
                  <a:schemeClr val="bg2"/>
                </a:solidFill>
              </a:rPr>
              <a:t>021 01</a:t>
            </a:r>
          </a:p>
          <a:p>
            <a:pPr algn="ctr"/>
            <a:r>
              <a:rPr lang="bg-BG" sz="2400" dirty="0">
                <a:solidFill>
                  <a:schemeClr val="bg2"/>
                </a:solidFill>
              </a:rPr>
              <a:t>021 02</a:t>
            </a:r>
            <a:endParaRPr lang="en-US" sz="2400" dirty="0">
              <a:solidFill>
                <a:schemeClr val="bg2"/>
              </a:solidFill>
            </a:endParaRPr>
          </a:p>
        </p:txBody>
      </p:sp>
      <p:sp>
        <p:nvSpPr>
          <p:cNvPr id="7" name="Slide Number Placeholder 6">
            <a:extLst>
              <a:ext uri="{FF2B5EF4-FFF2-40B4-BE49-F238E27FC236}">
                <a16:creationId xmlns:a16="http://schemas.microsoft.com/office/drawing/2014/main" id="{C6F7C984-A1BA-C04B-1A7F-E138F63DCDEF}"/>
              </a:ext>
            </a:extLst>
          </p:cNvPr>
          <p:cNvSpPr>
            <a:spLocks noGrp="1"/>
          </p:cNvSpPr>
          <p:nvPr>
            <p:ph type="sldNum" sz="quarter" idx="12"/>
          </p:nvPr>
        </p:nvSpPr>
        <p:spPr/>
        <p:txBody>
          <a:bodyPr/>
          <a:lstStyle/>
          <a:p>
            <a:fld id="{E4B1F8BD-DA59-4FFB-823A-9003167DABDF}" type="slidenum">
              <a:rPr lang="en-US" smtClean="0"/>
              <a:t>1</a:t>
            </a:fld>
            <a:endParaRPr lang="en-US"/>
          </a:p>
        </p:txBody>
      </p:sp>
    </p:spTree>
    <p:extLst>
      <p:ext uri="{BB962C8B-B14F-4D97-AF65-F5344CB8AC3E}">
        <p14:creationId xmlns:p14="http://schemas.microsoft.com/office/powerpoint/2010/main" val="3832022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30" name="Freeform 7">
            <a:extLst>
              <a:ext uri="{FF2B5EF4-FFF2-40B4-BE49-F238E27FC236}">
                <a16:creationId xmlns:a16="http://schemas.microsoft.com/office/drawing/2014/main" id="{017CD891-586A-4B6E-A486-5402131D5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DA546F3-1DC1-4DC9-813A-0DBECE85D62A}"/>
              </a:ext>
            </a:extLst>
          </p:cNvPr>
          <p:cNvSpPr>
            <a:spLocks noGrp="1"/>
          </p:cNvSpPr>
          <p:nvPr>
            <p:ph type="title"/>
          </p:nvPr>
        </p:nvSpPr>
        <p:spPr>
          <a:xfrm>
            <a:off x="648930" y="629267"/>
            <a:ext cx="9252154" cy="1016654"/>
          </a:xfrm>
        </p:spPr>
        <p:txBody>
          <a:bodyPr>
            <a:normAutofit/>
          </a:bodyPr>
          <a:lstStyle/>
          <a:p>
            <a:pPr>
              <a:lnSpc>
                <a:spcPct val="90000"/>
              </a:lnSpc>
            </a:pPr>
            <a:r>
              <a:rPr lang="ru-RU" sz="3300"/>
              <a:t>Отказоустойчива конструкция </a:t>
            </a:r>
            <a:br>
              <a:rPr lang="en-US" sz="3300"/>
            </a:br>
            <a:r>
              <a:rPr lang="ru-RU" sz="3300"/>
              <a:t>(Fail safe structure)</a:t>
            </a:r>
            <a:endParaRPr lang="en-US" sz="3300"/>
          </a:p>
        </p:txBody>
      </p:sp>
      <p:sp>
        <p:nvSpPr>
          <p:cNvPr id="32" name="Rectangle 31">
            <a:extLst>
              <a:ext uri="{FF2B5EF4-FFF2-40B4-BE49-F238E27FC236}">
                <a16:creationId xmlns:a16="http://schemas.microsoft.com/office/drawing/2014/main" id="{FF137431-18A7-4F8A-B89F-8EAB4AAD3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5">
            <a:extLst>
              <a:ext uri="{FF2B5EF4-FFF2-40B4-BE49-F238E27FC236}">
                <a16:creationId xmlns:a16="http://schemas.microsoft.com/office/drawing/2014/main" id="{DEE94CCE-9E0B-4D7E-9B46-D34BC7972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US"/>
          </a:p>
        </p:txBody>
      </p:sp>
      <p:sp>
        <p:nvSpPr>
          <p:cNvPr id="3" name="Content Placeholder 2">
            <a:extLst>
              <a:ext uri="{FF2B5EF4-FFF2-40B4-BE49-F238E27FC236}">
                <a16:creationId xmlns:a16="http://schemas.microsoft.com/office/drawing/2014/main" id="{A743F2C6-9E46-4293-8A18-A98D3E6F512D}"/>
              </a:ext>
            </a:extLst>
          </p:cNvPr>
          <p:cNvSpPr>
            <a:spLocks noGrp="1"/>
          </p:cNvSpPr>
          <p:nvPr>
            <p:ph idx="1"/>
          </p:nvPr>
        </p:nvSpPr>
        <p:spPr>
          <a:xfrm>
            <a:off x="648931" y="2548281"/>
            <a:ext cx="6578592" cy="3658689"/>
          </a:xfrm>
        </p:spPr>
        <p:txBody>
          <a:bodyPr>
            <a:normAutofit/>
          </a:bodyPr>
          <a:lstStyle/>
          <a:p>
            <a:pPr>
              <a:lnSpc>
                <a:spcPct val="90000"/>
              </a:lnSpc>
            </a:pPr>
            <a:r>
              <a:rPr lang="bg-BG" dirty="0">
                <a:solidFill>
                  <a:schemeClr val="bg1"/>
                </a:solidFill>
              </a:rPr>
              <a:t>Приемане на усилията на съседните елементи, в случай, че някой от тях има повреда.</a:t>
            </a:r>
          </a:p>
          <a:p>
            <a:pPr>
              <a:lnSpc>
                <a:spcPct val="90000"/>
              </a:lnSpc>
            </a:pPr>
            <a:r>
              <a:rPr lang="ru-RU" dirty="0" err="1">
                <a:solidFill>
                  <a:schemeClr val="bg1"/>
                </a:solidFill>
              </a:rPr>
              <a:t>Тази</a:t>
            </a:r>
            <a:r>
              <a:rPr lang="ru-RU" dirty="0">
                <a:solidFill>
                  <a:schemeClr val="bg1"/>
                </a:solidFill>
              </a:rPr>
              <a:t> </a:t>
            </a:r>
            <a:r>
              <a:rPr lang="ru-RU" dirty="0" err="1">
                <a:solidFill>
                  <a:schemeClr val="bg1"/>
                </a:solidFill>
              </a:rPr>
              <a:t>разчетна</a:t>
            </a:r>
            <a:r>
              <a:rPr lang="ru-RU" dirty="0">
                <a:solidFill>
                  <a:schemeClr val="bg1"/>
                </a:solidFill>
              </a:rPr>
              <a:t> философия </a:t>
            </a:r>
            <a:r>
              <a:rPr lang="ru-RU" dirty="0" err="1">
                <a:solidFill>
                  <a:schemeClr val="bg1"/>
                </a:solidFill>
              </a:rPr>
              <a:t>трябва</a:t>
            </a:r>
            <a:r>
              <a:rPr lang="ru-RU" dirty="0">
                <a:solidFill>
                  <a:schemeClr val="bg1"/>
                </a:solidFill>
              </a:rPr>
              <a:t> да </a:t>
            </a:r>
            <a:r>
              <a:rPr lang="ru-RU" dirty="0" err="1">
                <a:solidFill>
                  <a:schemeClr val="bg1"/>
                </a:solidFill>
              </a:rPr>
              <a:t>бъде</a:t>
            </a:r>
            <a:r>
              <a:rPr lang="ru-RU" dirty="0">
                <a:solidFill>
                  <a:schemeClr val="bg1"/>
                </a:solidFill>
              </a:rPr>
              <a:t> </a:t>
            </a:r>
            <a:r>
              <a:rPr lang="ru-RU" dirty="0" err="1">
                <a:solidFill>
                  <a:schemeClr val="bg1"/>
                </a:solidFill>
              </a:rPr>
              <a:t>придружена</a:t>
            </a:r>
            <a:r>
              <a:rPr lang="ru-RU" dirty="0">
                <a:solidFill>
                  <a:schemeClr val="bg1"/>
                </a:solidFill>
              </a:rPr>
              <a:t> с </a:t>
            </a:r>
            <a:r>
              <a:rPr lang="ru-RU" dirty="0" err="1">
                <a:solidFill>
                  <a:schemeClr val="bg1"/>
                </a:solidFill>
              </a:rPr>
              <a:t>програма</a:t>
            </a:r>
            <a:r>
              <a:rPr lang="ru-RU" dirty="0">
                <a:solidFill>
                  <a:schemeClr val="bg1"/>
                </a:solidFill>
              </a:rPr>
              <a:t> за </a:t>
            </a:r>
            <a:r>
              <a:rPr lang="ru-RU" dirty="0" err="1">
                <a:solidFill>
                  <a:schemeClr val="bg1"/>
                </a:solidFill>
              </a:rPr>
              <a:t>техническо</a:t>
            </a:r>
            <a:r>
              <a:rPr lang="ru-RU" dirty="0">
                <a:solidFill>
                  <a:schemeClr val="bg1"/>
                </a:solidFill>
              </a:rPr>
              <a:t> </a:t>
            </a:r>
            <a:r>
              <a:rPr lang="ru-RU" dirty="0" err="1">
                <a:solidFill>
                  <a:schemeClr val="bg1"/>
                </a:solidFill>
              </a:rPr>
              <a:t>обслужване</a:t>
            </a:r>
            <a:r>
              <a:rPr lang="ru-RU" dirty="0">
                <a:solidFill>
                  <a:schemeClr val="bg1"/>
                </a:solidFill>
              </a:rPr>
              <a:t>, </a:t>
            </a:r>
            <a:r>
              <a:rPr lang="ru-RU" dirty="0" err="1">
                <a:solidFill>
                  <a:schemeClr val="bg1"/>
                </a:solidFill>
              </a:rPr>
              <a:t>която</a:t>
            </a:r>
            <a:r>
              <a:rPr lang="ru-RU" dirty="0">
                <a:solidFill>
                  <a:schemeClr val="bg1"/>
                </a:solidFill>
              </a:rPr>
              <a:t> да </a:t>
            </a:r>
            <a:r>
              <a:rPr lang="ru-RU" dirty="0" err="1">
                <a:solidFill>
                  <a:schemeClr val="bg1"/>
                </a:solidFill>
              </a:rPr>
              <a:t>гарантира</a:t>
            </a:r>
            <a:r>
              <a:rPr lang="ru-RU" dirty="0">
                <a:solidFill>
                  <a:schemeClr val="bg1"/>
                </a:solidFill>
              </a:rPr>
              <a:t>, че </a:t>
            </a:r>
            <a:r>
              <a:rPr lang="ru-RU" dirty="0" err="1">
                <a:solidFill>
                  <a:schemeClr val="bg1"/>
                </a:solidFill>
              </a:rPr>
              <a:t>пукнатини</a:t>
            </a:r>
            <a:r>
              <a:rPr lang="ru-RU" dirty="0">
                <a:solidFill>
                  <a:schemeClr val="bg1"/>
                </a:solidFill>
              </a:rPr>
              <a:t> / повреди се </a:t>
            </a:r>
            <a:r>
              <a:rPr lang="ru-RU" dirty="0" err="1">
                <a:solidFill>
                  <a:schemeClr val="bg1"/>
                </a:solidFill>
              </a:rPr>
              <a:t>откриват</a:t>
            </a:r>
            <a:r>
              <a:rPr lang="ru-RU" dirty="0">
                <a:solidFill>
                  <a:schemeClr val="bg1"/>
                </a:solidFill>
              </a:rPr>
              <a:t> </a:t>
            </a:r>
            <a:r>
              <a:rPr lang="ru-RU" dirty="0" err="1">
                <a:solidFill>
                  <a:schemeClr val="bg1"/>
                </a:solidFill>
              </a:rPr>
              <a:t>преди</a:t>
            </a:r>
            <a:r>
              <a:rPr lang="ru-RU" dirty="0">
                <a:solidFill>
                  <a:schemeClr val="bg1"/>
                </a:solidFill>
              </a:rPr>
              <a:t> да </a:t>
            </a:r>
            <a:r>
              <a:rPr lang="ru-RU" dirty="0" err="1">
                <a:solidFill>
                  <a:schemeClr val="bg1"/>
                </a:solidFill>
              </a:rPr>
              <a:t>са</a:t>
            </a:r>
            <a:r>
              <a:rPr lang="ru-RU" dirty="0">
                <a:solidFill>
                  <a:schemeClr val="bg1"/>
                </a:solidFill>
              </a:rPr>
              <a:t> се развили </a:t>
            </a:r>
            <a:r>
              <a:rPr lang="ru-RU" dirty="0" err="1">
                <a:solidFill>
                  <a:schemeClr val="bg1"/>
                </a:solidFill>
              </a:rPr>
              <a:t>твърде</a:t>
            </a:r>
            <a:r>
              <a:rPr lang="ru-RU" dirty="0">
                <a:solidFill>
                  <a:schemeClr val="bg1"/>
                </a:solidFill>
              </a:rPr>
              <a:t> много.</a:t>
            </a:r>
          </a:p>
          <a:p>
            <a:pPr>
              <a:lnSpc>
                <a:spcPct val="90000"/>
              </a:lnSpc>
            </a:pPr>
            <a:r>
              <a:rPr lang="ru-RU" dirty="0" err="1">
                <a:solidFill>
                  <a:schemeClr val="bg1"/>
                </a:solidFill>
              </a:rPr>
              <a:t>Отказоустойчивите</a:t>
            </a:r>
            <a:r>
              <a:rPr lang="ru-RU" dirty="0">
                <a:solidFill>
                  <a:schemeClr val="bg1"/>
                </a:solidFill>
              </a:rPr>
              <a:t> конструкции </a:t>
            </a:r>
            <a:r>
              <a:rPr lang="ru-RU" dirty="0" err="1">
                <a:solidFill>
                  <a:schemeClr val="bg1"/>
                </a:solidFill>
              </a:rPr>
              <a:t>са</a:t>
            </a:r>
            <a:r>
              <a:rPr lang="ru-RU" dirty="0">
                <a:solidFill>
                  <a:schemeClr val="bg1"/>
                </a:solidFill>
              </a:rPr>
              <a:t> с </a:t>
            </a:r>
            <a:r>
              <a:rPr lang="ru-RU" dirty="0" err="1">
                <a:solidFill>
                  <a:schemeClr val="bg1"/>
                </a:solidFill>
              </a:rPr>
              <a:t>по-голямо</a:t>
            </a:r>
            <a:r>
              <a:rPr lang="ru-RU" dirty="0">
                <a:solidFill>
                  <a:schemeClr val="bg1"/>
                </a:solidFill>
              </a:rPr>
              <a:t> </a:t>
            </a:r>
            <a:r>
              <a:rPr lang="ru-RU" dirty="0" err="1">
                <a:solidFill>
                  <a:schemeClr val="bg1"/>
                </a:solidFill>
              </a:rPr>
              <a:t>тегло</a:t>
            </a:r>
            <a:r>
              <a:rPr lang="ru-RU" dirty="0">
                <a:solidFill>
                  <a:schemeClr val="bg1"/>
                </a:solidFill>
              </a:rPr>
              <a:t>, </a:t>
            </a:r>
            <a:r>
              <a:rPr lang="ru-RU" dirty="0" err="1">
                <a:solidFill>
                  <a:schemeClr val="bg1"/>
                </a:solidFill>
              </a:rPr>
              <a:t>поради</a:t>
            </a:r>
            <a:r>
              <a:rPr lang="ru-RU" dirty="0">
                <a:solidFill>
                  <a:schemeClr val="bg1"/>
                </a:solidFill>
              </a:rPr>
              <a:t> </a:t>
            </a:r>
            <a:r>
              <a:rPr lang="ru-RU" dirty="0" err="1">
                <a:solidFill>
                  <a:schemeClr val="bg1"/>
                </a:solidFill>
              </a:rPr>
              <a:t>дублиращите</a:t>
            </a:r>
            <a:r>
              <a:rPr lang="ru-RU" dirty="0">
                <a:solidFill>
                  <a:schemeClr val="bg1"/>
                </a:solidFill>
              </a:rPr>
              <a:t> </a:t>
            </a:r>
            <a:r>
              <a:rPr lang="ru-RU" dirty="0" err="1">
                <a:solidFill>
                  <a:schemeClr val="bg1"/>
                </a:solidFill>
              </a:rPr>
              <a:t>конструктивни</a:t>
            </a:r>
            <a:r>
              <a:rPr lang="ru-RU" dirty="0">
                <a:solidFill>
                  <a:schemeClr val="bg1"/>
                </a:solidFill>
              </a:rPr>
              <a:t> </a:t>
            </a:r>
            <a:r>
              <a:rPr lang="ru-RU" dirty="0" err="1">
                <a:solidFill>
                  <a:schemeClr val="bg1"/>
                </a:solidFill>
              </a:rPr>
              <a:t>елементи</a:t>
            </a:r>
            <a:r>
              <a:rPr lang="ru-RU" dirty="0">
                <a:solidFill>
                  <a:schemeClr val="bg1"/>
                </a:solidFill>
              </a:rPr>
              <a:t>. </a:t>
            </a:r>
            <a:endParaRPr lang="bg-BG" dirty="0">
              <a:solidFill>
                <a:schemeClr val="bg1"/>
              </a:solidFill>
            </a:endParaRPr>
          </a:p>
          <a:p>
            <a:pPr marL="0" indent="0">
              <a:lnSpc>
                <a:spcPct val="90000"/>
              </a:lnSpc>
              <a:buNone/>
            </a:pPr>
            <a:endParaRPr lang="en-US" dirty="0">
              <a:solidFill>
                <a:schemeClr val="bg1"/>
              </a:solidFill>
            </a:endParaRPr>
          </a:p>
        </p:txBody>
      </p:sp>
      <p:pic>
        <p:nvPicPr>
          <p:cNvPr id="9" name="Picture 8">
            <a:extLst>
              <a:ext uri="{FF2B5EF4-FFF2-40B4-BE49-F238E27FC236}">
                <a16:creationId xmlns:a16="http://schemas.microsoft.com/office/drawing/2014/main" id="{DF616D41-1CEE-DA5F-5DE2-A4CA636D455A}"/>
              </a:ext>
            </a:extLst>
          </p:cNvPr>
          <p:cNvPicPr>
            <a:picLocks noChangeAspect="1"/>
          </p:cNvPicPr>
          <p:nvPr/>
        </p:nvPicPr>
        <p:blipFill>
          <a:blip r:embed="rId4"/>
          <a:stretch>
            <a:fillRect/>
          </a:stretch>
        </p:blipFill>
        <p:spPr>
          <a:xfrm>
            <a:off x="7439870" y="2326047"/>
            <a:ext cx="4539478" cy="4029033"/>
          </a:xfrm>
          <a:prstGeom prst="rect">
            <a:avLst/>
          </a:prstGeom>
          <a:effectLst/>
        </p:spPr>
      </p:pic>
      <p:sp>
        <p:nvSpPr>
          <p:cNvPr id="7" name="Slide Number Placeholder 6">
            <a:extLst>
              <a:ext uri="{FF2B5EF4-FFF2-40B4-BE49-F238E27FC236}">
                <a16:creationId xmlns:a16="http://schemas.microsoft.com/office/drawing/2014/main" id="{CF22F8E2-1E0D-ECE0-D7DA-56261DCDBD8C}"/>
              </a:ext>
            </a:extLst>
          </p:cNvPr>
          <p:cNvSpPr>
            <a:spLocks noGrp="1"/>
          </p:cNvSpPr>
          <p:nvPr>
            <p:ph type="sldNum" sz="quarter" idx="12"/>
          </p:nvPr>
        </p:nvSpPr>
        <p:spPr/>
        <p:txBody>
          <a:bodyPr/>
          <a:lstStyle/>
          <a:p>
            <a:fld id="{E4B1F8BD-DA59-4FFB-823A-9003167DABDF}" type="slidenum">
              <a:rPr lang="en-US" smtClean="0"/>
              <a:t>10</a:t>
            </a:fld>
            <a:endParaRPr lang="en-US"/>
          </a:p>
        </p:txBody>
      </p:sp>
    </p:spTree>
    <p:extLst>
      <p:ext uri="{BB962C8B-B14F-4D97-AF65-F5344CB8AC3E}">
        <p14:creationId xmlns:p14="http://schemas.microsoft.com/office/powerpoint/2010/main" val="1270058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D8190-F5FF-40CE-B141-E901AAB84772}"/>
              </a:ext>
            </a:extLst>
          </p:cNvPr>
          <p:cNvSpPr>
            <a:spLocks noGrp="1"/>
          </p:cNvSpPr>
          <p:nvPr>
            <p:ph type="title"/>
          </p:nvPr>
        </p:nvSpPr>
        <p:spPr>
          <a:xfrm>
            <a:off x="717283" y="93456"/>
            <a:ext cx="9404723" cy="1400530"/>
          </a:xfrm>
        </p:spPr>
        <p:txBody>
          <a:bodyPr/>
          <a:lstStyle/>
          <a:p>
            <a:pPr algn="ctr"/>
            <a:r>
              <a:rPr lang="bg-BG" dirty="0"/>
              <a:t>Допустим</a:t>
            </a:r>
            <a:r>
              <a:rPr lang="en-US" dirty="0"/>
              <a:t>a </a:t>
            </a:r>
            <a:r>
              <a:rPr lang="bg-BG" dirty="0"/>
              <a:t>повреда </a:t>
            </a:r>
            <a:br>
              <a:rPr lang="bg-BG" dirty="0"/>
            </a:br>
            <a:r>
              <a:rPr lang="bg-BG" dirty="0"/>
              <a:t>(</a:t>
            </a:r>
            <a:r>
              <a:rPr lang="en-US" dirty="0"/>
              <a:t>Damage tolerant structure)</a:t>
            </a:r>
          </a:p>
        </p:txBody>
      </p:sp>
      <p:sp>
        <p:nvSpPr>
          <p:cNvPr id="3" name="Content Placeholder 2">
            <a:extLst>
              <a:ext uri="{FF2B5EF4-FFF2-40B4-BE49-F238E27FC236}">
                <a16:creationId xmlns:a16="http://schemas.microsoft.com/office/drawing/2014/main" id="{4CDBA37F-C911-4625-90F5-5FCEB694F49F}"/>
              </a:ext>
            </a:extLst>
          </p:cNvPr>
          <p:cNvSpPr>
            <a:spLocks noGrp="1"/>
          </p:cNvSpPr>
          <p:nvPr>
            <p:ph idx="1"/>
          </p:nvPr>
        </p:nvSpPr>
        <p:spPr>
          <a:xfrm>
            <a:off x="645132" y="1613044"/>
            <a:ext cx="7173502" cy="4635356"/>
          </a:xfrm>
        </p:spPr>
        <p:txBody>
          <a:bodyPr/>
          <a:lstStyle/>
          <a:p>
            <a:r>
              <a:rPr lang="ru-RU" dirty="0" err="1"/>
              <a:t>Устойчивата</a:t>
            </a:r>
            <a:r>
              <a:rPr lang="ru-RU" dirty="0"/>
              <a:t> на повреди конструкция </a:t>
            </a:r>
            <a:r>
              <a:rPr lang="ru-RU" dirty="0" err="1"/>
              <a:t>премахва</a:t>
            </a:r>
            <a:r>
              <a:rPr lang="ru-RU" dirty="0"/>
              <a:t> </a:t>
            </a:r>
            <a:r>
              <a:rPr lang="ru-RU" dirty="0" err="1"/>
              <a:t>нуждата</a:t>
            </a:r>
            <a:r>
              <a:rPr lang="ru-RU" dirty="0"/>
              <a:t> от </a:t>
            </a:r>
            <a:r>
              <a:rPr lang="ru-RU" dirty="0" err="1"/>
              <a:t>допълнителни</a:t>
            </a:r>
            <a:r>
              <a:rPr lang="ru-RU" dirty="0"/>
              <a:t> </a:t>
            </a:r>
            <a:r>
              <a:rPr lang="ru-RU" dirty="0" err="1"/>
              <a:t>елементи</a:t>
            </a:r>
            <a:r>
              <a:rPr lang="ru-RU" dirty="0"/>
              <a:t> чрез </a:t>
            </a:r>
            <a:r>
              <a:rPr lang="ru-RU" dirty="0" err="1"/>
              <a:t>разпределяне</a:t>
            </a:r>
            <a:r>
              <a:rPr lang="ru-RU" dirty="0"/>
              <a:t> на </a:t>
            </a:r>
            <a:r>
              <a:rPr lang="ru-RU" dirty="0" err="1"/>
              <a:t>натоварването</a:t>
            </a:r>
            <a:r>
              <a:rPr lang="ru-RU" dirty="0"/>
              <a:t> </a:t>
            </a:r>
            <a:r>
              <a:rPr lang="ru-RU" dirty="0" err="1"/>
              <a:t>върху</a:t>
            </a:r>
            <a:r>
              <a:rPr lang="ru-RU" dirty="0"/>
              <a:t> </a:t>
            </a:r>
            <a:r>
              <a:rPr lang="ru-RU" dirty="0" err="1"/>
              <a:t>по-голяма</a:t>
            </a:r>
            <a:r>
              <a:rPr lang="ru-RU" dirty="0"/>
              <a:t> </a:t>
            </a:r>
            <a:r>
              <a:rPr lang="ru-RU" dirty="0" err="1"/>
              <a:t>площ</a:t>
            </a:r>
            <a:r>
              <a:rPr lang="ru-RU" dirty="0"/>
              <a:t>.</a:t>
            </a:r>
          </a:p>
          <a:p>
            <a:r>
              <a:rPr lang="ru-RU" dirty="0" err="1"/>
              <a:t>Ключов</a:t>
            </a:r>
            <a:r>
              <a:rPr lang="ru-RU" dirty="0"/>
              <a:t> </a:t>
            </a:r>
            <a:r>
              <a:rPr lang="ru-RU" dirty="0" err="1"/>
              <a:t>елемент</a:t>
            </a:r>
            <a:r>
              <a:rPr lang="ru-RU" dirty="0"/>
              <a:t> е </a:t>
            </a:r>
            <a:r>
              <a:rPr lang="ru-RU" dirty="0" err="1"/>
              <a:t>разработването</a:t>
            </a:r>
            <a:r>
              <a:rPr lang="ru-RU" dirty="0"/>
              <a:t> на </a:t>
            </a:r>
            <a:r>
              <a:rPr lang="ru-RU" dirty="0" err="1"/>
              <a:t>програма</a:t>
            </a:r>
            <a:r>
              <a:rPr lang="ru-RU" dirty="0"/>
              <a:t> за </a:t>
            </a:r>
            <a:r>
              <a:rPr lang="ru-RU" dirty="0" err="1"/>
              <a:t>откриване</a:t>
            </a:r>
            <a:r>
              <a:rPr lang="ru-RU" dirty="0"/>
              <a:t> на </a:t>
            </a:r>
            <a:r>
              <a:rPr lang="ru-RU" dirty="0" err="1"/>
              <a:t>пукнатини</a:t>
            </a:r>
            <a:r>
              <a:rPr lang="ru-RU" dirty="0"/>
              <a:t>, </a:t>
            </a:r>
            <a:r>
              <a:rPr lang="ru-RU" dirty="0" err="1"/>
              <a:t>преди</a:t>
            </a:r>
            <a:r>
              <a:rPr lang="ru-RU" dirty="0"/>
              <a:t> те да </a:t>
            </a:r>
            <a:r>
              <a:rPr lang="ru-RU" dirty="0" err="1"/>
              <a:t>могат</a:t>
            </a:r>
            <a:r>
              <a:rPr lang="ru-RU" dirty="0"/>
              <a:t> да </a:t>
            </a:r>
            <a:r>
              <a:rPr lang="ru-RU" dirty="0" err="1"/>
              <a:t>повлияят</a:t>
            </a:r>
            <a:r>
              <a:rPr lang="ru-RU" dirty="0"/>
              <a:t> на </a:t>
            </a:r>
            <a:r>
              <a:rPr lang="ru-RU" dirty="0" err="1"/>
              <a:t>безопасността</a:t>
            </a:r>
            <a:r>
              <a:rPr lang="ru-RU" dirty="0"/>
              <a:t> на полета.</a:t>
            </a:r>
          </a:p>
        </p:txBody>
      </p:sp>
      <p:pic>
        <p:nvPicPr>
          <p:cNvPr id="7" name="Picture 6">
            <a:extLst>
              <a:ext uri="{FF2B5EF4-FFF2-40B4-BE49-F238E27FC236}">
                <a16:creationId xmlns:a16="http://schemas.microsoft.com/office/drawing/2014/main" id="{CFE60627-A237-4A44-8EAD-5F713C73DACD}"/>
              </a:ext>
            </a:extLst>
          </p:cNvPr>
          <p:cNvPicPr>
            <a:picLocks noChangeAspect="1"/>
          </p:cNvPicPr>
          <p:nvPr/>
        </p:nvPicPr>
        <p:blipFill>
          <a:blip r:embed="rId2"/>
          <a:stretch>
            <a:fillRect/>
          </a:stretch>
        </p:blipFill>
        <p:spPr>
          <a:xfrm>
            <a:off x="2715505" y="4669306"/>
            <a:ext cx="5104762" cy="2095238"/>
          </a:xfrm>
          <a:prstGeom prst="rect">
            <a:avLst/>
          </a:prstGeom>
        </p:spPr>
      </p:pic>
      <p:pic>
        <p:nvPicPr>
          <p:cNvPr id="8" name="Picture 7">
            <a:extLst>
              <a:ext uri="{FF2B5EF4-FFF2-40B4-BE49-F238E27FC236}">
                <a16:creationId xmlns:a16="http://schemas.microsoft.com/office/drawing/2014/main" id="{F4DFD753-01BD-4EEB-B5C4-2CCB0C320633}"/>
              </a:ext>
            </a:extLst>
          </p:cNvPr>
          <p:cNvPicPr>
            <a:picLocks noChangeAspect="1"/>
          </p:cNvPicPr>
          <p:nvPr/>
        </p:nvPicPr>
        <p:blipFill>
          <a:blip r:embed="rId3"/>
          <a:stretch>
            <a:fillRect/>
          </a:stretch>
        </p:blipFill>
        <p:spPr>
          <a:xfrm>
            <a:off x="7935534" y="3581810"/>
            <a:ext cx="4190476" cy="3276190"/>
          </a:xfrm>
          <a:prstGeom prst="rect">
            <a:avLst/>
          </a:prstGeom>
        </p:spPr>
      </p:pic>
      <p:sp>
        <p:nvSpPr>
          <p:cNvPr id="9" name="Slide Number Placeholder 8">
            <a:extLst>
              <a:ext uri="{FF2B5EF4-FFF2-40B4-BE49-F238E27FC236}">
                <a16:creationId xmlns:a16="http://schemas.microsoft.com/office/drawing/2014/main" id="{CDB6DC25-8008-1B13-B8F4-E813BBDD9163}"/>
              </a:ext>
            </a:extLst>
          </p:cNvPr>
          <p:cNvSpPr>
            <a:spLocks noGrp="1"/>
          </p:cNvSpPr>
          <p:nvPr>
            <p:ph type="sldNum" sz="quarter" idx="12"/>
          </p:nvPr>
        </p:nvSpPr>
        <p:spPr/>
        <p:txBody>
          <a:bodyPr/>
          <a:lstStyle/>
          <a:p>
            <a:fld id="{E4B1F8BD-DA59-4FFB-823A-9003167DABDF}" type="slidenum">
              <a:rPr lang="en-US" smtClean="0"/>
              <a:t>11</a:t>
            </a:fld>
            <a:endParaRPr lang="en-US"/>
          </a:p>
        </p:txBody>
      </p:sp>
    </p:spTree>
    <p:extLst>
      <p:ext uri="{BB962C8B-B14F-4D97-AF65-F5344CB8AC3E}">
        <p14:creationId xmlns:p14="http://schemas.microsoft.com/office/powerpoint/2010/main" val="828888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DEBC-16AC-459D-93DB-910D9154A43A}"/>
              </a:ext>
            </a:extLst>
          </p:cNvPr>
          <p:cNvSpPr>
            <a:spLocks noGrp="1"/>
          </p:cNvSpPr>
          <p:nvPr>
            <p:ph type="title"/>
          </p:nvPr>
        </p:nvSpPr>
        <p:spPr/>
        <p:txBody>
          <a:bodyPr/>
          <a:lstStyle/>
          <a:p>
            <a:pPr algn="ctr"/>
            <a:r>
              <a:rPr lang="bg-BG" dirty="0"/>
              <a:t>Умора (</a:t>
            </a:r>
            <a:r>
              <a:rPr lang="en-US" dirty="0"/>
              <a:t>Fatigue)</a:t>
            </a:r>
            <a:br>
              <a:rPr lang="en-US" dirty="0"/>
            </a:br>
            <a:endParaRPr lang="en-US" dirty="0"/>
          </a:p>
        </p:txBody>
      </p:sp>
      <p:sp>
        <p:nvSpPr>
          <p:cNvPr id="3" name="Content Placeholder 2">
            <a:extLst>
              <a:ext uri="{FF2B5EF4-FFF2-40B4-BE49-F238E27FC236}">
                <a16:creationId xmlns:a16="http://schemas.microsoft.com/office/drawing/2014/main" id="{110560FC-BD1E-441C-972D-0D1C8EEFBD1D}"/>
              </a:ext>
            </a:extLst>
          </p:cNvPr>
          <p:cNvSpPr>
            <a:spLocks noGrp="1"/>
          </p:cNvSpPr>
          <p:nvPr>
            <p:ph idx="1"/>
          </p:nvPr>
        </p:nvSpPr>
        <p:spPr>
          <a:xfrm>
            <a:off x="646110" y="1717589"/>
            <a:ext cx="9404723" cy="4868562"/>
          </a:xfrm>
        </p:spPr>
        <p:txBody>
          <a:bodyPr/>
          <a:lstStyle/>
          <a:p>
            <a:r>
              <a:rPr lang="ru-RU" dirty="0"/>
              <a:t>Една конструкция, подложена на продължителни променливи (циклични) натоварвания, се разрушава при по-малко натоварване, отколкото, ако е подложена на статично натоварване. Това явление е познато като “умора на материала”.</a:t>
            </a:r>
          </a:p>
          <a:p>
            <a:r>
              <a:rPr lang="ru-RU" dirty="0"/>
              <a:t>Животът на една конструкция </a:t>
            </a:r>
            <a:r>
              <a:rPr lang="ru-RU" dirty="0" err="1"/>
              <a:t>зависи</a:t>
            </a:r>
            <a:r>
              <a:rPr lang="ru-RU" dirty="0"/>
              <a:t> в </a:t>
            </a:r>
            <a:r>
              <a:rPr lang="ru-RU" dirty="0" err="1"/>
              <a:t>по-голяма</a:t>
            </a:r>
            <a:r>
              <a:rPr lang="ru-RU" dirty="0"/>
              <a:t> степен от </a:t>
            </a:r>
            <a:r>
              <a:rPr lang="ru-RU" dirty="0" err="1"/>
              <a:t>това</a:t>
            </a:r>
            <a:r>
              <a:rPr lang="ru-RU" dirty="0"/>
              <a:t> как тя е натоварена, </a:t>
            </a:r>
            <a:r>
              <a:rPr lang="ru-RU" dirty="0" err="1"/>
              <a:t>отколкото</a:t>
            </a:r>
            <a:r>
              <a:rPr lang="ru-RU" dirty="0"/>
              <a:t> от </a:t>
            </a:r>
            <a:r>
              <a:rPr lang="ru-RU" dirty="0" err="1"/>
              <a:t>броя</a:t>
            </a:r>
            <a:r>
              <a:rPr lang="ru-RU" dirty="0"/>
              <a:t> на циклите на натоварване.</a:t>
            </a:r>
            <a:endParaRPr lang="en-US" dirty="0"/>
          </a:p>
        </p:txBody>
      </p:sp>
      <p:pic>
        <p:nvPicPr>
          <p:cNvPr id="7" name="Picture 6">
            <a:extLst>
              <a:ext uri="{FF2B5EF4-FFF2-40B4-BE49-F238E27FC236}">
                <a16:creationId xmlns:a16="http://schemas.microsoft.com/office/drawing/2014/main" id="{8D55B287-18C6-487E-8880-B61E800273EA}"/>
              </a:ext>
            </a:extLst>
          </p:cNvPr>
          <p:cNvPicPr>
            <a:picLocks noChangeAspect="1"/>
          </p:cNvPicPr>
          <p:nvPr/>
        </p:nvPicPr>
        <p:blipFill>
          <a:blip r:embed="rId3"/>
          <a:stretch>
            <a:fillRect/>
          </a:stretch>
        </p:blipFill>
        <p:spPr>
          <a:xfrm>
            <a:off x="2862756" y="3967103"/>
            <a:ext cx="4971429" cy="2619048"/>
          </a:xfrm>
          <a:prstGeom prst="rect">
            <a:avLst/>
          </a:prstGeom>
        </p:spPr>
      </p:pic>
      <p:sp>
        <p:nvSpPr>
          <p:cNvPr id="8" name="Slide Number Placeholder 7">
            <a:extLst>
              <a:ext uri="{FF2B5EF4-FFF2-40B4-BE49-F238E27FC236}">
                <a16:creationId xmlns:a16="http://schemas.microsoft.com/office/drawing/2014/main" id="{8C79BDE5-A7D9-2F52-D1DB-2AD52E7B11C6}"/>
              </a:ext>
            </a:extLst>
          </p:cNvPr>
          <p:cNvSpPr>
            <a:spLocks noGrp="1"/>
          </p:cNvSpPr>
          <p:nvPr>
            <p:ph type="sldNum" sz="quarter" idx="12"/>
          </p:nvPr>
        </p:nvSpPr>
        <p:spPr/>
        <p:txBody>
          <a:bodyPr/>
          <a:lstStyle/>
          <a:p>
            <a:fld id="{E4B1F8BD-DA59-4FFB-823A-9003167DABDF}" type="slidenum">
              <a:rPr lang="en-US" smtClean="0"/>
              <a:t>12</a:t>
            </a:fld>
            <a:endParaRPr lang="en-US"/>
          </a:p>
        </p:txBody>
      </p:sp>
    </p:spTree>
    <p:extLst>
      <p:ext uri="{BB962C8B-B14F-4D97-AF65-F5344CB8AC3E}">
        <p14:creationId xmlns:p14="http://schemas.microsoft.com/office/powerpoint/2010/main" val="2059532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1D62A-B9D9-493A-A027-2BD63311306A}"/>
              </a:ext>
            </a:extLst>
          </p:cNvPr>
          <p:cNvSpPr>
            <a:spLocks noGrp="1"/>
          </p:cNvSpPr>
          <p:nvPr>
            <p:ph type="title"/>
          </p:nvPr>
        </p:nvSpPr>
        <p:spPr/>
        <p:txBody>
          <a:bodyPr/>
          <a:lstStyle/>
          <a:p>
            <a:pPr algn="ctr"/>
            <a:r>
              <a:rPr lang="ru-RU" sz="2800" dirty="0"/>
              <a:t>Намаляване на разрушаващото натоварване при увеличаване броя на циклите</a:t>
            </a:r>
            <a:endParaRPr lang="en-US" sz="2800" dirty="0"/>
          </a:p>
        </p:txBody>
      </p:sp>
      <p:sp>
        <p:nvSpPr>
          <p:cNvPr id="3" name="Content Placeholder 2">
            <a:extLst>
              <a:ext uri="{FF2B5EF4-FFF2-40B4-BE49-F238E27FC236}">
                <a16:creationId xmlns:a16="http://schemas.microsoft.com/office/drawing/2014/main" id="{184B1FDE-2A0E-4948-8BFE-3FA128B2F416}"/>
              </a:ext>
            </a:extLst>
          </p:cNvPr>
          <p:cNvSpPr>
            <a:spLocks noGrp="1"/>
          </p:cNvSpPr>
          <p:nvPr>
            <p:ph idx="1"/>
          </p:nvPr>
        </p:nvSpPr>
        <p:spPr>
          <a:xfrm>
            <a:off x="645130" y="2052918"/>
            <a:ext cx="9404723" cy="4195481"/>
          </a:xfrm>
        </p:spPr>
        <p:txBody>
          <a:bodyPr/>
          <a:lstStyle/>
          <a:p>
            <a:r>
              <a:rPr lang="bg-BG" dirty="0"/>
              <a:t>Графиката показва зависимостта на приложените променливи напрежения, които са процент от разрушаващите, спрямо броя на циклите.</a:t>
            </a:r>
          </a:p>
          <a:p>
            <a:r>
              <a:rPr lang="en-US" dirty="0"/>
              <a:t>S/N Curve.</a:t>
            </a:r>
          </a:p>
        </p:txBody>
      </p:sp>
      <p:pic>
        <p:nvPicPr>
          <p:cNvPr id="7" name="Picture 6">
            <a:extLst>
              <a:ext uri="{FF2B5EF4-FFF2-40B4-BE49-F238E27FC236}">
                <a16:creationId xmlns:a16="http://schemas.microsoft.com/office/drawing/2014/main" id="{C80A83E7-9279-43F9-8E10-92367C6D0637}"/>
              </a:ext>
            </a:extLst>
          </p:cNvPr>
          <p:cNvPicPr>
            <a:picLocks noChangeAspect="1"/>
          </p:cNvPicPr>
          <p:nvPr/>
        </p:nvPicPr>
        <p:blipFill>
          <a:blip r:embed="rId3"/>
          <a:stretch>
            <a:fillRect/>
          </a:stretch>
        </p:blipFill>
        <p:spPr>
          <a:xfrm>
            <a:off x="3181776" y="3377697"/>
            <a:ext cx="4331429" cy="2868571"/>
          </a:xfrm>
          <a:prstGeom prst="rect">
            <a:avLst/>
          </a:prstGeom>
        </p:spPr>
      </p:pic>
      <p:sp>
        <p:nvSpPr>
          <p:cNvPr id="8" name="Slide Number Placeholder 7">
            <a:extLst>
              <a:ext uri="{FF2B5EF4-FFF2-40B4-BE49-F238E27FC236}">
                <a16:creationId xmlns:a16="http://schemas.microsoft.com/office/drawing/2014/main" id="{32D41523-05F7-D0AA-84B1-865F54E19C02}"/>
              </a:ext>
            </a:extLst>
          </p:cNvPr>
          <p:cNvSpPr>
            <a:spLocks noGrp="1"/>
          </p:cNvSpPr>
          <p:nvPr>
            <p:ph type="sldNum" sz="quarter" idx="12"/>
          </p:nvPr>
        </p:nvSpPr>
        <p:spPr/>
        <p:txBody>
          <a:bodyPr/>
          <a:lstStyle/>
          <a:p>
            <a:fld id="{E4B1F8BD-DA59-4FFB-823A-9003167DABDF}" type="slidenum">
              <a:rPr lang="en-US" smtClean="0"/>
              <a:t>13</a:t>
            </a:fld>
            <a:endParaRPr lang="en-US"/>
          </a:p>
        </p:txBody>
      </p:sp>
    </p:spTree>
    <p:extLst>
      <p:ext uri="{BB962C8B-B14F-4D97-AF65-F5344CB8AC3E}">
        <p14:creationId xmlns:p14="http://schemas.microsoft.com/office/powerpoint/2010/main" val="352576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A61BE-1FCE-47DD-9196-5EE7C510F303}"/>
              </a:ext>
            </a:extLst>
          </p:cNvPr>
          <p:cNvSpPr>
            <a:spLocks noGrp="1"/>
          </p:cNvSpPr>
          <p:nvPr>
            <p:ph type="title"/>
          </p:nvPr>
        </p:nvSpPr>
        <p:spPr/>
        <p:txBody>
          <a:bodyPr/>
          <a:lstStyle/>
          <a:p>
            <a:pPr algn="ctr"/>
            <a:r>
              <a:rPr lang="bg-BG" dirty="0"/>
              <a:t>Изисквания за сертифициране</a:t>
            </a:r>
            <a:endParaRPr lang="en-US" dirty="0"/>
          </a:p>
        </p:txBody>
      </p:sp>
      <p:sp>
        <p:nvSpPr>
          <p:cNvPr id="3" name="Content Placeholder 2">
            <a:extLst>
              <a:ext uri="{FF2B5EF4-FFF2-40B4-BE49-F238E27FC236}">
                <a16:creationId xmlns:a16="http://schemas.microsoft.com/office/drawing/2014/main" id="{18C03E92-199E-4F87-A94B-C13A629A8A5F}"/>
              </a:ext>
            </a:extLst>
          </p:cNvPr>
          <p:cNvSpPr>
            <a:spLocks noGrp="1"/>
          </p:cNvSpPr>
          <p:nvPr>
            <p:ph idx="1"/>
          </p:nvPr>
        </p:nvSpPr>
        <p:spPr>
          <a:xfrm>
            <a:off x="552450" y="1714500"/>
            <a:ext cx="8020051" cy="4533900"/>
          </a:xfrm>
        </p:spPr>
        <p:txBody>
          <a:bodyPr/>
          <a:lstStyle/>
          <a:p>
            <a:pPr marL="0" indent="0">
              <a:buNone/>
            </a:pPr>
            <a:r>
              <a:rPr lang="ru-RU" dirty="0"/>
              <a:t>Проектните изисквания за ВС са посочени в спецификациите за сертифициране (</a:t>
            </a:r>
            <a:r>
              <a:rPr lang="en-US" dirty="0"/>
              <a:t>Certification Specifications</a:t>
            </a:r>
            <a:r>
              <a:rPr lang="bg-BG" dirty="0"/>
              <a:t> - </a:t>
            </a:r>
            <a:r>
              <a:rPr lang="en-US" dirty="0"/>
              <a:t>CS</a:t>
            </a:r>
            <a:r>
              <a:rPr lang="ru-RU" dirty="0"/>
              <a:t>):</a:t>
            </a:r>
          </a:p>
          <a:p>
            <a:r>
              <a:rPr lang="ru-RU" dirty="0"/>
              <a:t>CS 25 - за въздухоплавателни средства с максимална излетна маса 5700 кг или повече.</a:t>
            </a:r>
          </a:p>
          <a:p>
            <a:r>
              <a:rPr lang="en-US" dirty="0"/>
              <a:t>CS 23 - </a:t>
            </a:r>
            <a:r>
              <a:rPr lang="bg-BG" dirty="0"/>
              <a:t>за леки въздухоплавателни средства.</a:t>
            </a:r>
          </a:p>
          <a:p>
            <a:r>
              <a:rPr lang="ru-RU" dirty="0"/>
              <a:t>Много подобни, ако не и идентични документи съществуват в други държави.  Това не е изненадващо, тъй като е логично самолетите да бъдат проектирани и изградени по глобален стандарт,  тъй като е вероятно те да работят в световен мащаб.</a:t>
            </a:r>
            <a:endParaRPr lang="en-US" dirty="0"/>
          </a:p>
        </p:txBody>
      </p:sp>
      <p:pic>
        <p:nvPicPr>
          <p:cNvPr id="7" name="Picture 6">
            <a:extLst>
              <a:ext uri="{FF2B5EF4-FFF2-40B4-BE49-F238E27FC236}">
                <a16:creationId xmlns:a16="http://schemas.microsoft.com/office/drawing/2014/main" id="{53493851-8700-4E6F-8052-9CF8B651172C}"/>
              </a:ext>
            </a:extLst>
          </p:cNvPr>
          <p:cNvPicPr>
            <a:picLocks noChangeAspect="1"/>
          </p:cNvPicPr>
          <p:nvPr/>
        </p:nvPicPr>
        <p:blipFill>
          <a:blip r:embed="rId2"/>
          <a:stretch>
            <a:fillRect/>
          </a:stretch>
        </p:blipFill>
        <p:spPr>
          <a:xfrm>
            <a:off x="8164505" y="2177633"/>
            <a:ext cx="2294325" cy="2502733"/>
          </a:xfrm>
          <a:prstGeom prst="rect">
            <a:avLst/>
          </a:prstGeom>
        </p:spPr>
      </p:pic>
      <p:sp>
        <p:nvSpPr>
          <p:cNvPr id="8" name="Slide Number Placeholder 7">
            <a:extLst>
              <a:ext uri="{FF2B5EF4-FFF2-40B4-BE49-F238E27FC236}">
                <a16:creationId xmlns:a16="http://schemas.microsoft.com/office/drawing/2014/main" id="{24288EEA-9204-F9E2-836D-00AFC8FAA672}"/>
              </a:ext>
            </a:extLst>
          </p:cNvPr>
          <p:cNvSpPr>
            <a:spLocks noGrp="1"/>
          </p:cNvSpPr>
          <p:nvPr>
            <p:ph type="sldNum" sz="quarter" idx="12"/>
          </p:nvPr>
        </p:nvSpPr>
        <p:spPr/>
        <p:txBody>
          <a:bodyPr/>
          <a:lstStyle/>
          <a:p>
            <a:fld id="{E4B1F8BD-DA59-4FFB-823A-9003167DABDF}" type="slidenum">
              <a:rPr lang="en-US" smtClean="0"/>
              <a:t>14</a:t>
            </a:fld>
            <a:endParaRPr lang="en-US"/>
          </a:p>
        </p:txBody>
      </p:sp>
    </p:spTree>
    <p:extLst>
      <p:ext uri="{BB962C8B-B14F-4D97-AF65-F5344CB8AC3E}">
        <p14:creationId xmlns:p14="http://schemas.microsoft.com/office/powerpoint/2010/main" val="1797549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20D35-206B-432B-B8DC-0A596DDCED4C}"/>
              </a:ext>
            </a:extLst>
          </p:cNvPr>
          <p:cNvSpPr>
            <a:spLocks noGrp="1"/>
          </p:cNvSpPr>
          <p:nvPr>
            <p:ph type="title"/>
          </p:nvPr>
        </p:nvSpPr>
        <p:spPr/>
        <p:txBody>
          <a:bodyPr/>
          <a:lstStyle/>
          <a:p>
            <a:pPr algn="ctr"/>
            <a:r>
              <a:rPr lang="bg-BG" dirty="0"/>
              <a:t>Категоризация на събитията</a:t>
            </a:r>
            <a:endParaRPr lang="en-US" dirty="0"/>
          </a:p>
        </p:txBody>
      </p:sp>
      <p:pic>
        <p:nvPicPr>
          <p:cNvPr id="7" name="Content Placeholder 6">
            <a:extLst>
              <a:ext uri="{FF2B5EF4-FFF2-40B4-BE49-F238E27FC236}">
                <a16:creationId xmlns:a16="http://schemas.microsoft.com/office/drawing/2014/main" id="{F1B425F8-F9AF-43D6-8ADC-ECBDB63BFE5F}"/>
              </a:ext>
            </a:extLst>
          </p:cNvPr>
          <p:cNvPicPr>
            <a:picLocks noGrp="1" noChangeAspect="1"/>
          </p:cNvPicPr>
          <p:nvPr>
            <p:ph idx="1"/>
          </p:nvPr>
        </p:nvPicPr>
        <p:blipFill>
          <a:blip r:embed="rId3"/>
          <a:stretch>
            <a:fillRect/>
          </a:stretch>
        </p:blipFill>
        <p:spPr>
          <a:xfrm>
            <a:off x="1807911" y="1279200"/>
            <a:ext cx="7081122" cy="5510050"/>
          </a:xfrm>
          <a:prstGeom prst="rect">
            <a:avLst/>
          </a:prstGeom>
        </p:spPr>
      </p:pic>
      <p:sp>
        <p:nvSpPr>
          <p:cNvPr id="3" name="Slide Number Placeholder 2">
            <a:extLst>
              <a:ext uri="{FF2B5EF4-FFF2-40B4-BE49-F238E27FC236}">
                <a16:creationId xmlns:a16="http://schemas.microsoft.com/office/drawing/2014/main" id="{D4EF418A-92C4-F67B-FE73-D0D63F217016}"/>
              </a:ext>
            </a:extLst>
          </p:cNvPr>
          <p:cNvSpPr>
            <a:spLocks noGrp="1"/>
          </p:cNvSpPr>
          <p:nvPr>
            <p:ph type="sldNum" sz="quarter" idx="12"/>
          </p:nvPr>
        </p:nvSpPr>
        <p:spPr/>
        <p:txBody>
          <a:bodyPr/>
          <a:lstStyle/>
          <a:p>
            <a:fld id="{E4B1F8BD-DA59-4FFB-823A-9003167DABDF}" type="slidenum">
              <a:rPr lang="en-US" smtClean="0"/>
              <a:t>15</a:t>
            </a:fld>
            <a:endParaRPr lang="en-US"/>
          </a:p>
        </p:txBody>
      </p:sp>
    </p:spTree>
    <p:extLst>
      <p:ext uri="{BB962C8B-B14F-4D97-AF65-F5344CB8AC3E}">
        <p14:creationId xmlns:p14="http://schemas.microsoft.com/office/powerpoint/2010/main" val="3392386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DAF4A-76BF-4E34-808E-213299387448}"/>
              </a:ext>
            </a:extLst>
          </p:cNvPr>
          <p:cNvSpPr>
            <a:spLocks noGrp="1"/>
          </p:cNvSpPr>
          <p:nvPr>
            <p:ph type="title"/>
          </p:nvPr>
        </p:nvSpPr>
        <p:spPr/>
        <p:txBody>
          <a:bodyPr/>
          <a:lstStyle/>
          <a:p>
            <a:pPr algn="ctr"/>
            <a:r>
              <a:rPr lang="bg-BG" dirty="0"/>
              <a:t>Системи за идентификация на станциите</a:t>
            </a:r>
            <a:endParaRPr lang="en-US" dirty="0"/>
          </a:p>
        </p:txBody>
      </p:sp>
      <p:sp>
        <p:nvSpPr>
          <p:cNvPr id="3" name="Content Placeholder 2">
            <a:extLst>
              <a:ext uri="{FF2B5EF4-FFF2-40B4-BE49-F238E27FC236}">
                <a16:creationId xmlns:a16="http://schemas.microsoft.com/office/drawing/2014/main" id="{776803B7-BF95-407F-81CE-B63DF5A7A12A}"/>
              </a:ext>
            </a:extLst>
          </p:cNvPr>
          <p:cNvSpPr>
            <a:spLocks noGrp="1"/>
          </p:cNvSpPr>
          <p:nvPr>
            <p:ph idx="1"/>
          </p:nvPr>
        </p:nvSpPr>
        <p:spPr>
          <a:xfrm>
            <a:off x="645130" y="2052918"/>
            <a:ext cx="9404723" cy="4195481"/>
          </a:xfrm>
        </p:spPr>
        <p:txBody>
          <a:bodyPr/>
          <a:lstStyle/>
          <a:p>
            <a:r>
              <a:rPr lang="ru-RU" dirty="0"/>
              <a:t>За да се определи дадено място в самолета, той е разделен на три (въображаеми) равнини, които са под ъгъл от 90° една спрямо друга.</a:t>
            </a:r>
          </a:p>
          <a:p>
            <a:r>
              <a:rPr lang="ru-RU" dirty="0"/>
              <a:t>При обслужването, поддръжката и ремонта на ЛА, се налага да се определи метод за определяне точното място на отделните елементи от конструкцията и реперните точки. Това става като се избира линия на отчитане и като се номерират характерните точки от тялото, крилото, гондолите, опашните плоскости и колесника. </a:t>
            </a:r>
          </a:p>
          <a:p>
            <a:r>
              <a:rPr lang="ru-RU" dirty="0"/>
              <a:t>Начините на разделяне на големите самолети на зони се определя от Air Transport Association of America (ATA) в АТА-100.</a:t>
            </a:r>
          </a:p>
          <a:p>
            <a:endParaRPr lang="en-US" dirty="0"/>
          </a:p>
        </p:txBody>
      </p:sp>
      <p:pic>
        <p:nvPicPr>
          <p:cNvPr id="7" name="Picture 6">
            <a:extLst>
              <a:ext uri="{FF2B5EF4-FFF2-40B4-BE49-F238E27FC236}">
                <a16:creationId xmlns:a16="http://schemas.microsoft.com/office/drawing/2014/main" id="{3B3E94E0-7FEA-44FB-94F8-42641F164251}"/>
              </a:ext>
            </a:extLst>
          </p:cNvPr>
          <p:cNvPicPr>
            <a:picLocks noChangeAspect="1"/>
          </p:cNvPicPr>
          <p:nvPr/>
        </p:nvPicPr>
        <p:blipFill>
          <a:blip r:embed="rId2"/>
          <a:stretch>
            <a:fillRect/>
          </a:stretch>
        </p:blipFill>
        <p:spPr>
          <a:xfrm>
            <a:off x="4504633" y="5560103"/>
            <a:ext cx="1685715" cy="1000001"/>
          </a:xfrm>
          <a:prstGeom prst="rect">
            <a:avLst/>
          </a:prstGeom>
        </p:spPr>
      </p:pic>
      <p:sp>
        <p:nvSpPr>
          <p:cNvPr id="8" name="Slide Number Placeholder 7">
            <a:extLst>
              <a:ext uri="{FF2B5EF4-FFF2-40B4-BE49-F238E27FC236}">
                <a16:creationId xmlns:a16="http://schemas.microsoft.com/office/drawing/2014/main" id="{E9F13A21-D821-D278-231D-9B1776EF1548}"/>
              </a:ext>
            </a:extLst>
          </p:cNvPr>
          <p:cNvSpPr>
            <a:spLocks noGrp="1"/>
          </p:cNvSpPr>
          <p:nvPr>
            <p:ph type="sldNum" sz="quarter" idx="12"/>
          </p:nvPr>
        </p:nvSpPr>
        <p:spPr/>
        <p:txBody>
          <a:bodyPr/>
          <a:lstStyle/>
          <a:p>
            <a:fld id="{E4B1F8BD-DA59-4FFB-823A-9003167DABDF}" type="slidenum">
              <a:rPr lang="en-US" smtClean="0"/>
              <a:t>16</a:t>
            </a:fld>
            <a:endParaRPr lang="en-US"/>
          </a:p>
        </p:txBody>
      </p:sp>
    </p:spTree>
    <p:extLst>
      <p:ext uri="{BB962C8B-B14F-4D97-AF65-F5344CB8AC3E}">
        <p14:creationId xmlns:p14="http://schemas.microsoft.com/office/powerpoint/2010/main" val="1431047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560C5-F554-4C80-8389-C9F6131F026A}"/>
              </a:ext>
            </a:extLst>
          </p:cNvPr>
          <p:cNvSpPr>
            <a:spLocks noGrp="1"/>
          </p:cNvSpPr>
          <p:nvPr>
            <p:ph type="title"/>
          </p:nvPr>
        </p:nvSpPr>
        <p:spPr>
          <a:xfrm>
            <a:off x="100208" y="452718"/>
            <a:ext cx="10252331" cy="1400530"/>
          </a:xfrm>
        </p:spPr>
        <p:txBody>
          <a:bodyPr/>
          <a:lstStyle/>
          <a:p>
            <a:pPr algn="ctr"/>
            <a:r>
              <a:rPr lang="bg-BG" dirty="0"/>
              <a:t>Характерни точки по тялото</a:t>
            </a:r>
            <a:endParaRPr lang="en-US" dirty="0"/>
          </a:p>
        </p:txBody>
      </p:sp>
      <p:sp>
        <p:nvSpPr>
          <p:cNvPr id="3" name="Content Placeholder 2">
            <a:extLst>
              <a:ext uri="{FF2B5EF4-FFF2-40B4-BE49-F238E27FC236}">
                <a16:creationId xmlns:a16="http://schemas.microsoft.com/office/drawing/2014/main" id="{79647002-EF45-451D-A252-5517C69BE3A3}"/>
              </a:ext>
            </a:extLst>
          </p:cNvPr>
          <p:cNvSpPr>
            <a:spLocks noGrp="1"/>
          </p:cNvSpPr>
          <p:nvPr>
            <p:ph idx="1"/>
          </p:nvPr>
        </p:nvSpPr>
        <p:spPr>
          <a:xfrm>
            <a:off x="363256" y="1447800"/>
            <a:ext cx="6635091" cy="5286135"/>
          </a:xfrm>
        </p:spPr>
        <p:txBody>
          <a:bodyPr/>
          <a:lstStyle/>
          <a:p>
            <a:pPr marL="0" indent="0">
              <a:buNone/>
            </a:pPr>
            <a:r>
              <a:rPr lang="ru-RU" dirty="0"/>
              <a:t>Линиите на сеченията на планера се определят спрямо </a:t>
            </a:r>
            <a:r>
              <a:rPr lang="ru-RU" b="1" dirty="0"/>
              <a:t>базова нулева линия – </a:t>
            </a:r>
            <a:r>
              <a:rPr lang="en-US" b="1" dirty="0"/>
              <a:t>zero datum line </a:t>
            </a:r>
            <a:r>
              <a:rPr lang="ru-RU" dirty="0"/>
              <a:t>(</a:t>
            </a:r>
            <a:r>
              <a:rPr lang="ru-RU" b="1" dirty="0"/>
              <a:t>сечение на планера</a:t>
            </a:r>
            <a:r>
              <a:rPr lang="en-US" b="1" dirty="0"/>
              <a:t> – fuselage station</a:t>
            </a:r>
            <a:r>
              <a:rPr lang="ru-RU" b="1" dirty="0"/>
              <a:t> 0.00</a:t>
            </a:r>
            <a:r>
              <a:rPr lang="ru-RU" dirty="0"/>
              <a:t>) около носовата част на ВС, както е определено от производителя. </a:t>
            </a:r>
          </a:p>
          <a:p>
            <a:pPr marL="0" indent="0">
              <a:buNone/>
            </a:pPr>
            <a:r>
              <a:rPr lang="ru-RU" dirty="0"/>
              <a:t>Номерата на сеченията се дават в инчове </a:t>
            </a:r>
            <a:r>
              <a:rPr lang="bg-BG" dirty="0"/>
              <a:t>или мм </a:t>
            </a:r>
            <a:r>
              <a:rPr lang="ru-RU" dirty="0"/>
              <a:t>напред (отрицателни, със знак - ) или назад (положителни със знак +) от нулевата базова линия. </a:t>
            </a:r>
            <a:endParaRPr lang="en-US" dirty="0"/>
          </a:p>
        </p:txBody>
      </p:sp>
      <p:pic>
        <p:nvPicPr>
          <p:cNvPr id="7" name="Picture 6">
            <a:extLst>
              <a:ext uri="{FF2B5EF4-FFF2-40B4-BE49-F238E27FC236}">
                <a16:creationId xmlns:a16="http://schemas.microsoft.com/office/drawing/2014/main" id="{25A5AF8A-D25B-410B-A846-0E0DFCD30ABF}"/>
              </a:ext>
            </a:extLst>
          </p:cNvPr>
          <p:cNvPicPr>
            <a:picLocks noChangeAspect="1"/>
          </p:cNvPicPr>
          <p:nvPr/>
        </p:nvPicPr>
        <p:blipFill>
          <a:blip r:embed="rId2"/>
          <a:stretch>
            <a:fillRect/>
          </a:stretch>
        </p:blipFill>
        <p:spPr>
          <a:xfrm>
            <a:off x="1272250" y="4305364"/>
            <a:ext cx="5752381" cy="2428571"/>
          </a:xfrm>
          <a:prstGeom prst="rect">
            <a:avLst/>
          </a:prstGeom>
        </p:spPr>
      </p:pic>
      <p:pic>
        <p:nvPicPr>
          <p:cNvPr id="8" name="Picture 7">
            <a:extLst>
              <a:ext uri="{FF2B5EF4-FFF2-40B4-BE49-F238E27FC236}">
                <a16:creationId xmlns:a16="http://schemas.microsoft.com/office/drawing/2014/main" id="{DE8D3A78-BF75-4852-AFBB-A1371035914D}"/>
              </a:ext>
            </a:extLst>
          </p:cNvPr>
          <p:cNvPicPr>
            <a:picLocks noChangeAspect="1"/>
          </p:cNvPicPr>
          <p:nvPr/>
        </p:nvPicPr>
        <p:blipFill>
          <a:blip r:embed="rId3"/>
          <a:stretch>
            <a:fillRect/>
          </a:stretch>
        </p:blipFill>
        <p:spPr>
          <a:xfrm>
            <a:off x="6998348" y="1152983"/>
            <a:ext cx="3447619" cy="5580952"/>
          </a:xfrm>
          <a:prstGeom prst="rect">
            <a:avLst/>
          </a:prstGeom>
        </p:spPr>
      </p:pic>
      <p:sp>
        <p:nvSpPr>
          <p:cNvPr id="9" name="Slide Number Placeholder 8">
            <a:extLst>
              <a:ext uri="{FF2B5EF4-FFF2-40B4-BE49-F238E27FC236}">
                <a16:creationId xmlns:a16="http://schemas.microsoft.com/office/drawing/2014/main" id="{6AE56D29-3A46-79D6-B955-C991C4EF7C53}"/>
              </a:ext>
            </a:extLst>
          </p:cNvPr>
          <p:cNvSpPr>
            <a:spLocks noGrp="1"/>
          </p:cNvSpPr>
          <p:nvPr>
            <p:ph type="sldNum" sz="quarter" idx="12"/>
          </p:nvPr>
        </p:nvSpPr>
        <p:spPr/>
        <p:txBody>
          <a:bodyPr/>
          <a:lstStyle/>
          <a:p>
            <a:fld id="{E4B1F8BD-DA59-4FFB-823A-9003167DABDF}" type="slidenum">
              <a:rPr lang="en-US" smtClean="0"/>
              <a:t>17</a:t>
            </a:fld>
            <a:endParaRPr lang="en-US"/>
          </a:p>
        </p:txBody>
      </p:sp>
    </p:spTree>
    <p:extLst>
      <p:ext uri="{BB962C8B-B14F-4D97-AF65-F5344CB8AC3E}">
        <p14:creationId xmlns:p14="http://schemas.microsoft.com/office/powerpoint/2010/main" val="2662931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699C0-E554-4941-96F2-CAC97CCF8042}"/>
              </a:ext>
            </a:extLst>
          </p:cNvPr>
          <p:cNvSpPr>
            <a:spLocks noGrp="1"/>
          </p:cNvSpPr>
          <p:nvPr>
            <p:ph type="title"/>
          </p:nvPr>
        </p:nvSpPr>
        <p:spPr/>
        <p:txBody>
          <a:bodyPr/>
          <a:lstStyle/>
          <a:p>
            <a:pPr algn="ctr"/>
            <a:r>
              <a:rPr lang="bg-BG" dirty="0"/>
              <a:t>Ватер линия (</a:t>
            </a:r>
            <a:r>
              <a:rPr lang="en-US" dirty="0"/>
              <a:t>Water line - WL</a:t>
            </a:r>
            <a:r>
              <a:rPr lang="bg-BG" dirty="0"/>
              <a:t>)</a:t>
            </a:r>
            <a:endParaRPr lang="en-US" dirty="0"/>
          </a:p>
        </p:txBody>
      </p:sp>
      <p:sp>
        <p:nvSpPr>
          <p:cNvPr id="3" name="Content Placeholder 2">
            <a:extLst>
              <a:ext uri="{FF2B5EF4-FFF2-40B4-BE49-F238E27FC236}">
                <a16:creationId xmlns:a16="http://schemas.microsoft.com/office/drawing/2014/main" id="{0FEE412F-E4A2-42B7-BB60-91E851A82468}"/>
              </a:ext>
            </a:extLst>
          </p:cNvPr>
          <p:cNvSpPr>
            <a:spLocks noGrp="1"/>
          </p:cNvSpPr>
          <p:nvPr>
            <p:ph idx="1"/>
          </p:nvPr>
        </p:nvSpPr>
        <p:spPr/>
        <p:txBody>
          <a:bodyPr/>
          <a:lstStyle/>
          <a:p>
            <a:r>
              <a:rPr lang="ru-RU" dirty="0"/>
              <a:t>Ватер линията е начална линия за отчитане на вертикалното разположение от земната повърхност на характерните точки на ЛА. </a:t>
            </a:r>
          </a:p>
          <a:p>
            <a:r>
              <a:rPr lang="en-US" b="1" dirty="0"/>
              <a:t>Water Line (WL)</a:t>
            </a:r>
            <a:r>
              <a:rPr lang="bg-BG" dirty="0"/>
              <a:t>.</a:t>
            </a:r>
            <a:endParaRPr lang="ru-RU" dirty="0"/>
          </a:p>
          <a:p>
            <a:r>
              <a:rPr lang="ru-RU" dirty="0"/>
              <a:t>Положителни и отрицателни вертикални измервания.</a:t>
            </a:r>
          </a:p>
          <a:p>
            <a:r>
              <a:rPr lang="ru-RU" dirty="0"/>
              <a:t>Всеки самолет има различна нулева точка.</a:t>
            </a:r>
          </a:p>
          <a:p>
            <a:pPr>
              <a:buFont typeface="Arial" panose="020B0604020202020204" pitchFamily="34" charset="0"/>
              <a:buChar char="•"/>
            </a:pPr>
            <a:r>
              <a:rPr lang="ru-RU" dirty="0"/>
              <a:t>Нулевата точка на W.L. при B-747 е 91 инча под най-ниската точка на фюзелажа. </a:t>
            </a:r>
            <a:endParaRPr lang="en-US" dirty="0"/>
          </a:p>
        </p:txBody>
      </p:sp>
      <p:pic>
        <p:nvPicPr>
          <p:cNvPr id="7" name="Picture 6">
            <a:extLst>
              <a:ext uri="{FF2B5EF4-FFF2-40B4-BE49-F238E27FC236}">
                <a16:creationId xmlns:a16="http://schemas.microsoft.com/office/drawing/2014/main" id="{3AF2F518-1F73-4E50-91AF-AD5DE07F7BF4}"/>
              </a:ext>
            </a:extLst>
          </p:cNvPr>
          <p:cNvPicPr>
            <a:picLocks noChangeAspect="1"/>
          </p:cNvPicPr>
          <p:nvPr/>
        </p:nvPicPr>
        <p:blipFill>
          <a:blip r:embed="rId2"/>
          <a:stretch>
            <a:fillRect/>
          </a:stretch>
        </p:blipFill>
        <p:spPr>
          <a:xfrm>
            <a:off x="4038948" y="4812357"/>
            <a:ext cx="2619048" cy="990476"/>
          </a:xfrm>
          <a:prstGeom prst="rect">
            <a:avLst/>
          </a:prstGeom>
        </p:spPr>
      </p:pic>
      <p:sp>
        <p:nvSpPr>
          <p:cNvPr id="8" name="Slide Number Placeholder 7">
            <a:extLst>
              <a:ext uri="{FF2B5EF4-FFF2-40B4-BE49-F238E27FC236}">
                <a16:creationId xmlns:a16="http://schemas.microsoft.com/office/drawing/2014/main" id="{226CDD4F-1937-6BA1-A2DD-272C3D20907F}"/>
              </a:ext>
            </a:extLst>
          </p:cNvPr>
          <p:cNvSpPr>
            <a:spLocks noGrp="1"/>
          </p:cNvSpPr>
          <p:nvPr>
            <p:ph type="sldNum" sz="quarter" idx="12"/>
          </p:nvPr>
        </p:nvSpPr>
        <p:spPr/>
        <p:txBody>
          <a:bodyPr/>
          <a:lstStyle/>
          <a:p>
            <a:fld id="{E4B1F8BD-DA59-4FFB-823A-9003167DABDF}" type="slidenum">
              <a:rPr lang="en-US" smtClean="0"/>
              <a:t>18</a:t>
            </a:fld>
            <a:endParaRPr lang="en-US"/>
          </a:p>
        </p:txBody>
      </p:sp>
    </p:spTree>
    <p:extLst>
      <p:ext uri="{BB962C8B-B14F-4D97-AF65-F5344CB8AC3E}">
        <p14:creationId xmlns:p14="http://schemas.microsoft.com/office/powerpoint/2010/main" val="2248230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318BD-06F1-4236-A806-502BEFE36487}"/>
              </a:ext>
            </a:extLst>
          </p:cNvPr>
          <p:cNvSpPr>
            <a:spLocks noGrp="1"/>
          </p:cNvSpPr>
          <p:nvPr>
            <p:ph type="title"/>
          </p:nvPr>
        </p:nvSpPr>
        <p:spPr/>
        <p:txBody>
          <a:bodyPr/>
          <a:lstStyle/>
          <a:p>
            <a:pPr algn="ctr"/>
            <a:r>
              <a:rPr lang="bg-BG" dirty="0"/>
              <a:t>Характерни точки по крилото</a:t>
            </a:r>
            <a:endParaRPr lang="en-US" dirty="0"/>
          </a:p>
        </p:txBody>
      </p:sp>
      <p:sp>
        <p:nvSpPr>
          <p:cNvPr id="3" name="Content Placeholder 2">
            <a:extLst>
              <a:ext uri="{FF2B5EF4-FFF2-40B4-BE49-F238E27FC236}">
                <a16:creationId xmlns:a16="http://schemas.microsoft.com/office/drawing/2014/main" id="{8B2C23D3-6E87-4196-9F5A-91FD2AED57B6}"/>
              </a:ext>
            </a:extLst>
          </p:cNvPr>
          <p:cNvSpPr>
            <a:spLocks noGrp="1"/>
          </p:cNvSpPr>
          <p:nvPr>
            <p:ph idx="1"/>
          </p:nvPr>
        </p:nvSpPr>
        <p:spPr/>
        <p:txBody>
          <a:bodyPr/>
          <a:lstStyle/>
          <a:p>
            <a:r>
              <a:rPr lang="ru-RU" dirty="0"/>
              <a:t>За да се номерират характерните точки на крилото се използват т.нар. крилни секции - </a:t>
            </a:r>
            <a:r>
              <a:rPr lang="ru-RU" b="1" dirty="0"/>
              <a:t>wing station (WS). </a:t>
            </a:r>
            <a:r>
              <a:rPr lang="ru-RU" dirty="0"/>
              <a:t>Разстоянието до всяка точка от крилото се измерва от централната линия на тялото.</a:t>
            </a:r>
            <a:endParaRPr lang="en-US" dirty="0"/>
          </a:p>
        </p:txBody>
      </p:sp>
      <p:pic>
        <p:nvPicPr>
          <p:cNvPr id="7" name="Picture 6">
            <a:extLst>
              <a:ext uri="{FF2B5EF4-FFF2-40B4-BE49-F238E27FC236}">
                <a16:creationId xmlns:a16="http://schemas.microsoft.com/office/drawing/2014/main" id="{12C3FD11-3B03-4746-BD17-AF181F69459C}"/>
              </a:ext>
            </a:extLst>
          </p:cNvPr>
          <p:cNvPicPr>
            <a:picLocks noChangeAspect="1"/>
          </p:cNvPicPr>
          <p:nvPr/>
        </p:nvPicPr>
        <p:blipFill>
          <a:blip r:embed="rId2"/>
          <a:stretch>
            <a:fillRect/>
          </a:stretch>
        </p:blipFill>
        <p:spPr>
          <a:xfrm>
            <a:off x="3743710" y="3701066"/>
            <a:ext cx="3209524" cy="2361905"/>
          </a:xfrm>
          <a:prstGeom prst="rect">
            <a:avLst/>
          </a:prstGeom>
        </p:spPr>
      </p:pic>
      <p:sp>
        <p:nvSpPr>
          <p:cNvPr id="8" name="Slide Number Placeholder 7">
            <a:extLst>
              <a:ext uri="{FF2B5EF4-FFF2-40B4-BE49-F238E27FC236}">
                <a16:creationId xmlns:a16="http://schemas.microsoft.com/office/drawing/2014/main" id="{0DEE4B22-8256-C536-1753-4955E618C460}"/>
              </a:ext>
            </a:extLst>
          </p:cNvPr>
          <p:cNvSpPr>
            <a:spLocks noGrp="1"/>
          </p:cNvSpPr>
          <p:nvPr>
            <p:ph type="sldNum" sz="quarter" idx="12"/>
          </p:nvPr>
        </p:nvSpPr>
        <p:spPr/>
        <p:txBody>
          <a:bodyPr/>
          <a:lstStyle/>
          <a:p>
            <a:fld id="{E4B1F8BD-DA59-4FFB-823A-9003167DABDF}" type="slidenum">
              <a:rPr lang="en-US" smtClean="0"/>
              <a:t>19</a:t>
            </a:fld>
            <a:endParaRPr lang="en-US"/>
          </a:p>
        </p:txBody>
      </p:sp>
    </p:spTree>
    <p:extLst>
      <p:ext uri="{BB962C8B-B14F-4D97-AF65-F5344CB8AC3E}">
        <p14:creationId xmlns:p14="http://schemas.microsoft.com/office/powerpoint/2010/main" val="1145550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15168-BF91-416E-AEF0-92416B32CD49}"/>
              </a:ext>
            </a:extLst>
          </p:cNvPr>
          <p:cNvSpPr>
            <a:spLocks noGrp="1"/>
          </p:cNvSpPr>
          <p:nvPr>
            <p:ph type="title"/>
          </p:nvPr>
        </p:nvSpPr>
        <p:spPr>
          <a:xfrm>
            <a:off x="733426" y="452718"/>
            <a:ext cx="9317408" cy="1400530"/>
          </a:xfrm>
        </p:spPr>
        <p:txBody>
          <a:bodyPr/>
          <a:lstStyle/>
          <a:p>
            <a:pPr algn="ctr"/>
            <a:r>
              <a:rPr lang="bg-BG" dirty="0"/>
              <a:t>Сили и напрежения</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186B700-1566-4875-AA69-048628FCB351}"/>
                  </a:ext>
                </a:extLst>
              </p:cNvPr>
              <p:cNvSpPr>
                <a:spLocks noGrp="1"/>
              </p:cNvSpPr>
              <p:nvPr>
                <p:ph idx="1"/>
              </p:nvPr>
            </p:nvSpPr>
            <p:spPr>
              <a:xfrm>
                <a:off x="733426" y="1638300"/>
                <a:ext cx="9619114" cy="4923971"/>
              </a:xfrm>
            </p:spPr>
            <p:txBody>
              <a:bodyPr>
                <a:normAutofit/>
              </a:bodyPr>
              <a:lstStyle/>
              <a:p>
                <a:r>
                  <a:rPr lang="bg-BG" dirty="0"/>
                  <a:t>Подемната сила, теглото, тягата и челното съпротивление, действащи на самолета, създават напрежение в конструкцията му.</a:t>
                </a:r>
              </a:p>
              <a:p>
                <a:r>
                  <a:rPr lang="bg-BG" dirty="0"/>
                  <a:t>Напрежението е сила, възникнала вътре в материала, която се съпротивлява на външно приложените сили</a:t>
                </a:r>
                <a:r>
                  <a:rPr lang="en-US" dirty="0"/>
                  <a:t>.</a:t>
                </a:r>
                <a:endParaRPr lang="bg-BG" dirty="0"/>
              </a:p>
              <a:p>
                <a:r>
                  <a:rPr lang="bg-BG" dirty="0"/>
                  <a:t>Напрежението се дефинира като сила, действаща на единица площ и се измерва в </a:t>
                </a:r>
                <a:r>
                  <a:rPr lang="en-US" dirty="0"/>
                  <a:t>N/</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oMath>
                </a14:m>
                <a:r>
                  <a:rPr lang="en-US" dirty="0"/>
                  <a:t>.</a:t>
                </a:r>
              </a:p>
              <a:p>
                <a:r>
                  <a:rPr lang="bg-BG" dirty="0"/>
                  <a:t>Напреженията могат да бъдат различни по вид, като могат да действат индивидуално или заедно.</a:t>
                </a:r>
                <a:endParaRPr lang="en-US" dirty="0"/>
              </a:p>
              <a:p>
                <a:r>
                  <a:rPr lang="bg-BG" dirty="0"/>
                  <a:t>Разглеждат се петте основни напрежения, които действат на всички физически обекти, като опън и натиск са основните, а останалите три са комбинация от тях.</a:t>
                </a:r>
                <a:endParaRPr lang="en-US" dirty="0"/>
              </a:p>
            </p:txBody>
          </p:sp>
        </mc:Choice>
        <mc:Fallback>
          <p:sp>
            <p:nvSpPr>
              <p:cNvPr id="3" name="Content Placeholder 2">
                <a:extLst>
                  <a:ext uri="{FF2B5EF4-FFF2-40B4-BE49-F238E27FC236}">
                    <a16:creationId xmlns:a16="http://schemas.microsoft.com/office/drawing/2014/main" id="{2186B700-1566-4875-AA69-048628FCB351}"/>
                  </a:ext>
                </a:extLst>
              </p:cNvPr>
              <p:cNvSpPr>
                <a:spLocks noGrp="1" noRot="1" noChangeAspect="1" noMove="1" noResize="1" noEditPoints="1" noAdjustHandles="1" noChangeArrowheads="1" noChangeShapeType="1" noTextEdit="1"/>
              </p:cNvSpPr>
              <p:nvPr>
                <p:ph idx="1"/>
              </p:nvPr>
            </p:nvSpPr>
            <p:spPr>
              <a:xfrm>
                <a:off x="733426" y="1638300"/>
                <a:ext cx="9619114" cy="4923971"/>
              </a:xfrm>
              <a:blipFill>
                <a:blip r:embed="rId2"/>
                <a:stretch>
                  <a:fillRect l="-253" t="-743" r="-760"/>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CBB7CAF0-2B2B-FDDB-7E73-CF97253DAB6A}"/>
              </a:ext>
            </a:extLst>
          </p:cNvPr>
          <p:cNvSpPr>
            <a:spLocks noGrp="1"/>
          </p:cNvSpPr>
          <p:nvPr>
            <p:ph type="sldNum" sz="quarter" idx="12"/>
          </p:nvPr>
        </p:nvSpPr>
        <p:spPr/>
        <p:txBody>
          <a:bodyPr/>
          <a:lstStyle/>
          <a:p>
            <a:fld id="{E4B1F8BD-DA59-4FFB-823A-9003167DABDF}" type="slidenum">
              <a:rPr lang="en-US" smtClean="0"/>
              <a:t>2</a:t>
            </a:fld>
            <a:endParaRPr lang="en-US"/>
          </a:p>
        </p:txBody>
      </p:sp>
    </p:spTree>
    <p:extLst>
      <p:ext uri="{BB962C8B-B14F-4D97-AF65-F5344CB8AC3E}">
        <p14:creationId xmlns:p14="http://schemas.microsoft.com/office/powerpoint/2010/main" val="1783000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C22F8-A509-407E-BA9B-7BCD3ECD527F}"/>
              </a:ext>
            </a:extLst>
          </p:cNvPr>
          <p:cNvSpPr>
            <a:spLocks noGrp="1"/>
          </p:cNvSpPr>
          <p:nvPr>
            <p:ph type="title"/>
          </p:nvPr>
        </p:nvSpPr>
        <p:spPr>
          <a:xfrm>
            <a:off x="175364" y="452718"/>
            <a:ext cx="10323175" cy="1400530"/>
          </a:xfrm>
        </p:spPr>
        <p:txBody>
          <a:bodyPr/>
          <a:lstStyle/>
          <a:p>
            <a:r>
              <a:rPr lang="bg-BG" dirty="0"/>
              <a:t>Системи за зонална идентификация</a:t>
            </a:r>
            <a:endParaRPr lang="en-US" dirty="0"/>
          </a:p>
        </p:txBody>
      </p:sp>
      <p:sp>
        <p:nvSpPr>
          <p:cNvPr id="3" name="Content Placeholder 2">
            <a:extLst>
              <a:ext uri="{FF2B5EF4-FFF2-40B4-BE49-F238E27FC236}">
                <a16:creationId xmlns:a16="http://schemas.microsoft.com/office/drawing/2014/main" id="{E5893A05-7893-4442-8BC2-B0E689393F7F}"/>
              </a:ext>
            </a:extLst>
          </p:cNvPr>
          <p:cNvSpPr>
            <a:spLocks noGrp="1"/>
          </p:cNvSpPr>
          <p:nvPr>
            <p:ph idx="1"/>
          </p:nvPr>
        </p:nvSpPr>
        <p:spPr/>
        <p:txBody>
          <a:bodyPr/>
          <a:lstStyle/>
          <a:p>
            <a:r>
              <a:rPr lang="ru-RU" dirty="0"/>
              <a:t>Системата за идентификация на място се използва, за да се установят различни места в самолета.</a:t>
            </a:r>
          </a:p>
          <a:p>
            <a:r>
              <a:rPr lang="ru-RU" dirty="0"/>
              <a:t>За да се локализират частите по-лесно и за да се разбере къде трябва да бъде свършена работата, самолетът се разделят на:</a:t>
            </a:r>
          </a:p>
          <a:p>
            <a:pPr>
              <a:buFont typeface="Arial" panose="020B0604020202020204" pitchFamily="34" charset="0"/>
              <a:buChar char="•"/>
            </a:pPr>
            <a:r>
              <a:rPr lang="ru-RU" dirty="0"/>
              <a:t>Основни зони.</a:t>
            </a:r>
          </a:p>
          <a:p>
            <a:pPr>
              <a:buFont typeface="Arial" panose="020B0604020202020204" pitchFamily="34" charset="0"/>
              <a:buChar char="•"/>
            </a:pPr>
            <a:r>
              <a:rPr lang="ru-RU" dirty="0"/>
              <a:t>Основни подзони.</a:t>
            </a:r>
          </a:p>
          <a:p>
            <a:pPr>
              <a:buFont typeface="Arial" panose="020B0604020202020204" pitchFamily="34" charset="0"/>
              <a:buChar char="•"/>
            </a:pPr>
            <a:r>
              <a:rPr lang="ru-RU" dirty="0"/>
              <a:t>Зони.</a:t>
            </a:r>
            <a:endParaRPr lang="en-US" dirty="0"/>
          </a:p>
        </p:txBody>
      </p:sp>
      <p:pic>
        <p:nvPicPr>
          <p:cNvPr id="7" name="Picture 6">
            <a:extLst>
              <a:ext uri="{FF2B5EF4-FFF2-40B4-BE49-F238E27FC236}">
                <a16:creationId xmlns:a16="http://schemas.microsoft.com/office/drawing/2014/main" id="{2036DBBD-36DB-40C2-A15D-17BFAC5505CC}"/>
              </a:ext>
            </a:extLst>
          </p:cNvPr>
          <p:cNvPicPr>
            <a:picLocks noChangeAspect="1"/>
          </p:cNvPicPr>
          <p:nvPr/>
        </p:nvPicPr>
        <p:blipFill>
          <a:blip r:embed="rId2"/>
          <a:stretch>
            <a:fillRect/>
          </a:stretch>
        </p:blipFill>
        <p:spPr>
          <a:xfrm>
            <a:off x="4927964" y="3578596"/>
            <a:ext cx="4133333" cy="3213333"/>
          </a:xfrm>
          <a:prstGeom prst="rect">
            <a:avLst/>
          </a:prstGeom>
        </p:spPr>
      </p:pic>
      <p:sp>
        <p:nvSpPr>
          <p:cNvPr id="8" name="Slide Number Placeholder 7">
            <a:extLst>
              <a:ext uri="{FF2B5EF4-FFF2-40B4-BE49-F238E27FC236}">
                <a16:creationId xmlns:a16="http://schemas.microsoft.com/office/drawing/2014/main" id="{6E93D47F-AC99-1B50-3F34-580FA53C7739}"/>
              </a:ext>
            </a:extLst>
          </p:cNvPr>
          <p:cNvSpPr>
            <a:spLocks noGrp="1"/>
          </p:cNvSpPr>
          <p:nvPr>
            <p:ph type="sldNum" sz="quarter" idx="12"/>
          </p:nvPr>
        </p:nvSpPr>
        <p:spPr/>
        <p:txBody>
          <a:bodyPr/>
          <a:lstStyle/>
          <a:p>
            <a:fld id="{E4B1F8BD-DA59-4FFB-823A-9003167DABDF}" type="slidenum">
              <a:rPr lang="en-US" smtClean="0"/>
              <a:t>20</a:t>
            </a:fld>
            <a:endParaRPr lang="en-US"/>
          </a:p>
        </p:txBody>
      </p:sp>
    </p:spTree>
    <p:extLst>
      <p:ext uri="{BB962C8B-B14F-4D97-AF65-F5344CB8AC3E}">
        <p14:creationId xmlns:p14="http://schemas.microsoft.com/office/powerpoint/2010/main" val="1279615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9A964-E3B1-42D1-9E61-EC40253A107C}"/>
              </a:ext>
            </a:extLst>
          </p:cNvPr>
          <p:cNvSpPr>
            <a:spLocks noGrp="1"/>
          </p:cNvSpPr>
          <p:nvPr>
            <p:ph type="title"/>
          </p:nvPr>
        </p:nvSpPr>
        <p:spPr>
          <a:xfrm>
            <a:off x="137786" y="452718"/>
            <a:ext cx="10360753" cy="1400530"/>
          </a:xfrm>
        </p:spPr>
        <p:txBody>
          <a:bodyPr/>
          <a:lstStyle/>
          <a:p>
            <a:r>
              <a:rPr lang="bg-BG" dirty="0"/>
              <a:t>Системи за зонална идентификация</a:t>
            </a:r>
            <a:endParaRPr lang="en-US" dirty="0"/>
          </a:p>
        </p:txBody>
      </p:sp>
      <p:pic>
        <p:nvPicPr>
          <p:cNvPr id="6" name="Picture 5">
            <a:extLst>
              <a:ext uri="{FF2B5EF4-FFF2-40B4-BE49-F238E27FC236}">
                <a16:creationId xmlns:a16="http://schemas.microsoft.com/office/drawing/2014/main" id="{E22D5939-F900-46B5-A3C3-7D49F660FBC3}"/>
              </a:ext>
            </a:extLst>
          </p:cNvPr>
          <p:cNvPicPr>
            <a:picLocks noChangeAspect="1"/>
          </p:cNvPicPr>
          <p:nvPr/>
        </p:nvPicPr>
        <p:blipFill rotWithShape="1">
          <a:blip r:embed="rId2"/>
          <a:srcRect b="52628"/>
          <a:stretch/>
        </p:blipFill>
        <p:spPr>
          <a:xfrm>
            <a:off x="556256" y="1784923"/>
            <a:ext cx="9523810" cy="3522672"/>
          </a:xfrm>
          <a:prstGeom prst="rect">
            <a:avLst/>
          </a:prstGeom>
        </p:spPr>
      </p:pic>
      <p:sp>
        <p:nvSpPr>
          <p:cNvPr id="7" name="Slide Number Placeholder 6">
            <a:extLst>
              <a:ext uri="{FF2B5EF4-FFF2-40B4-BE49-F238E27FC236}">
                <a16:creationId xmlns:a16="http://schemas.microsoft.com/office/drawing/2014/main" id="{C2163E0E-A04E-E163-E402-5AC26DF04F28}"/>
              </a:ext>
            </a:extLst>
          </p:cNvPr>
          <p:cNvSpPr>
            <a:spLocks noGrp="1"/>
          </p:cNvSpPr>
          <p:nvPr>
            <p:ph type="sldNum" sz="quarter" idx="12"/>
          </p:nvPr>
        </p:nvSpPr>
        <p:spPr/>
        <p:txBody>
          <a:bodyPr/>
          <a:lstStyle/>
          <a:p>
            <a:fld id="{E4B1F8BD-DA59-4FFB-823A-9003167DABDF}" type="slidenum">
              <a:rPr lang="en-US" smtClean="0"/>
              <a:t>21</a:t>
            </a:fld>
            <a:endParaRPr lang="en-US"/>
          </a:p>
        </p:txBody>
      </p:sp>
    </p:spTree>
    <p:extLst>
      <p:ext uri="{BB962C8B-B14F-4D97-AF65-F5344CB8AC3E}">
        <p14:creationId xmlns:p14="http://schemas.microsoft.com/office/powerpoint/2010/main" val="3848130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0B57E-44FF-4ED9-9960-6A47C41C37AC}"/>
              </a:ext>
            </a:extLst>
          </p:cNvPr>
          <p:cNvSpPr>
            <a:spLocks noGrp="1"/>
          </p:cNvSpPr>
          <p:nvPr>
            <p:ph type="title"/>
          </p:nvPr>
        </p:nvSpPr>
        <p:spPr/>
        <p:txBody>
          <a:bodyPr/>
          <a:lstStyle/>
          <a:p>
            <a:pPr algn="ctr"/>
            <a:r>
              <a:rPr lang="bg-BG" dirty="0"/>
              <a:t>Корозия</a:t>
            </a:r>
            <a:endParaRPr lang="en-US" dirty="0"/>
          </a:p>
        </p:txBody>
      </p:sp>
      <p:sp>
        <p:nvSpPr>
          <p:cNvPr id="3" name="Content Placeholder 2">
            <a:extLst>
              <a:ext uri="{FF2B5EF4-FFF2-40B4-BE49-F238E27FC236}">
                <a16:creationId xmlns:a16="http://schemas.microsoft.com/office/drawing/2014/main" id="{97F54998-7232-4375-85FA-BB66979088E8}"/>
              </a:ext>
            </a:extLst>
          </p:cNvPr>
          <p:cNvSpPr>
            <a:spLocks noGrp="1"/>
          </p:cNvSpPr>
          <p:nvPr>
            <p:ph idx="1"/>
          </p:nvPr>
        </p:nvSpPr>
        <p:spPr>
          <a:xfrm>
            <a:off x="646112" y="1853248"/>
            <a:ext cx="6069013" cy="4552034"/>
          </a:xfrm>
        </p:spPr>
        <p:txBody>
          <a:bodyPr/>
          <a:lstStyle/>
          <a:p>
            <a:r>
              <a:rPr lang="bg-BG" dirty="0"/>
              <a:t>Същност на процеса.</a:t>
            </a:r>
          </a:p>
          <a:p>
            <a:r>
              <a:rPr lang="bg-BG" dirty="0"/>
              <a:t>Реакция на окислението – суха корозия.</a:t>
            </a:r>
          </a:p>
          <a:p>
            <a:r>
              <a:rPr lang="bg-BG" dirty="0"/>
              <a:t>Електролитна или мокра корозия.</a:t>
            </a:r>
          </a:p>
          <a:p>
            <a:pPr>
              <a:buFont typeface="Arial" panose="020B0604020202020204" pitchFamily="34" charset="0"/>
              <a:buChar char="•"/>
            </a:pPr>
            <a:r>
              <a:rPr lang="en-US" dirty="0"/>
              <a:t>Stress</a:t>
            </a:r>
            <a:r>
              <a:rPr lang="bg-BG" dirty="0"/>
              <a:t> </a:t>
            </a:r>
            <a:r>
              <a:rPr lang="en-US" dirty="0"/>
              <a:t>corrosion or stress corrosion cracking</a:t>
            </a:r>
            <a:r>
              <a:rPr lang="bg-BG" dirty="0"/>
              <a:t>.</a:t>
            </a:r>
          </a:p>
          <a:p>
            <a:r>
              <a:rPr lang="en-US" dirty="0"/>
              <a:t>Aloha Airlines Flight 243, Boeing 737</a:t>
            </a:r>
            <a:endParaRPr lang="bg-BG" dirty="0"/>
          </a:p>
          <a:p>
            <a:r>
              <a:rPr lang="en-US" dirty="0"/>
              <a:t>Pitting (</a:t>
            </a:r>
            <a:r>
              <a:rPr lang="bg-BG" dirty="0"/>
              <a:t>язвена</a:t>
            </a:r>
            <a:r>
              <a:rPr lang="en-US" dirty="0"/>
              <a:t>)</a:t>
            </a:r>
            <a:r>
              <a:rPr lang="bg-BG" dirty="0"/>
              <a:t> корозия.</a:t>
            </a:r>
          </a:p>
          <a:p>
            <a:pPr>
              <a:buFont typeface="Arial" panose="020B0604020202020204" pitchFamily="34" charset="0"/>
              <a:buChar char="•"/>
            </a:pPr>
            <a:r>
              <a:rPr lang="bg-BG" dirty="0"/>
              <a:t>Най-често срещаният тип корозия при алуминия и магнезия.</a:t>
            </a:r>
            <a:endParaRPr lang="en-US" dirty="0"/>
          </a:p>
          <a:p>
            <a:r>
              <a:rPr lang="bg-BG" dirty="0"/>
              <a:t>Микробиологично замърсяване.</a:t>
            </a:r>
          </a:p>
          <a:p>
            <a:endParaRPr lang="en-US" dirty="0"/>
          </a:p>
        </p:txBody>
      </p:sp>
      <p:pic>
        <p:nvPicPr>
          <p:cNvPr id="8" name="Picture 7">
            <a:extLst>
              <a:ext uri="{FF2B5EF4-FFF2-40B4-BE49-F238E27FC236}">
                <a16:creationId xmlns:a16="http://schemas.microsoft.com/office/drawing/2014/main" id="{8BA1C4AB-80B7-46BB-9D8D-DCEF1ACD9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125" y="3792916"/>
            <a:ext cx="5364480" cy="3017520"/>
          </a:xfrm>
          <a:prstGeom prst="rect">
            <a:avLst/>
          </a:prstGeom>
        </p:spPr>
      </p:pic>
      <p:pic>
        <p:nvPicPr>
          <p:cNvPr id="12" name="Picture 11">
            <a:extLst>
              <a:ext uri="{FF2B5EF4-FFF2-40B4-BE49-F238E27FC236}">
                <a16:creationId xmlns:a16="http://schemas.microsoft.com/office/drawing/2014/main" id="{01B9C60A-13DF-44CB-B9EC-0A79B705CF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5125" y="1738649"/>
            <a:ext cx="3511052" cy="1955522"/>
          </a:xfrm>
          <a:prstGeom prst="rect">
            <a:avLst/>
          </a:prstGeom>
        </p:spPr>
      </p:pic>
      <p:sp>
        <p:nvSpPr>
          <p:cNvPr id="7" name="Slide Number Placeholder 6">
            <a:extLst>
              <a:ext uri="{FF2B5EF4-FFF2-40B4-BE49-F238E27FC236}">
                <a16:creationId xmlns:a16="http://schemas.microsoft.com/office/drawing/2014/main" id="{E25BDE16-EA6E-592A-7B16-ECF0CD098914}"/>
              </a:ext>
            </a:extLst>
          </p:cNvPr>
          <p:cNvSpPr>
            <a:spLocks noGrp="1"/>
          </p:cNvSpPr>
          <p:nvPr>
            <p:ph type="sldNum" sz="quarter" idx="12"/>
          </p:nvPr>
        </p:nvSpPr>
        <p:spPr/>
        <p:txBody>
          <a:bodyPr/>
          <a:lstStyle/>
          <a:p>
            <a:fld id="{E4B1F8BD-DA59-4FFB-823A-9003167DABDF}" type="slidenum">
              <a:rPr lang="en-US" smtClean="0"/>
              <a:t>22</a:t>
            </a:fld>
            <a:endParaRPr lang="en-US"/>
          </a:p>
        </p:txBody>
      </p:sp>
    </p:spTree>
    <p:extLst>
      <p:ext uri="{BB962C8B-B14F-4D97-AF65-F5344CB8AC3E}">
        <p14:creationId xmlns:p14="http://schemas.microsoft.com/office/powerpoint/2010/main" val="3296497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56A94-0555-481F-86B9-965F54404E0A}"/>
              </a:ext>
            </a:extLst>
          </p:cNvPr>
          <p:cNvSpPr>
            <a:spLocks noGrp="1"/>
          </p:cNvSpPr>
          <p:nvPr>
            <p:ph type="title"/>
          </p:nvPr>
        </p:nvSpPr>
        <p:spPr/>
        <p:txBody>
          <a:bodyPr/>
          <a:lstStyle/>
          <a:p>
            <a:pPr algn="ctr"/>
            <a:r>
              <a:rPr lang="bg-BG" dirty="0"/>
              <a:t>Поддръжка</a:t>
            </a:r>
            <a:endParaRPr lang="en-US" dirty="0"/>
          </a:p>
        </p:txBody>
      </p:sp>
      <p:sp>
        <p:nvSpPr>
          <p:cNvPr id="3" name="Content Placeholder 2">
            <a:extLst>
              <a:ext uri="{FF2B5EF4-FFF2-40B4-BE49-F238E27FC236}">
                <a16:creationId xmlns:a16="http://schemas.microsoft.com/office/drawing/2014/main" id="{1B730B72-CEBB-4B53-ADAD-33422C63FA42}"/>
              </a:ext>
            </a:extLst>
          </p:cNvPr>
          <p:cNvSpPr>
            <a:spLocks noGrp="1"/>
          </p:cNvSpPr>
          <p:nvPr>
            <p:ph idx="1"/>
          </p:nvPr>
        </p:nvSpPr>
        <p:spPr/>
        <p:txBody>
          <a:bodyPr/>
          <a:lstStyle/>
          <a:p>
            <a:pPr marL="0" indent="0">
              <a:buNone/>
            </a:pPr>
            <a:r>
              <a:rPr lang="ru-RU" dirty="0"/>
              <a:t>Могат да се използват два различни метода за поддръжка на въздухоплавателното средство:</a:t>
            </a:r>
          </a:p>
          <a:p>
            <a:r>
              <a:rPr lang="ru-RU" b="1" dirty="0"/>
              <a:t>по ресурс </a:t>
            </a:r>
            <a:r>
              <a:rPr lang="ru-RU" dirty="0"/>
              <a:t>(</a:t>
            </a:r>
            <a:r>
              <a:rPr lang="ru-RU" b="1" dirty="0"/>
              <a:t>hard time</a:t>
            </a:r>
            <a:r>
              <a:rPr lang="ru-RU" dirty="0"/>
              <a:t>) - когато компонент се заменя след определен брой часове, цикли или операции; </a:t>
            </a:r>
          </a:p>
          <a:p>
            <a:r>
              <a:rPr lang="ru-RU" b="1" dirty="0"/>
              <a:t>по състояние </a:t>
            </a:r>
            <a:r>
              <a:rPr lang="ru-RU" dirty="0"/>
              <a:t>(</a:t>
            </a:r>
            <a:r>
              <a:rPr lang="ru-RU" b="1" dirty="0"/>
              <a:t>on condition</a:t>
            </a:r>
            <a:r>
              <a:rPr lang="ru-RU" dirty="0"/>
              <a:t>), когато компонент е заменен само когато се счита, че е неизползваем или е извън ограниченията.</a:t>
            </a:r>
            <a:endParaRPr lang="en-US" dirty="0"/>
          </a:p>
        </p:txBody>
      </p:sp>
      <p:sp>
        <p:nvSpPr>
          <p:cNvPr id="7" name="Slide Number Placeholder 6">
            <a:extLst>
              <a:ext uri="{FF2B5EF4-FFF2-40B4-BE49-F238E27FC236}">
                <a16:creationId xmlns:a16="http://schemas.microsoft.com/office/drawing/2014/main" id="{92090AA0-0F8B-87A3-E58E-7B36A9E37D9D}"/>
              </a:ext>
            </a:extLst>
          </p:cNvPr>
          <p:cNvSpPr>
            <a:spLocks noGrp="1"/>
          </p:cNvSpPr>
          <p:nvPr>
            <p:ph type="sldNum" sz="quarter" idx="12"/>
          </p:nvPr>
        </p:nvSpPr>
        <p:spPr/>
        <p:txBody>
          <a:bodyPr/>
          <a:lstStyle/>
          <a:p>
            <a:fld id="{E4B1F8BD-DA59-4FFB-823A-9003167DABDF}" type="slidenum">
              <a:rPr lang="en-US" smtClean="0"/>
              <a:t>23</a:t>
            </a:fld>
            <a:endParaRPr lang="en-US"/>
          </a:p>
        </p:txBody>
      </p:sp>
    </p:spTree>
    <p:extLst>
      <p:ext uri="{BB962C8B-B14F-4D97-AF65-F5344CB8AC3E}">
        <p14:creationId xmlns:p14="http://schemas.microsoft.com/office/powerpoint/2010/main" val="1563298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42F19-FDDA-40B9-9BC5-2AFC56AD971D}"/>
              </a:ext>
            </a:extLst>
          </p:cNvPr>
          <p:cNvSpPr>
            <a:spLocks noGrp="1"/>
          </p:cNvSpPr>
          <p:nvPr>
            <p:ph type="title"/>
          </p:nvPr>
        </p:nvSpPr>
        <p:spPr/>
        <p:txBody>
          <a:bodyPr/>
          <a:lstStyle/>
          <a:p>
            <a:pPr algn="ctr"/>
            <a:r>
              <a:rPr lang="bg-BG" dirty="0"/>
              <a:t>Използвани материали</a:t>
            </a:r>
            <a:endParaRPr lang="en-US" dirty="0"/>
          </a:p>
        </p:txBody>
      </p:sp>
      <p:sp>
        <p:nvSpPr>
          <p:cNvPr id="3" name="Content Placeholder 2">
            <a:extLst>
              <a:ext uri="{FF2B5EF4-FFF2-40B4-BE49-F238E27FC236}">
                <a16:creationId xmlns:a16="http://schemas.microsoft.com/office/drawing/2014/main" id="{60117CA6-0201-4DC6-8DD9-B20FD24E3B0D}"/>
              </a:ext>
            </a:extLst>
          </p:cNvPr>
          <p:cNvSpPr>
            <a:spLocks noGrp="1"/>
          </p:cNvSpPr>
          <p:nvPr>
            <p:ph idx="1"/>
          </p:nvPr>
        </p:nvSpPr>
        <p:spPr/>
        <p:txBody>
          <a:bodyPr/>
          <a:lstStyle/>
          <a:p>
            <a:pPr marL="0" indent="0">
              <a:buNone/>
            </a:pPr>
            <a:r>
              <a:rPr lang="ru-RU" dirty="0"/>
              <a:t>Идеалният материал за самолетните конструкции би имал следните свойства:</a:t>
            </a:r>
          </a:p>
          <a:p>
            <a:r>
              <a:rPr lang="ru-RU" dirty="0"/>
              <a:t>Ниска плътност</a:t>
            </a:r>
          </a:p>
          <a:p>
            <a:r>
              <a:rPr lang="ru-RU" dirty="0"/>
              <a:t>Висока якост</a:t>
            </a:r>
          </a:p>
          <a:p>
            <a:r>
              <a:rPr lang="ru-RU" dirty="0"/>
              <a:t>Висока коравина</a:t>
            </a:r>
          </a:p>
          <a:p>
            <a:r>
              <a:rPr lang="ru-RU" dirty="0"/>
              <a:t>Добра устойчивост на корозия</a:t>
            </a:r>
          </a:p>
          <a:p>
            <a:r>
              <a:rPr lang="ru-RU" dirty="0"/>
              <a:t>Добро представяне при умора</a:t>
            </a:r>
          </a:p>
          <a:p>
            <a:r>
              <a:rPr lang="ru-RU" dirty="0"/>
              <a:t>Висока работна температура </a:t>
            </a:r>
          </a:p>
          <a:p>
            <a:r>
              <a:rPr lang="ru-RU" dirty="0"/>
              <a:t>Лесно производство</a:t>
            </a:r>
          </a:p>
          <a:p>
            <a:r>
              <a:rPr lang="ru-RU" dirty="0"/>
              <a:t>Ниска цена</a:t>
            </a:r>
            <a:endParaRPr lang="en-US" dirty="0"/>
          </a:p>
        </p:txBody>
      </p:sp>
      <p:sp>
        <p:nvSpPr>
          <p:cNvPr id="7" name="Slide Number Placeholder 6">
            <a:extLst>
              <a:ext uri="{FF2B5EF4-FFF2-40B4-BE49-F238E27FC236}">
                <a16:creationId xmlns:a16="http://schemas.microsoft.com/office/drawing/2014/main" id="{C467C183-4512-8FF7-0BB6-67E9F166D95B}"/>
              </a:ext>
            </a:extLst>
          </p:cNvPr>
          <p:cNvSpPr>
            <a:spLocks noGrp="1"/>
          </p:cNvSpPr>
          <p:nvPr>
            <p:ph type="sldNum" sz="quarter" idx="12"/>
          </p:nvPr>
        </p:nvSpPr>
        <p:spPr/>
        <p:txBody>
          <a:bodyPr/>
          <a:lstStyle/>
          <a:p>
            <a:fld id="{E4B1F8BD-DA59-4FFB-823A-9003167DABDF}" type="slidenum">
              <a:rPr lang="en-US" smtClean="0"/>
              <a:t>24</a:t>
            </a:fld>
            <a:endParaRPr lang="en-US"/>
          </a:p>
        </p:txBody>
      </p:sp>
    </p:spTree>
    <p:extLst>
      <p:ext uri="{BB962C8B-B14F-4D97-AF65-F5344CB8AC3E}">
        <p14:creationId xmlns:p14="http://schemas.microsoft.com/office/powerpoint/2010/main" val="3844193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C218E-40B6-4149-95F4-88B6A07D0462}"/>
              </a:ext>
            </a:extLst>
          </p:cNvPr>
          <p:cNvSpPr>
            <a:spLocks noGrp="1"/>
          </p:cNvSpPr>
          <p:nvPr>
            <p:ph type="title"/>
          </p:nvPr>
        </p:nvSpPr>
        <p:spPr/>
        <p:txBody>
          <a:bodyPr/>
          <a:lstStyle/>
          <a:p>
            <a:pPr algn="ctr"/>
            <a:r>
              <a:rPr lang="bg-BG" dirty="0"/>
              <a:t>Алуминий и алуминиеви сплави</a:t>
            </a:r>
            <a:endParaRPr lang="en-US" dirty="0"/>
          </a:p>
        </p:txBody>
      </p:sp>
      <p:sp>
        <p:nvSpPr>
          <p:cNvPr id="3" name="Content Placeholder 2">
            <a:extLst>
              <a:ext uri="{FF2B5EF4-FFF2-40B4-BE49-F238E27FC236}">
                <a16:creationId xmlns:a16="http://schemas.microsoft.com/office/drawing/2014/main" id="{E05C3C21-2677-4B95-9DE2-BB39A8C535D3}"/>
              </a:ext>
            </a:extLst>
          </p:cNvPr>
          <p:cNvSpPr>
            <a:spLocks noGrp="1"/>
          </p:cNvSpPr>
          <p:nvPr>
            <p:ph idx="1"/>
          </p:nvPr>
        </p:nvSpPr>
        <p:spPr>
          <a:xfrm>
            <a:off x="1103312" y="1544320"/>
            <a:ext cx="8946541" cy="5181600"/>
          </a:xfrm>
        </p:spPr>
        <p:txBody>
          <a:bodyPr>
            <a:normAutofit fontScale="77500" lnSpcReduction="20000"/>
          </a:bodyPr>
          <a:lstStyle/>
          <a:p>
            <a:r>
              <a:rPr lang="bg-BG" dirty="0"/>
              <a:t>Алуминий.</a:t>
            </a:r>
          </a:p>
          <a:p>
            <a:r>
              <a:rPr lang="bg-BG" dirty="0"/>
              <a:t>Алуминиеви сплави.</a:t>
            </a:r>
          </a:p>
          <a:p>
            <a:r>
              <a:rPr lang="bg-BG" dirty="0"/>
              <a:t>Дуралуминий.</a:t>
            </a:r>
          </a:p>
          <a:p>
            <a:pPr>
              <a:buFont typeface="Arial" panose="020B0604020202020204" pitchFamily="34" charset="0"/>
              <a:buChar char="•"/>
            </a:pPr>
            <a:r>
              <a:rPr lang="ru-RU" dirty="0"/>
              <a:t>Може да съдържа около 3% или 4% мед, 0,5% до 1% манган, 0,5% до 1,5% магнезий и в някои състави малко силиций. </a:t>
            </a:r>
          </a:p>
          <a:p>
            <a:r>
              <a:rPr lang="ru-RU" dirty="0"/>
              <a:t>Предимства на дуралуминия:</a:t>
            </a:r>
          </a:p>
          <a:p>
            <a:pPr>
              <a:buFont typeface="Arial" panose="020B0604020202020204" pitchFamily="34" charset="0"/>
              <a:buChar char="•"/>
            </a:pPr>
            <a:r>
              <a:rPr lang="ru-RU" dirty="0"/>
              <a:t>Ниска плътност</a:t>
            </a:r>
          </a:p>
          <a:p>
            <a:pPr>
              <a:buFont typeface="Arial" panose="020B0604020202020204" pitchFamily="34" charset="0"/>
              <a:buChar char="•"/>
            </a:pPr>
            <a:r>
              <a:rPr lang="ru-RU" dirty="0"/>
              <a:t>Висока якост</a:t>
            </a:r>
          </a:p>
          <a:p>
            <a:pPr>
              <a:buFont typeface="Arial" panose="020B0604020202020204" pitchFamily="34" charset="0"/>
              <a:buChar char="•"/>
            </a:pPr>
            <a:r>
              <a:rPr lang="ru-RU" dirty="0"/>
              <a:t>Висока твърдост</a:t>
            </a:r>
          </a:p>
          <a:p>
            <a:pPr>
              <a:buFont typeface="Arial" panose="020B0604020202020204" pitchFamily="34" charset="0"/>
              <a:buChar char="•"/>
            </a:pPr>
            <a:r>
              <a:rPr lang="ru-RU" dirty="0"/>
              <a:t>Поносимост към умора</a:t>
            </a:r>
          </a:p>
          <a:p>
            <a:pPr>
              <a:buFont typeface="Arial" panose="020B0604020202020204" pitchFamily="34" charset="0"/>
              <a:buChar char="•"/>
            </a:pPr>
            <a:r>
              <a:rPr lang="ru-RU" dirty="0"/>
              <a:t>Лекота на изработка</a:t>
            </a:r>
          </a:p>
          <a:p>
            <a:pPr>
              <a:buFont typeface="Arial" panose="020B0604020202020204" pitchFamily="34" charset="0"/>
              <a:buChar char="•"/>
            </a:pPr>
            <a:r>
              <a:rPr lang="ru-RU" dirty="0"/>
              <a:t>Добра топлопроводимост</a:t>
            </a:r>
          </a:p>
          <a:p>
            <a:pPr>
              <a:buFont typeface="Arial" panose="020B0604020202020204" pitchFamily="34" charset="0"/>
              <a:buChar char="•"/>
            </a:pPr>
            <a:r>
              <a:rPr lang="ru-RU" dirty="0"/>
              <a:t>Ниска цена</a:t>
            </a:r>
          </a:p>
          <a:p>
            <a:r>
              <a:rPr lang="ru-RU" dirty="0"/>
              <a:t>Недостатъци на дуралуминия:</a:t>
            </a:r>
          </a:p>
          <a:p>
            <a:pPr>
              <a:buFont typeface="Arial" panose="020B0604020202020204" pitchFamily="34" charset="0"/>
              <a:buChar char="•"/>
            </a:pPr>
            <a:r>
              <a:rPr lang="ru-RU" dirty="0"/>
              <a:t>Лоша устойчивост на корозия</a:t>
            </a:r>
          </a:p>
          <a:p>
            <a:pPr>
              <a:buFont typeface="Arial" panose="020B0604020202020204" pitchFamily="34" charset="0"/>
              <a:buChar char="•"/>
            </a:pPr>
            <a:r>
              <a:rPr lang="ru-RU" dirty="0"/>
              <a:t> Ниска работна температура</a:t>
            </a:r>
          </a:p>
          <a:p>
            <a:pPr>
              <a:buFont typeface="Arial" panose="020B0604020202020204" pitchFamily="34" charset="0"/>
              <a:buChar char="•"/>
            </a:pPr>
            <a:endParaRPr lang="ru-RU" dirty="0"/>
          </a:p>
          <a:p>
            <a:pPr>
              <a:buFont typeface="Arial" panose="020B0604020202020204" pitchFamily="34" charset="0"/>
              <a:buChar char="•"/>
            </a:pPr>
            <a:endParaRPr lang="en-US" dirty="0"/>
          </a:p>
        </p:txBody>
      </p:sp>
      <p:sp>
        <p:nvSpPr>
          <p:cNvPr id="7" name="Slide Number Placeholder 6">
            <a:extLst>
              <a:ext uri="{FF2B5EF4-FFF2-40B4-BE49-F238E27FC236}">
                <a16:creationId xmlns:a16="http://schemas.microsoft.com/office/drawing/2014/main" id="{47461C3E-8520-0BE7-0AD6-A4DC333894B1}"/>
              </a:ext>
            </a:extLst>
          </p:cNvPr>
          <p:cNvSpPr>
            <a:spLocks noGrp="1"/>
          </p:cNvSpPr>
          <p:nvPr>
            <p:ph type="sldNum" sz="quarter" idx="12"/>
          </p:nvPr>
        </p:nvSpPr>
        <p:spPr/>
        <p:txBody>
          <a:bodyPr/>
          <a:lstStyle/>
          <a:p>
            <a:fld id="{E4B1F8BD-DA59-4FFB-823A-9003167DABDF}" type="slidenum">
              <a:rPr lang="en-US" smtClean="0"/>
              <a:t>25</a:t>
            </a:fld>
            <a:endParaRPr lang="en-US"/>
          </a:p>
        </p:txBody>
      </p:sp>
    </p:spTree>
    <p:extLst>
      <p:ext uri="{BB962C8B-B14F-4D97-AF65-F5344CB8AC3E}">
        <p14:creationId xmlns:p14="http://schemas.microsoft.com/office/powerpoint/2010/main" val="513439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53D51-0671-42FA-A82E-972E8F43FBAA}"/>
              </a:ext>
            </a:extLst>
          </p:cNvPr>
          <p:cNvSpPr>
            <a:spLocks noGrp="1"/>
          </p:cNvSpPr>
          <p:nvPr>
            <p:ph type="title"/>
          </p:nvPr>
        </p:nvSpPr>
        <p:spPr/>
        <p:txBody>
          <a:bodyPr/>
          <a:lstStyle/>
          <a:p>
            <a:pPr algn="ctr"/>
            <a:r>
              <a:rPr lang="bg-BG" dirty="0"/>
              <a:t>Магнезиеви и титанови сплави, стомана</a:t>
            </a:r>
            <a:endParaRPr lang="en-US" dirty="0"/>
          </a:p>
        </p:txBody>
      </p:sp>
      <p:sp>
        <p:nvSpPr>
          <p:cNvPr id="3" name="Content Placeholder 2">
            <a:extLst>
              <a:ext uri="{FF2B5EF4-FFF2-40B4-BE49-F238E27FC236}">
                <a16:creationId xmlns:a16="http://schemas.microsoft.com/office/drawing/2014/main" id="{6F03715B-81DB-4854-B750-4DACA3E4463D}"/>
              </a:ext>
            </a:extLst>
          </p:cNvPr>
          <p:cNvSpPr>
            <a:spLocks noGrp="1"/>
          </p:cNvSpPr>
          <p:nvPr>
            <p:ph idx="1"/>
          </p:nvPr>
        </p:nvSpPr>
        <p:spPr>
          <a:xfrm>
            <a:off x="558800" y="2052918"/>
            <a:ext cx="9491053" cy="4582660"/>
          </a:xfrm>
        </p:spPr>
        <p:txBody>
          <a:bodyPr>
            <a:normAutofit/>
          </a:bodyPr>
          <a:lstStyle/>
          <a:p>
            <a:r>
              <a:rPr lang="bg-BG" dirty="0"/>
              <a:t>Магнезиеви сплави.</a:t>
            </a:r>
            <a:endParaRPr lang="en-US" dirty="0"/>
          </a:p>
          <a:p>
            <a:pPr>
              <a:buFont typeface="Arial" panose="020B0604020202020204" pitchFamily="34" charset="0"/>
              <a:buChar char="•"/>
            </a:pPr>
            <a:r>
              <a:rPr lang="ru-RU" dirty="0" err="1"/>
              <a:t>Магнезиевите</a:t>
            </a:r>
            <a:r>
              <a:rPr lang="ru-RU" dirty="0"/>
              <a:t> сплави трябва да се използват само там, където те могат да бъдат лесно </a:t>
            </a:r>
            <a:r>
              <a:rPr lang="ru-RU" dirty="0" err="1"/>
              <a:t>инспектирани</a:t>
            </a:r>
            <a:r>
              <a:rPr lang="ru-RU" dirty="0"/>
              <a:t>.</a:t>
            </a:r>
            <a:endParaRPr lang="en-US" dirty="0"/>
          </a:p>
          <a:p>
            <a:pPr>
              <a:buFont typeface="Arial" panose="020B0604020202020204" pitchFamily="34" charset="0"/>
              <a:buChar char="•"/>
            </a:pPr>
            <a:r>
              <a:rPr lang="bg-BG" dirty="0"/>
              <a:t>Висока цена, ниска якост, лошо съпротивление срещу умора, пълзене и износване.</a:t>
            </a:r>
          </a:p>
          <a:p>
            <a:r>
              <a:rPr lang="bg-BG" dirty="0"/>
              <a:t>Титанови сплави.</a:t>
            </a:r>
          </a:p>
          <a:p>
            <a:pPr>
              <a:buFont typeface="Arial" panose="020B0604020202020204" pitchFamily="34" charset="0"/>
              <a:buChar char="•"/>
            </a:pPr>
            <a:r>
              <a:rPr lang="bg-BG" dirty="0"/>
              <a:t>Титановите сплави </a:t>
            </a:r>
            <a:r>
              <a:rPr lang="ru-RU" dirty="0"/>
              <a:t>са изключително здрави и поддържат работни температури до 400°C.</a:t>
            </a:r>
          </a:p>
          <a:p>
            <a:r>
              <a:rPr lang="ru-RU" dirty="0" err="1"/>
              <a:t>Стоманите</a:t>
            </a:r>
            <a:r>
              <a:rPr lang="ru-RU" dirty="0"/>
              <a:t> се използват само когато здравината е от съществено значение и неудобствата от по-голямата маса може да се пренебрегнат.</a:t>
            </a:r>
          </a:p>
        </p:txBody>
      </p:sp>
      <p:sp>
        <p:nvSpPr>
          <p:cNvPr id="7" name="Slide Number Placeholder 6">
            <a:extLst>
              <a:ext uri="{FF2B5EF4-FFF2-40B4-BE49-F238E27FC236}">
                <a16:creationId xmlns:a16="http://schemas.microsoft.com/office/drawing/2014/main" id="{0DBC7F58-73AA-C8EA-D2BC-8EE0EBB40BA4}"/>
              </a:ext>
            </a:extLst>
          </p:cNvPr>
          <p:cNvSpPr>
            <a:spLocks noGrp="1"/>
          </p:cNvSpPr>
          <p:nvPr>
            <p:ph type="sldNum" sz="quarter" idx="12"/>
          </p:nvPr>
        </p:nvSpPr>
        <p:spPr/>
        <p:txBody>
          <a:bodyPr/>
          <a:lstStyle/>
          <a:p>
            <a:fld id="{E4B1F8BD-DA59-4FFB-823A-9003167DABDF}" type="slidenum">
              <a:rPr lang="en-US" smtClean="0"/>
              <a:t>26</a:t>
            </a:fld>
            <a:endParaRPr lang="en-US"/>
          </a:p>
        </p:txBody>
      </p:sp>
    </p:spTree>
    <p:extLst>
      <p:ext uri="{BB962C8B-B14F-4D97-AF65-F5344CB8AC3E}">
        <p14:creationId xmlns:p14="http://schemas.microsoft.com/office/powerpoint/2010/main" val="413543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ADCC-E927-42AC-A306-93F8392BB0BF}"/>
              </a:ext>
            </a:extLst>
          </p:cNvPr>
          <p:cNvSpPr>
            <a:spLocks noGrp="1"/>
          </p:cNvSpPr>
          <p:nvPr>
            <p:ph type="title"/>
          </p:nvPr>
        </p:nvSpPr>
        <p:spPr>
          <a:xfrm>
            <a:off x="648931" y="629266"/>
            <a:ext cx="4166510" cy="1622321"/>
          </a:xfrm>
        </p:spPr>
        <p:txBody>
          <a:bodyPr>
            <a:normAutofit/>
          </a:bodyPr>
          <a:lstStyle/>
          <a:p>
            <a:r>
              <a:rPr lang="bg-BG" sz="3900"/>
              <a:t>Материали тип пчелна пита</a:t>
            </a:r>
            <a:endParaRPr lang="en-US" sz="3900"/>
          </a:p>
        </p:txBody>
      </p:sp>
      <p:sp>
        <p:nvSpPr>
          <p:cNvPr id="3" name="Content Placeholder 2">
            <a:extLst>
              <a:ext uri="{FF2B5EF4-FFF2-40B4-BE49-F238E27FC236}">
                <a16:creationId xmlns:a16="http://schemas.microsoft.com/office/drawing/2014/main" id="{BF7E6285-30A5-4B21-B5C6-3BA429648F1F}"/>
              </a:ext>
            </a:extLst>
          </p:cNvPr>
          <p:cNvSpPr>
            <a:spLocks noGrp="1"/>
          </p:cNvSpPr>
          <p:nvPr>
            <p:ph idx="1"/>
          </p:nvPr>
        </p:nvSpPr>
        <p:spPr>
          <a:xfrm>
            <a:off x="648931" y="2438400"/>
            <a:ext cx="4166509" cy="3785419"/>
          </a:xfrm>
        </p:spPr>
        <p:txBody>
          <a:bodyPr>
            <a:normAutofit/>
          </a:bodyPr>
          <a:lstStyle/>
          <a:p>
            <a:pPr>
              <a:lnSpc>
                <a:spcPct val="90000"/>
              </a:lnSpc>
            </a:pPr>
            <a:r>
              <a:rPr lang="bg-BG" dirty="0"/>
              <a:t>При материалите тип пчелна пита </a:t>
            </a:r>
            <a:r>
              <a:rPr lang="ru-RU" dirty="0"/>
              <a:t>клетъчният пълнеж е свързан между два листа метал или композити, за да даде лека, но твърда структура.</a:t>
            </a:r>
          </a:p>
          <a:p>
            <a:pPr>
              <a:lnSpc>
                <a:spcPct val="90000"/>
              </a:lnSpc>
            </a:pPr>
            <a:r>
              <a:rPr lang="ru-RU" dirty="0"/>
              <a:t>Не </a:t>
            </a:r>
            <a:r>
              <a:rPr lang="ru-RU" dirty="0" err="1"/>
              <a:t>могат</a:t>
            </a:r>
            <a:r>
              <a:rPr lang="ru-RU" dirty="0"/>
              <a:t> да </a:t>
            </a:r>
            <a:r>
              <a:rPr lang="ru-RU" dirty="0" err="1"/>
              <a:t>поемат</a:t>
            </a:r>
            <a:r>
              <a:rPr lang="ru-RU" dirty="0"/>
              <a:t> концентрирани товари.</a:t>
            </a:r>
          </a:p>
          <a:p>
            <a:pPr>
              <a:lnSpc>
                <a:spcPct val="90000"/>
              </a:lnSpc>
            </a:pPr>
            <a:r>
              <a:rPr lang="ru-RU" dirty="0"/>
              <a:t>Панели тип пчелна пита често се използват за подови повърхности в самолета.</a:t>
            </a:r>
            <a:endParaRPr lang="en-US" dirty="0"/>
          </a:p>
        </p:txBody>
      </p:sp>
      <p:sp>
        <p:nvSpPr>
          <p:cNvPr id="13" name="Freeform 31">
            <a:extLst>
              <a:ext uri="{FF2B5EF4-FFF2-40B4-BE49-F238E27FC236}">
                <a16:creationId xmlns:a16="http://schemas.microsoft.com/office/drawing/2014/main" id="{D6CEF2A9-EF08-4FB3-AFFB-C5F77AB6E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id="{4109C3C2-C0A8-4559-8462-8007573DF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5">
            <a:extLst>
              <a:ext uri="{FF2B5EF4-FFF2-40B4-BE49-F238E27FC236}">
                <a16:creationId xmlns:a16="http://schemas.microsoft.com/office/drawing/2014/main" id="{4C535542-B72A-4DE0-BE5A-5EA00508C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US"/>
          </a:p>
        </p:txBody>
      </p:sp>
      <p:pic>
        <p:nvPicPr>
          <p:cNvPr id="8" name="Picture 7">
            <a:extLst>
              <a:ext uri="{FF2B5EF4-FFF2-40B4-BE49-F238E27FC236}">
                <a16:creationId xmlns:a16="http://schemas.microsoft.com/office/drawing/2014/main" id="{DCA9F294-266D-4727-AA3A-DC0F13414C7E}"/>
              </a:ext>
            </a:extLst>
          </p:cNvPr>
          <p:cNvPicPr>
            <a:picLocks noChangeAspect="1"/>
          </p:cNvPicPr>
          <p:nvPr/>
        </p:nvPicPr>
        <p:blipFill>
          <a:blip r:embed="rId4"/>
          <a:stretch>
            <a:fillRect/>
          </a:stretch>
        </p:blipFill>
        <p:spPr>
          <a:xfrm>
            <a:off x="6093992" y="1987912"/>
            <a:ext cx="5449889" cy="2882172"/>
          </a:xfrm>
          <a:prstGeom prst="rect">
            <a:avLst/>
          </a:prstGeom>
          <a:effectLst/>
        </p:spPr>
      </p:pic>
      <p:sp>
        <p:nvSpPr>
          <p:cNvPr id="19" name="Rectangle 18">
            <a:extLst>
              <a:ext uri="{FF2B5EF4-FFF2-40B4-BE49-F238E27FC236}">
                <a16:creationId xmlns:a16="http://schemas.microsoft.com/office/drawing/2014/main" id="{11DF0705-615B-4CF3-A16F-8C14680D8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Slide Number Placeholder 6">
            <a:extLst>
              <a:ext uri="{FF2B5EF4-FFF2-40B4-BE49-F238E27FC236}">
                <a16:creationId xmlns:a16="http://schemas.microsoft.com/office/drawing/2014/main" id="{E6378CBF-7263-A21F-4D75-D36078E1B8D7}"/>
              </a:ext>
            </a:extLst>
          </p:cNvPr>
          <p:cNvSpPr>
            <a:spLocks noGrp="1"/>
          </p:cNvSpPr>
          <p:nvPr>
            <p:ph type="sldNum" sz="quarter" idx="12"/>
          </p:nvPr>
        </p:nvSpPr>
        <p:spPr/>
        <p:txBody>
          <a:bodyPr/>
          <a:lstStyle/>
          <a:p>
            <a:fld id="{E4B1F8BD-DA59-4FFB-823A-9003167DABDF}" type="slidenum">
              <a:rPr lang="en-US" smtClean="0"/>
              <a:t>27</a:t>
            </a:fld>
            <a:endParaRPr lang="en-US"/>
          </a:p>
        </p:txBody>
      </p:sp>
    </p:spTree>
    <p:extLst>
      <p:ext uri="{BB962C8B-B14F-4D97-AF65-F5344CB8AC3E}">
        <p14:creationId xmlns:p14="http://schemas.microsoft.com/office/powerpoint/2010/main" val="1627134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07532-220E-4A7B-86E3-D27DD13A70E6}"/>
              </a:ext>
            </a:extLst>
          </p:cNvPr>
          <p:cNvSpPr>
            <a:spLocks noGrp="1"/>
          </p:cNvSpPr>
          <p:nvPr>
            <p:ph type="title"/>
          </p:nvPr>
        </p:nvSpPr>
        <p:spPr/>
        <p:txBody>
          <a:bodyPr/>
          <a:lstStyle/>
          <a:p>
            <a:pPr algn="ctr"/>
            <a:r>
              <a:rPr lang="bg-BG" dirty="0"/>
              <a:t>Композити</a:t>
            </a:r>
            <a:endParaRPr lang="en-US" dirty="0"/>
          </a:p>
        </p:txBody>
      </p:sp>
      <p:sp>
        <p:nvSpPr>
          <p:cNvPr id="3" name="Content Placeholder 2">
            <a:extLst>
              <a:ext uri="{FF2B5EF4-FFF2-40B4-BE49-F238E27FC236}">
                <a16:creationId xmlns:a16="http://schemas.microsoft.com/office/drawing/2014/main" id="{CFCE5399-EF11-4F7F-807D-14A0DBBF0AB5}"/>
              </a:ext>
            </a:extLst>
          </p:cNvPr>
          <p:cNvSpPr>
            <a:spLocks noGrp="1"/>
          </p:cNvSpPr>
          <p:nvPr>
            <p:ph idx="1"/>
          </p:nvPr>
        </p:nvSpPr>
        <p:spPr/>
        <p:txBody>
          <a:bodyPr/>
          <a:lstStyle/>
          <a:p>
            <a:r>
              <a:rPr lang="ru-RU" dirty="0"/>
              <a:t>Един от най-новите материали е състав от влакна, подсилени с полимерна матрица (известна още като смола или пълнител).</a:t>
            </a:r>
          </a:p>
          <a:p>
            <a:r>
              <a:rPr lang="ru-RU" dirty="0"/>
              <a:t>Влакната могат да бъдат стъклени или арамидни (Kevlar), но най-често се използват въглеродни влакна.</a:t>
            </a:r>
          </a:p>
          <a:p>
            <a:r>
              <a:rPr lang="ru-RU" dirty="0"/>
              <a:t>Друго предимство на </a:t>
            </a:r>
            <a:r>
              <a:rPr lang="ru-RU" dirty="0" err="1"/>
              <a:t>композитите</a:t>
            </a:r>
            <a:r>
              <a:rPr lang="ru-RU" dirty="0"/>
              <a:t> с </a:t>
            </a:r>
            <a:r>
              <a:rPr lang="ru-RU" dirty="0" err="1"/>
              <a:t>нишки</a:t>
            </a:r>
            <a:r>
              <a:rPr lang="ru-RU" dirty="0"/>
              <a:t> е </a:t>
            </a:r>
            <a:r>
              <a:rPr lang="ru-RU" dirty="0" err="1"/>
              <a:t>разпределиението</a:t>
            </a:r>
            <a:r>
              <a:rPr lang="ru-RU" dirty="0"/>
              <a:t> на товара по </a:t>
            </a:r>
            <a:r>
              <a:rPr lang="ru-RU" dirty="0" err="1"/>
              <a:t>няколко</a:t>
            </a:r>
            <a:r>
              <a:rPr lang="ru-RU" dirty="0"/>
              <a:t> </a:t>
            </a:r>
            <a:r>
              <a:rPr lang="ru-RU" dirty="0" err="1"/>
              <a:t>пътя</a:t>
            </a:r>
            <a:r>
              <a:rPr lang="ru-RU" dirty="0"/>
              <a:t>, </a:t>
            </a:r>
            <a:r>
              <a:rPr lang="ru-RU" dirty="0" err="1"/>
              <a:t>което</a:t>
            </a:r>
            <a:r>
              <a:rPr lang="ru-RU" dirty="0"/>
              <a:t> ги </a:t>
            </a:r>
            <a:r>
              <a:rPr lang="ru-RU" dirty="0" err="1"/>
              <a:t>прави</a:t>
            </a:r>
            <a:r>
              <a:rPr lang="ru-RU" dirty="0"/>
              <a:t> </a:t>
            </a:r>
            <a:r>
              <a:rPr lang="ru-RU" dirty="0" err="1"/>
              <a:t>по-устойчиви</a:t>
            </a:r>
            <a:r>
              <a:rPr lang="ru-RU" dirty="0"/>
              <a:t> на умора.</a:t>
            </a:r>
          </a:p>
          <a:p>
            <a:r>
              <a:rPr lang="ru-RU" dirty="0"/>
              <a:t>Естествено, тъй като са неметални, те предлагат отлична устойчивост на корозия и са много рентабилни.</a:t>
            </a:r>
          </a:p>
          <a:p>
            <a:endParaRPr lang="ru-RU" dirty="0"/>
          </a:p>
          <a:p>
            <a:endParaRPr lang="en-US" dirty="0"/>
          </a:p>
        </p:txBody>
      </p:sp>
      <p:sp>
        <p:nvSpPr>
          <p:cNvPr id="7" name="Slide Number Placeholder 6">
            <a:extLst>
              <a:ext uri="{FF2B5EF4-FFF2-40B4-BE49-F238E27FC236}">
                <a16:creationId xmlns:a16="http://schemas.microsoft.com/office/drawing/2014/main" id="{A9EF852D-90BA-9EBC-8DC4-77C31CA8107A}"/>
              </a:ext>
            </a:extLst>
          </p:cNvPr>
          <p:cNvSpPr>
            <a:spLocks noGrp="1"/>
          </p:cNvSpPr>
          <p:nvPr>
            <p:ph type="sldNum" sz="quarter" idx="12"/>
          </p:nvPr>
        </p:nvSpPr>
        <p:spPr/>
        <p:txBody>
          <a:bodyPr/>
          <a:lstStyle/>
          <a:p>
            <a:fld id="{E4B1F8BD-DA59-4FFB-823A-9003167DABDF}" type="slidenum">
              <a:rPr lang="en-US" smtClean="0"/>
              <a:t>28</a:t>
            </a:fld>
            <a:endParaRPr lang="en-US"/>
          </a:p>
        </p:txBody>
      </p:sp>
    </p:spTree>
    <p:extLst>
      <p:ext uri="{BB962C8B-B14F-4D97-AF65-F5344CB8AC3E}">
        <p14:creationId xmlns:p14="http://schemas.microsoft.com/office/powerpoint/2010/main" val="1135546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714F3-8D83-48F8-B154-DC291BA218EE}"/>
              </a:ext>
            </a:extLst>
          </p:cNvPr>
          <p:cNvSpPr>
            <a:spLocks noGrp="1"/>
          </p:cNvSpPr>
          <p:nvPr>
            <p:ph type="title"/>
          </p:nvPr>
        </p:nvSpPr>
        <p:spPr/>
        <p:txBody>
          <a:bodyPr/>
          <a:lstStyle/>
          <a:p>
            <a:pPr algn="ctr"/>
            <a:r>
              <a:rPr lang="bg-BG" dirty="0"/>
              <a:t>Композити</a:t>
            </a:r>
            <a:endParaRPr lang="en-US" dirty="0"/>
          </a:p>
        </p:txBody>
      </p:sp>
      <p:sp>
        <p:nvSpPr>
          <p:cNvPr id="3" name="Content Placeholder 2">
            <a:extLst>
              <a:ext uri="{FF2B5EF4-FFF2-40B4-BE49-F238E27FC236}">
                <a16:creationId xmlns:a16="http://schemas.microsoft.com/office/drawing/2014/main" id="{44995F69-86A7-4051-BBAA-F9E8A7E04FBD}"/>
              </a:ext>
            </a:extLst>
          </p:cNvPr>
          <p:cNvSpPr>
            <a:spLocks noGrp="1"/>
          </p:cNvSpPr>
          <p:nvPr>
            <p:ph idx="1"/>
          </p:nvPr>
        </p:nvSpPr>
        <p:spPr>
          <a:xfrm>
            <a:off x="198409" y="1447800"/>
            <a:ext cx="6329327" cy="5187778"/>
          </a:xfrm>
        </p:spPr>
        <p:txBody>
          <a:bodyPr>
            <a:normAutofit fontScale="85000" lnSpcReduction="10000"/>
          </a:bodyPr>
          <a:lstStyle/>
          <a:p>
            <a:r>
              <a:rPr lang="bg-BG" dirty="0"/>
              <a:t>Предимства:</a:t>
            </a:r>
          </a:p>
          <a:p>
            <a:pPr>
              <a:buFont typeface="Arial" panose="020B0604020202020204" pitchFamily="34" charset="0"/>
              <a:buChar char="•"/>
            </a:pPr>
            <a:r>
              <a:rPr lang="ru-RU" dirty="0"/>
              <a:t>Възможността да се подреждат нишките в определено направление, в зависимост от посоката на натоварването, като по този начин се увеличават носещите свойства на материала. </a:t>
            </a:r>
          </a:p>
          <a:p>
            <a:pPr>
              <a:buFont typeface="Arial" panose="020B0604020202020204" pitchFamily="34" charset="0"/>
              <a:buChar char="•"/>
            </a:pPr>
            <a:r>
              <a:rPr lang="ru-RU" dirty="0"/>
              <a:t>Възможността да се създават сложни форми с тези материали.</a:t>
            </a:r>
          </a:p>
          <a:p>
            <a:pPr>
              <a:buFont typeface="Arial" panose="020B0604020202020204" pitchFamily="34" charset="0"/>
              <a:buChar char="•"/>
            </a:pPr>
            <a:r>
              <a:rPr lang="ru-RU" dirty="0"/>
              <a:t>Имат намалено тегло.</a:t>
            </a:r>
          </a:p>
          <a:p>
            <a:pPr>
              <a:buFont typeface="Arial" panose="020B0604020202020204" pitchFamily="34" charset="0"/>
              <a:buChar char="•"/>
            </a:pPr>
            <a:r>
              <a:rPr lang="ru-RU" dirty="0"/>
              <a:t>Корозионно устойчиви са.</a:t>
            </a:r>
          </a:p>
          <a:p>
            <a:pPr>
              <a:buFont typeface="Arial" panose="020B0604020202020204" pitchFamily="34" charset="0"/>
              <a:buChar char="•"/>
            </a:pPr>
            <a:r>
              <a:rPr lang="ru-RU" dirty="0"/>
              <a:t>Висока специфична здравина.</a:t>
            </a:r>
          </a:p>
          <a:p>
            <a:pPr>
              <a:buFont typeface="Arial" panose="020B0604020202020204" pitchFamily="34" charset="0"/>
              <a:buChar char="•"/>
            </a:pPr>
            <a:r>
              <a:rPr lang="ru-RU" dirty="0"/>
              <a:t>Висока специфична коравина.</a:t>
            </a:r>
            <a:endParaRPr lang="bg-BG" dirty="0"/>
          </a:p>
          <a:p>
            <a:r>
              <a:rPr lang="bg-BG" dirty="0"/>
              <a:t>Недостатъци:</a:t>
            </a:r>
          </a:p>
          <a:p>
            <a:pPr>
              <a:buFont typeface="Arial" panose="020B0604020202020204" pitchFamily="34" charset="0"/>
              <a:buChar char="•"/>
            </a:pPr>
            <a:r>
              <a:rPr lang="ru-RU" dirty="0"/>
              <a:t>Бързо ерозират от пясък или градушка, поради тази причина се </a:t>
            </a:r>
            <a:r>
              <a:rPr lang="ru-RU" dirty="0" err="1"/>
              <a:t>нуждаят</a:t>
            </a:r>
            <a:r>
              <a:rPr lang="ru-RU" dirty="0"/>
              <a:t> от </a:t>
            </a:r>
            <a:r>
              <a:rPr lang="ru-RU" dirty="0" err="1"/>
              <a:t>допълнителна</a:t>
            </a:r>
            <a:r>
              <a:rPr lang="ru-RU" dirty="0"/>
              <a:t> защита.</a:t>
            </a:r>
          </a:p>
          <a:p>
            <a:pPr>
              <a:buFont typeface="Arial" panose="020B0604020202020204" pitchFamily="34" charset="0"/>
              <a:buChar char="•"/>
            </a:pPr>
            <a:r>
              <a:rPr lang="ru-RU" dirty="0"/>
              <a:t>Трудно се ремонтират.</a:t>
            </a:r>
          </a:p>
          <a:p>
            <a:pPr>
              <a:buFont typeface="Arial" panose="020B0604020202020204" pitchFamily="34" charset="0"/>
              <a:buChar char="•"/>
            </a:pPr>
            <a:r>
              <a:rPr lang="ru-RU" dirty="0" err="1"/>
              <a:t>Задържат</a:t>
            </a:r>
            <a:r>
              <a:rPr lang="ru-RU" dirty="0"/>
              <a:t> влага.</a:t>
            </a:r>
          </a:p>
          <a:p>
            <a:pPr>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071F3953-ABA4-468C-9381-7F5ECBA9B26B}"/>
              </a:ext>
            </a:extLst>
          </p:cNvPr>
          <p:cNvPicPr>
            <a:picLocks noChangeAspect="1"/>
          </p:cNvPicPr>
          <p:nvPr/>
        </p:nvPicPr>
        <p:blipFill>
          <a:blip r:embed="rId3"/>
          <a:stretch>
            <a:fillRect/>
          </a:stretch>
        </p:blipFill>
        <p:spPr>
          <a:xfrm>
            <a:off x="6529696" y="1932290"/>
            <a:ext cx="3968840" cy="4218798"/>
          </a:xfrm>
          <a:prstGeom prst="rect">
            <a:avLst/>
          </a:prstGeom>
        </p:spPr>
      </p:pic>
      <p:sp>
        <p:nvSpPr>
          <p:cNvPr id="8" name="Rectangle 7">
            <a:extLst>
              <a:ext uri="{FF2B5EF4-FFF2-40B4-BE49-F238E27FC236}">
                <a16:creationId xmlns:a16="http://schemas.microsoft.com/office/drawing/2014/main" id="{63C69A85-F9F0-4CCB-A555-9FD278AA2078}"/>
              </a:ext>
            </a:extLst>
          </p:cNvPr>
          <p:cNvSpPr/>
          <p:nvPr/>
        </p:nvSpPr>
        <p:spPr>
          <a:xfrm>
            <a:off x="4986409" y="6302677"/>
            <a:ext cx="7053455" cy="307777"/>
          </a:xfrm>
          <a:prstGeom prst="rect">
            <a:avLst/>
          </a:prstGeom>
        </p:spPr>
        <p:txBody>
          <a:bodyPr wrap="square">
            <a:spAutoFit/>
          </a:bodyPr>
          <a:lstStyle/>
          <a:p>
            <a:r>
              <a:rPr lang="ru-RU" sz="1400" dirty="0"/>
              <a:t>Диаграмата показва относителната якост спрямо относителната коравина</a:t>
            </a:r>
            <a:endParaRPr lang="en-US" sz="1400" dirty="0"/>
          </a:p>
        </p:txBody>
      </p:sp>
      <p:sp>
        <p:nvSpPr>
          <p:cNvPr id="9" name="Slide Number Placeholder 8">
            <a:extLst>
              <a:ext uri="{FF2B5EF4-FFF2-40B4-BE49-F238E27FC236}">
                <a16:creationId xmlns:a16="http://schemas.microsoft.com/office/drawing/2014/main" id="{DFCF56B4-19A5-92B1-F412-68D408F50D29}"/>
              </a:ext>
            </a:extLst>
          </p:cNvPr>
          <p:cNvSpPr>
            <a:spLocks noGrp="1"/>
          </p:cNvSpPr>
          <p:nvPr>
            <p:ph type="sldNum" sz="quarter" idx="12"/>
          </p:nvPr>
        </p:nvSpPr>
        <p:spPr/>
        <p:txBody>
          <a:bodyPr/>
          <a:lstStyle/>
          <a:p>
            <a:fld id="{E4B1F8BD-DA59-4FFB-823A-9003167DABDF}" type="slidenum">
              <a:rPr lang="en-US" smtClean="0"/>
              <a:t>29</a:t>
            </a:fld>
            <a:endParaRPr lang="en-US"/>
          </a:p>
        </p:txBody>
      </p:sp>
    </p:spTree>
    <p:extLst>
      <p:ext uri="{BB962C8B-B14F-4D97-AF65-F5344CB8AC3E}">
        <p14:creationId xmlns:p14="http://schemas.microsoft.com/office/powerpoint/2010/main" val="1274157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D7745-EE49-4136-A52A-2E8BF4B7A400}"/>
              </a:ext>
            </a:extLst>
          </p:cNvPr>
          <p:cNvSpPr>
            <a:spLocks noGrp="1"/>
          </p:cNvSpPr>
          <p:nvPr>
            <p:ph type="title"/>
          </p:nvPr>
        </p:nvSpPr>
        <p:spPr>
          <a:xfrm>
            <a:off x="646111" y="452718"/>
            <a:ext cx="9404723" cy="1400530"/>
          </a:xfrm>
        </p:spPr>
        <p:txBody>
          <a:bodyPr/>
          <a:lstStyle/>
          <a:p>
            <a:pPr algn="ctr"/>
            <a:r>
              <a:rPr lang="bg-BG"/>
              <a:t>Натоварвания, приложени върху конструкцията на планера</a:t>
            </a:r>
            <a:endParaRPr lang="en-US" dirty="0"/>
          </a:p>
        </p:txBody>
      </p:sp>
      <p:sp>
        <p:nvSpPr>
          <p:cNvPr id="3" name="Content Placeholder 2">
            <a:extLst>
              <a:ext uri="{FF2B5EF4-FFF2-40B4-BE49-F238E27FC236}">
                <a16:creationId xmlns:a16="http://schemas.microsoft.com/office/drawing/2014/main" id="{0F8956EB-3B91-47CB-BFA2-DD343E6EC70A}"/>
              </a:ext>
            </a:extLst>
          </p:cNvPr>
          <p:cNvSpPr>
            <a:spLocks noGrp="1"/>
          </p:cNvSpPr>
          <p:nvPr>
            <p:ph idx="1"/>
          </p:nvPr>
        </p:nvSpPr>
        <p:spPr>
          <a:xfrm>
            <a:off x="645133" y="2398802"/>
            <a:ext cx="5908452" cy="4204085"/>
          </a:xfrm>
        </p:spPr>
        <p:txBody>
          <a:bodyPr/>
          <a:lstStyle/>
          <a:p>
            <a:r>
              <a:rPr lang="bg-BG" dirty="0"/>
              <a:t>Опън.</a:t>
            </a:r>
          </a:p>
          <a:p>
            <a:pPr>
              <a:buFont typeface="Arial" panose="020B0604020202020204" pitchFamily="34" charset="0"/>
              <a:buChar char="•"/>
            </a:pPr>
            <a:r>
              <a:rPr lang="bg-BG" dirty="0"/>
              <a:t>Елементите, констуирани да издържат натоварвания на опън се наричат </a:t>
            </a:r>
            <a:r>
              <a:rPr lang="bg-BG" b="1" dirty="0"/>
              <a:t>греди</a:t>
            </a:r>
            <a:r>
              <a:rPr lang="bg-BG" dirty="0"/>
              <a:t>.</a:t>
            </a:r>
          </a:p>
          <a:p>
            <a:r>
              <a:rPr lang="bg-BG" dirty="0"/>
              <a:t>Натиск.</a:t>
            </a:r>
          </a:p>
          <a:p>
            <a:pPr>
              <a:buFont typeface="Arial" panose="020B0604020202020204" pitchFamily="34" charset="0"/>
              <a:buChar char="•"/>
            </a:pPr>
            <a:r>
              <a:rPr lang="bg-BG" dirty="0"/>
              <a:t>Елементите, конструирани да издържат натоварвания на натиск се наричат </a:t>
            </a:r>
            <a:r>
              <a:rPr lang="bg-BG" b="1" dirty="0"/>
              <a:t>подпори</a:t>
            </a:r>
            <a:r>
              <a:rPr lang="bg-BG" dirty="0"/>
              <a:t>.</a:t>
            </a:r>
          </a:p>
          <a:p>
            <a:r>
              <a:rPr lang="bg-BG" dirty="0"/>
              <a:t>Срязване.</a:t>
            </a:r>
          </a:p>
          <a:p>
            <a:pPr>
              <a:buFont typeface="Arial" panose="020B0604020202020204" pitchFamily="34" charset="0"/>
              <a:buChar char="•"/>
            </a:pPr>
            <a:r>
              <a:rPr lang="ru-RU" dirty="0"/>
              <a:t>Нитованите съединения са конструирани да издържат силите на срязване.</a:t>
            </a:r>
            <a:endParaRPr lang="en-US" dirty="0"/>
          </a:p>
        </p:txBody>
      </p:sp>
      <p:pic>
        <p:nvPicPr>
          <p:cNvPr id="7" name="Picture 6">
            <a:extLst>
              <a:ext uri="{FF2B5EF4-FFF2-40B4-BE49-F238E27FC236}">
                <a16:creationId xmlns:a16="http://schemas.microsoft.com/office/drawing/2014/main" id="{C4BF5EFC-671E-43AF-8634-393493625F5D}"/>
              </a:ext>
            </a:extLst>
          </p:cNvPr>
          <p:cNvPicPr>
            <a:picLocks noChangeAspect="1"/>
          </p:cNvPicPr>
          <p:nvPr/>
        </p:nvPicPr>
        <p:blipFill rotWithShape="1">
          <a:blip r:embed="rId2"/>
          <a:srcRect l="308" t="21766" r="1296" b="6376"/>
          <a:stretch/>
        </p:blipFill>
        <p:spPr>
          <a:xfrm>
            <a:off x="6553585" y="1993356"/>
            <a:ext cx="3944950" cy="1371601"/>
          </a:xfrm>
          <a:prstGeom prst="rect">
            <a:avLst/>
          </a:prstGeom>
        </p:spPr>
      </p:pic>
      <p:pic>
        <p:nvPicPr>
          <p:cNvPr id="8" name="Picture 7">
            <a:extLst>
              <a:ext uri="{FF2B5EF4-FFF2-40B4-BE49-F238E27FC236}">
                <a16:creationId xmlns:a16="http://schemas.microsoft.com/office/drawing/2014/main" id="{A7AC3630-33A1-496E-B2EC-18BE7814C3F3}"/>
              </a:ext>
            </a:extLst>
          </p:cNvPr>
          <p:cNvPicPr>
            <a:picLocks noChangeAspect="1"/>
          </p:cNvPicPr>
          <p:nvPr/>
        </p:nvPicPr>
        <p:blipFill rotWithShape="1">
          <a:blip r:embed="rId3"/>
          <a:srcRect t="2910" r="4368" b="4432"/>
          <a:stretch/>
        </p:blipFill>
        <p:spPr>
          <a:xfrm>
            <a:off x="6553585" y="3348671"/>
            <a:ext cx="3944949" cy="2190750"/>
          </a:xfrm>
          <a:prstGeom prst="rect">
            <a:avLst/>
          </a:prstGeom>
        </p:spPr>
      </p:pic>
      <p:pic>
        <p:nvPicPr>
          <p:cNvPr id="9" name="Picture 8">
            <a:extLst>
              <a:ext uri="{FF2B5EF4-FFF2-40B4-BE49-F238E27FC236}">
                <a16:creationId xmlns:a16="http://schemas.microsoft.com/office/drawing/2014/main" id="{C0BF79C0-6064-45FE-9C05-8E2010C86027}"/>
              </a:ext>
            </a:extLst>
          </p:cNvPr>
          <p:cNvPicPr>
            <a:picLocks noChangeAspect="1"/>
          </p:cNvPicPr>
          <p:nvPr/>
        </p:nvPicPr>
        <p:blipFill rotWithShape="1">
          <a:blip r:embed="rId4"/>
          <a:srcRect l="3144" t="28602" r="5827" b="7480"/>
          <a:stretch/>
        </p:blipFill>
        <p:spPr>
          <a:xfrm>
            <a:off x="6553586" y="5539421"/>
            <a:ext cx="3944948" cy="962026"/>
          </a:xfrm>
          <a:prstGeom prst="rect">
            <a:avLst/>
          </a:prstGeom>
        </p:spPr>
      </p:pic>
      <p:sp>
        <p:nvSpPr>
          <p:cNvPr id="10" name="Slide Number Placeholder 9">
            <a:extLst>
              <a:ext uri="{FF2B5EF4-FFF2-40B4-BE49-F238E27FC236}">
                <a16:creationId xmlns:a16="http://schemas.microsoft.com/office/drawing/2014/main" id="{92CEF456-AD43-FB7C-0613-FFD54E78A05C}"/>
              </a:ext>
            </a:extLst>
          </p:cNvPr>
          <p:cNvSpPr>
            <a:spLocks noGrp="1"/>
          </p:cNvSpPr>
          <p:nvPr>
            <p:ph type="sldNum" sz="quarter" idx="12"/>
          </p:nvPr>
        </p:nvSpPr>
        <p:spPr/>
        <p:txBody>
          <a:bodyPr/>
          <a:lstStyle/>
          <a:p>
            <a:fld id="{E4B1F8BD-DA59-4FFB-823A-9003167DABDF}" type="slidenum">
              <a:rPr lang="en-US" smtClean="0"/>
              <a:t>3</a:t>
            </a:fld>
            <a:endParaRPr lang="en-US"/>
          </a:p>
        </p:txBody>
      </p:sp>
    </p:spTree>
    <p:extLst>
      <p:ext uri="{BB962C8B-B14F-4D97-AF65-F5344CB8AC3E}">
        <p14:creationId xmlns:p14="http://schemas.microsoft.com/office/powerpoint/2010/main" val="259317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42676-83CA-4054-9496-BD8D4AAA94F9}"/>
              </a:ext>
            </a:extLst>
          </p:cNvPr>
          <p:cNvSpPr>
            <a:spLocks noGrp="1"/>
          </p:cNvSpPr>
          <p:nvPr>
            <p:ph type="title"/>
          </p:nvPr>
        </p:nvSpPr>
        <p:spPr/>
        <p:txBody>
          <a:bodyPr/>
          <a:lstStyle/>
          <a:p>
            <a:pPr algn="ctr"/>
            <a:r>
              <a:rPr lang="ru-RU" sz="3600" dirty="0"/>
              <a:t>Използване на композитни материали за пътнически самолет (А321)</a:t>
            </a:r>
            <a:endParaRPr lang="en-US" sz="3600" dirty="0"/>
          </a:p>
        </p:txBody>
      </p:sp>
      <p:pic>
        <p:nvPicPr>
          <p:cNvPr id="7" name="Content Placeholder 6">
            <a:extLst>
              <a:ext uri="{FF2B5EF4-FFF2-40B4-BE49-F238E27FC236}">
                <a16:creationId xmlns:a16="http://schemas.microsoft.com/office/drawing/2014/main" id="{D9FA7010-12C8-43B5-964F-9ED7A13011DC}"/>
              </a:ext>
            </a:extLst>
          </p:cNvPr>
          <p:cNvPicPr>
            <a:picLocks noGrp="1" noChangeAspect="1"/>
          </p:cNvPicPr>
          <p:nvPr>
            <p:ph idx="1"/>
          </p:nvPr>
        </p:nvPicPr>
        <p:blipFill>
          <a:blip r:embed="rId3"/>
          <a:stretch>
            <a:fillRect/>
          </a:stretch>
        </p:blipFill>
        <p:spPr>
          <a:xfrm>
            <a:off x="1461091" y="1692605"/>
            <a:ext cx="7774762" cy="5026667"/>
          </a:xfrm>
          <a:prstGeom prst="rect">
            <a:avLst/>
          </a:prstGeom>
        </p:spPr>
      </p:pic>
      <p:sp>
        <p:nvSpPr>
          <p:cNvPr id="3" name="Slide Number Placeholder 2">
            <a:extLst>
              <a:ext uri="{FF2B5EF4-FFF2-40B4-BE49-F238E27FC236}">
                <a16:creationId xmlns:a16="http://schemas.microsoft.com/office/drawing/2014/main" id="{00B345E9-13C8-2876-9609-189A7ADB3107}"/>
              </a:ext>
            </a:extLst>
          </p:cNvPr>
          <p:cNvSpPr>
            <a:spLocks noGrp="1"/>
          </p:cNvSpPr>
          <p:nvPr>
            <p:ph type="sldNum" sz="quarter" idx="12"/>
          </p:nvPr>
        </p:nvSpPr>
        <p:spPr/>
        <p:txBody>
          <a:bodyPr/>
          <a:lstStyle/>
          <a:p>
            <a:fld id="{E4B1F8BD-DA59-4FFB-823A-9003167DABDF}" type="slidenum">
              <a:rPr lang="en-US" smtClean="0"/>
              <a:t>30</a:t>
            </a:fld>
            <a:endParaRPr lang="en-US"/>
          </a:p>
        </p:txBody>
      </p:sp>
    </p:spTree>
    <p:extLst>
      <p:ext uri="{BB962C8B-B14F-4D97-AF65-F5344CB8AC3E}">
        <p14:creationId xmlns:p14="http://schemas.microsoft.com/office/powerpoint/2010/main" val="1721195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CFB4-BAAD-411E-A959-BE17DF24C99A}"/>
              </a:ext>
            </a:extLst>
          </p:cNvPr>
          <p:cNvSpPr>
            <a:spLocks noGrp="1"/>
          </p:cNvSpPr>
          <p:nvPr>
            <p:ph type="title"/>
          </p:nvPr>
        </p:nvSpPr>
        <p:spPr/>
        <p:txBody>
          <a:bodyPr/>
          <a:lstStyle/>
          <a:p>
            <a:pPr algn="ctr"/>
            <a:r>
              <a:rPr lang="bg-BG" dirty="0"/>
              <a:t>Закрепване и свързване</a:t>
            </a:r>
            <a:endParaRPr lang="en-US" dirty="0"/>
          </a:p>
        </p:txBody>
      </p:sp>
      <p:sp>
        <p:nvSpPr>
          <p:cNvPr id="3" name="Content Placeholder 2">
            <a:extLst>
              <a:ext uri="{FF2B5EF4-FFF2-40B4-BE49-F238E27FC236}">
                <a16:creationId xmlns:a16="http://schemas.microsoft.com/office/drawing/2014/main" id="{5275FAB7-60E7-46BE-A7E2-A4000B5250C7}"/>
              </a:ext>
            </a:extLst>
          </p:cNvPr>
          <p:cNvSpPr>
            <a:spLocks noGrp="1"/>
          </p:cNvSpPr>
          <p:nvPr>
            <p:ph idx="1"/>
          </p:nvPr>
        </p:nvSpPr>
        <p:spPr/>
        <p:txBody>
          <a:bodyPr/>
          <a:lstStyle/>
          <a:p>
            <a:r>
              <a:rPr lang="bg-BG" dirty="0"/>
              <a:t>Използване на болтове.</a:t>
            </a:r>
          </a:p>
          <a:p>
            <a:r>
              <a:rPr lang="bg-BG" dirty="0"/>
              <a:t>Нитоване.</a:t>
            </a:r>
          </a:p>
          <a:p>
            <a:r>
              <a:rPr lang="bg-BG" dirty="0"/>
              <a:t>Лепене.</a:t>
            </a:r>
          </a:p>
        </p:txBody>
      </p:sp>
      <p:pic>
        <p:nvPicPr>
          <p:cNvPr id="7" name="Picture 6">
            <a:extLst>
              <a:ext uri="{FF2B5EF4-FFF2-40B4-BE49-F238E27FC236}">
                <a16:creationId xmlns:a16="http://schemas.microsoft.com/office/drawing/2014/main" id="{35BB0293-8828-4BB5-8A84-4FDD183F1042}"/>
              </a:ext>
            </a:extLst>
          </p:cNvPr>
          <p:cNvPicPr>
            <a:picLocks noChangeAspect="1"/>
          </p:cNvPicPr>
          <p:nvPr/>
        </p:nvPicPr>
        <p:blipFill>
          <a:blip r:embed="rId3"/>
          <a:stretch>
            <a:fillRect/>
          </a:stretch>
        </p:blipFill>
        <p:spPr>
          <a:xfrm>
            <a:off x="5412225" y="2806198"/>
            <a:ext cx="3670920" cy="2269760"/>
          </a:xfrm>
          <a:prstGeom prst="rect">
            <a:avLst/>
          </a:prstGeom>
        </p:spPr>
      </p:pic>
      <p:sp>
        <p:nvSpPr>
          <p:cNvPr id="8" name="Slide Number Placeholder 7">
            <a:extLst>
              <a:ext uri="{FF2B5EF4-FFF2-40B4-BE49-F238E27FC236}">
                <a16:creationId xmlns:a16="http://schemas.microsoft.com/office/drawing/2014/main" id="{5B8253D7-064C-59FD-6D56-6162729085E8}"/>
              </a:ext>
            </a:extLst>
          </p:cNvPr>
          <p:cNvSpPr>
            <a:spLocks noGrp="1"/>
          </p:cNvSpPr>
          <p:nvPr>
            <p:ph type="sldNum" sz="quarter" idx="12"/>
          </p:nvPr>
        </p:nvSpPr>
        <p:spPr/>
        <p:txBody>
          <a:bodyPr/>
          <a:lstStyle/>
          <a:p>
            <a:fld id="{E4B1F8BD-DA59-4FFB-823A-9003167DABDF}" type="slidenum">
              <a:rPr lang="en-US" smtClean="0"/>
              <a:t>31</a:t>
            </a:fld>
            <a:endParaRPr lang="en-US"/>
          </a:p>
        </p:txBody>
      </p:sp>
    </p:spTree>
    <p:extLst>
      <p:ext uri="{BB962C8B-B14F-4D97-AF65-F5344CB8AC3E}">
        <p14:creationId xmlns:p14="http://schemas.microsoft.com/office/powerpoint/2010/main" val="2286693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1A27-C831-4F0C-9EAE-558940756074}"/>
              </a:ext>
            </a:extLst>
          </p:cNvPr>
          <p:cNvSpPr>
            <a:spLocks noGrp="1"/>
          </p:cNvSpPr>
          <p:nvPr>
            <p:ph type="title"/>
          </p:nvPr>
        </p:nvSpPr>
        <p:spPr/>
        <p:txBody>
          <a:bodyPr/>
          <a:lstStyle/>
          <a:p>
            <a:pPr algn="ctr"/>
            <a:r>
              <a:rPr lang="bg-BG" dirty="0"/>
              <a:t>Конфигурация на самолета</a:t>
            </a:r>
            <a:endParaRPr lang="en-US" dirty="0"/>
          </a:p>
        </p:txBody>
      </p:sp>
      <p:sp>
        <p:nvSpPr>
          <p:cNvPr id="3" name="Content Placeholder 2">
            <a:extLst>
              <a:ext uri="{FF2B5EF4-FFF2-40B4-BE49-F238E27FC236}">
                <a16:creationId xmlns:a16="http://schemas.microsoft.com/office/drawing/2014/main" id="{A1677B63-43A7-439A-AC87-D5B87AB7CCB7}"/>
              </a:ext>
            </a:extLst>
          </p:cNvPr>
          <p:cNvSpPr>
            <a:spLocks noGrp="1"/>
          </p:cNvSpPr>
          <p:nvPr>
            <p:ph idx="1"/>
          </p:nvPr>
        </p:nvSpPr>
        <p:spPr/>
        <p:txBody>
          <a:bodyPr/>
          <a:lstStyle/>
          <a:p>
            <a:r>
              <a:rPr lang="ru-RU" dirty="0"/>
              <a:t>Конструкцията на конвенционалния самолет може да </a:t>
            </a:r>
            <a:r>
              <a:rPr lang="ru-RU" dirty="0" err="1"/>
              <a:t>бъде</a:t>
            </a:r>
            <a:r>
              <a:rPr lang="ru-RU" dirty="0"/>
              <a:t> разделена на три </a:t>
            </a:r>
            <a:r>
              <a:rPr lang="ru-RU" dirty="0" err="1"/>
              <a:t>основни</a:t>
            </a:r>
            <a:r>
              <a:rPr lang="ru-RU" dirty="0"/>
              <a:t> части</a:t>
            </a:r>
            <a:r>
              <a:rPr lang="bg-BG" dirty="0"/>
              <a:t>:</a:t>
            </a:r>
          </a:p>
          <a:p>
            <a:pPr>
              <a:buFont typeface="Arial" panose="020B0604020202020204" pitchFamily="34" charset="0"/>
              <a:buChar char="•"/>
            </a:pPr>
            <a:r>
              <a:rPr lang="bg-BG" dirty="0"/>
              <a:t>Фюзелаж (тяло).</a:t>
            </a:r>
          </a:p>
          <a:p>
            <a:pPr>
              <a:buFont typeface="Arial" panose="020B0604020202020204" pitchFamily="34" charset="0"/>
              <a:buChar char="•"/>
            </a:pPr>
            <a:r>
              <a:rPr lang="bg-BG" dirty="0"/>
              <a:t>Крила.</a:t>
            </a:r>
          </a:p>
          <a:p>
            <a:pPr>
              <a:buFont typeface="Arial" panose="020B0604020202020204" pitchFamily="34" charset="0"/>
              <a:buChar char="•"/>
            </a:pPr>
            <a:r>
              <a:rPr lang="bg-BG" dirty="0"/>
              <a:t>Оперение.</a:t>
            </a:r>
          </a:p>
        </p:txBody>
      </p:sp>
      <p:pic>
        <p:nvPicPr>
          <p:cNvPr id="7" name="Picture 6">
            <a:extLst>
              <a:ext uri="{FF2B5EF4-FFF2-40B4-BE49-F238E27FC236}">
                <a16:creationId xmlns:a16="http://schemas.microsoft.com/office/drawing/2014/main" id="{AEA3215B-7598-4AEA-980B-130C3FC1D10F}"/>
              </a:ext>
            </a:extLst>
          </p:cNvPr>
          <p:cNvPicPr>
            <a:picLocks noChangeAspect="1"/>
          </p:cNvPicPr>
          <p:nvPr/>
        </p:nvPicPr>
        <p:blipFill>
          <a:blip r:embed="rId3"/>
          <a:stretch>
            <a:fillRect/>
          </a:stretch>
        </p:blipFill>
        <p:spPr>
          <a:xfrm>
            <a:off x="4333800" y="2800200"/>
            <a:ext cx="4495950" cy="3010200"/>
          </a:xfrm>
          <a:prstGeom prst="rect">
            <a:avLst/>
          </a:prstGeom>
        </p:spPr>
      </p:pic>
      <p:sp>
        <p:nvSpPr>
          <p:cNvPr id="8" name="Slide Number Placeholder 7">
            <a:extLst>
              <a:ext uri="{FF2B5EF4-FFF2-40B4-BE49-F238E27FC236}">
                <a16:creationId xmlns:a16="http://schemas.microsoft.com/office/drawing/2014/main" id="{AAA5EFFE-CB61-C292-662F-7067EB654D08}"/>
              </a:ext>
            </a:extLst>
          </p:cNvPr>
          <p:cNvSpPr>
            <a:spLocks noGrp="1"/>
          </p:cNvSpPr>
          <p:nvPr>
            <p:ph type="sldNum" sz="quarter" idx="12"/>
          </p:nvPr>
        </p:nvSpPr>
        <p:spPr/>
        <p:txBody>
          <a:bodyPr/>
          <a:lstStyle/>
          <a:p>
            <a:fld id="{E4B1F8BD-DA59-4FFB-823A-9003167DABDF}" type="slidenum">
              <a:rPr lang="en-US" smtClean="0"/>
              <a:t>32</a:t>
            </a:fld>
            <a:endParaRPr lang="en-US"/>
          </a:p>
        </p:txBody>
      </p:sp>
    </p:spTree>
    <p:extLst>
      <p:ext uri="{BB962C8B-B14F-4D97-AF65-F5344CB8AC3E}">
        <p14:creationId xmlns:p14="http://schemas.microsoft.com/office/powerpoint/2010/main" val="1589238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24060-F67C-8D1C-C118-642CC9AA83AF}"/>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B9B4BFF5-7BA7-B247-24FE-6EAF2BD39900}"/>
              </a:ext>
            </a:extLst>
          </p:cNvPr>
          <p:cNvPicPr>
            <a:picLocks noGrp="1" noChangeAspect="1"/>
          </p:cNvPicPr>
          <p:nvPr>
            <p:ph idx="1"/>
          </p:nvPr>
        </p:nvPicPr>
        <p:blipFill>
          <a:blip r:embed="rId2"/>
          <a:stretch>
            <a:fillRect/>
          </a:stretch>
        </p:blipFill>
        <p:spPr>
          <a:xfrm>
            <a:off x="2386846" y="2052638"/>
            <a:ext cx="6380083" cy="4195762"/>
          </a:xfrm>
        </p:spPr>
      </p:pic>
      <p:sp>
        <p:nvSpPr>
          <p:cNvPr id="3" name="Slide Number Placeholder 2">
            <a:extLst>
              <a:ext uri="{FF2B5EF4-FFF2-40B4-BE49-F238E27FC236}">
                <a16:creationId xmlns:a16="http://schemas.microsoft.com/office/drawing/2014/main" id="{95D5E488-69FB-D9D5-EBC8-4E9702598EAC}"/>
              </a:ext>
            </a:extLst>
          </p:cNvPr>
          <p:cNvSpPr>
            <a:spLocks noGrp="1"/>
          </p:cNvSpPr>
          <p:nvPr>
            <p:ph type="sldNum" sz="quarter" idx="12"/>
          </p:nvPr>
        </p:nvSpPr>
        <p:spPr/>
        <p:txBody>
          <a:bodyPr/>
          <a:lstStyle/>
          <a:p>
            <a:fld id="{E4B1F8BD-DA59-4FFB-823A-9003167DABDF}" type="slidenum">
              <a:rPr lang="en-US" smtClean="0"/>
              <a:t>33</a:t>
            </a:fld>
            <a:endParaRPr lang="en-US"/>
          </a:p>
        </p:txBody>
      </p:sp>
    </p:spTree>
    <p:extLst>
      <p:ext uri="{BB962C8B-B14F-4D97-AF65-F5344CB8AC3E}">
        <p14:creationId xmlns:p14="http://schemas.microsoft.com/office/powerpoint/2010/main" val="2365953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87B9C-9BF1-4EF3-BA09-36530D482213}"/>
              </a:ext>
            </a:extLst>
          </p:cNvPr>
          <p:cNvSpPr>
            <a:spLocks noGrp="1"/>
          </p:cNvSpPr>
          <p:nvPr>
            <p:ph type="title"/>
          </p:nvPr>
        </p:nvSpPr>
        <p:spPr/>
        <p:txBody>
          <a:bodyPr/>
          <a:lstStyle/>
          <a:p>
            <a:pPr algn="ctr"/>
            <a:r>
              <a:rPr lang="bg-BG" dirty="0"/>
              <a:t>Конструкция на тялото</a:t>
            </a:r>
            <a:endParaRPr lang="en-US" dirty="0"/>
          </a:p>
        </p:txBody>
      </p:sp>
      <p:sp>
        <p:nvSpPr>
          <p:cNvPr id="3" name="Content Placeholder 2">
            <a:extLst>
              <a:ext uri="{FF2B5EF4-FFF2-40B4-BE49-F238E27FC236}">
                <a16:creationId xmlns:a16="http://schemas.microsoft.com/office/drawing/2014/main" id="{96D850D5-CFAE-4C61-AF8C-46D88BE8F465}"/>
              </a:ext>
            </a:extLst>
          </p:cNvPr>
          <p:cNvSpPr>
            <a:spLocks noGrp="1"/>
          </p:cNvSpPr>
          <p:nvPr>
            <p:ph idx="1"/>
          </p:nvPr>
        </p:nvSpPr>
        <p:spPr>
          <a:xfrm>
            <a:off x="762000" y="2052918"/>
            <a:ext cx="9287853" cy="4195481"/>
          </a:xfrm>
        </p:spPr>
        <p:txBody>
          <a:bodyPr/>
          <a:lstStyle/>
          <a:p>
            <a:r>
              <a:rPr lang="ru-RU" dirty="0"/>
              <a:t>Тялото е тази част на самолета, към която се закрепват крилото, опашката, двигателите и колесниците. </a:t>
            </a:r>
            <a:endParaRPr lang="en-US" dirty="0"/>
          </a:p>
          <a:p>
            <a:r>
              <a:rPr lang="ru-RU" dirty="0"/>
              <a:t>Предназначение.</a:t>
            </a:r>
          </a:p>
          <a:p>
            <a:r>
              <a:rPr lang="ru-RU" dirty="0"/>
              <a:t>Конструкцията на ЛА се проектира така, че да се осигури максимална здравина при възможно най-малко тегло.</a:t>
            </a:r>
          </a:p>
          <a:p>
            <a:r>
              <a:rPr lang="bg-BG" dirty="0"/>
              <a:t>Форма на тялото.</a:t>
            </a:r>
          </a:p>
          <a:p>
            <a:r>
              <a:rPr lang="ru-RU" dirty="0"/>
              <a:t>В зависимост от метода на предаване на напреженията, телата се делят на три основни групи: фермена конструкция, полумонокок и монокок.</a:t>
            </a:r>
            <a:endParaRPr lang="en-US" dirty="0"/>
          </a:p>
        </p:txBody>
      </p:sp>
      <p:pic>
        <p:nvPicPr>
          <p:cNvPr id="7" name="Picture 6">
            <a:extLst>
              <a:ext uri="{FF2B5EF4-FFF2-40B4-BE49-F238E27FC236}">
                <a16:creationId xmlns:a16="http://schemas.microsoft.com/office/drawing/2014/main" id="{34578767-F134-4FFD-A291-FAA15B7B752D}"/>
              </a:ext>
            </a:extLst>
          </p:cNvPr>
          <p:cNvPicPr>
            <a:picLocks noChangeAspect="1"/>
          </p:cNvPicPr>
          <p:nvPr/>
        </p:nvPicPr>
        <p:blipFill>
          <a:blip r:embed="rId3"/>
          <a:stretch>
            <a:fillRect/>
          </a:stretch>
        </p:blipFill>
        <p:spPr>
          <a:xfrm>
            <a:off x="4100853" y="5126620"/>
            <a:ext cx="2495238" cy="1638095"/>
          </a:xfrm>
          <a:prstGeom prst="rect">
            <a:avLst/>
          </a:prstGeom>
        </p:spPr>
      </p:pic>
      <p:sp>
        <p:nvSpPr>
          <p:cNvPr id="8" name="Slide Number Placeholder 7">
            <a:extLst>
              <a:ext uri="{FF2B5EF4-FFF2-40B4-BE49-F238E27FC236}">
                <a16:creationId xmlns:a16="http://schemas.microsoft.com/office/drawing/2014/main" id="{EF698F0C-D6FD-E3A2-E5EB-0456B0EFBB5F}"/>
              </a:ext>
            </a:extLst>
          </p:cNvPr>
          <p:cNvSpPr>
            <a:spLocks noGrp="1"/>
          </p:cNvSpPr>
          <p:nvPr>
            <p:ph type="sldNum" sz="quarter" idx="12"/>
          </p:nvPr>
        </p:nvSpPr>
        <p:spPr/>
        <p:txBody>
          <a:bodyPr/>
          <a:lstStyle/>
          <a:p>
            <a:fld id="{E4B1F8BD-DA59-4FFB-823A-9003167DABDF}" type="slidenum">
              <a:rPr lang="en-US" smtClean="0"/>
              <a:t>34</a:t>
            </a:fld>
            <a:endParaRPr lang="en-US"/>
          </a:p>
        </p:txBody>
      </p:sp>
    </p:spTree>
    <p:extLst>
      <p:ext uri="{BB962C8B-B14F-4D97-AF65-F5344CB8AC3E}">
        <p14:creationId xmlns:p14="http://schemas.microsoft.com/office/powerpoint/2010/main" val="2344718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206F7-FF2A-4B47-84EC-FFC8809684B1}"/>
              </a:ext>
            </a:extLst>
          </p:cNvPr>
          <p:cNvSpPr>
            <a:spLocks noGrp="1"/>
          </p:cNvSpPr>
          <p:nvPr>
            <p:ph type="title"/>
          </p:nvPr>
        </p:nvSpPr>
        <p:spPr/>
        <p:txBody>
          <a:bodyPr/>
          <a:lstStyle/>
          <a:p>
            <a:pPr algn="ctr"/>
            <a:r>
              <a:rPr lang="bg-BG" dirty="0"/>
              <a:t>Фермени конструкции</a:t>
            </a:r>
            <a:br>
              <a:rPr lang="bg-BG" dirty="0"/>
            </a:br>
            <a:endParaRPr lang="en-US" dirty="0"/>
          </a:p>
        </p:txBody>
      </p:sp>
      <p:sp>
        <p:nvSpPr>
          <p:cNvPr id="3" name="Content Placeholder 2">
            <a:extLst>
              <a:ext uri="{FF2B5EF4-FFF2-40B4-BE49-F238E27FC236}">
                <a16:creationId xmlns:a16="http://schemas.microsoft.com/office/drawing/2014/main" id="{6E9767EA-47C4-4B03-9484-DC5185260D74}"/>
              </a:ext>
            </a:extLst>
          </p:cNvPr>
          <p:cNvSpPr>
            <a:spLocks noGrp="1"/>
          </p:cNvSpPr>
          <p:nvPr>
            <p:ph idx="1"/>
          </p:nvPr>
        </p:nvSpPr>
        <p:spPr>
          <a:xfrm>
            <a:off x="345990" y="2052918"/>
            <a:ext cx="5399902" cy="4195481"/>
          </a:xfrm>
        </p:spPr>
        <p:txBody>
          <a:bodyPr/>
          <a:lstStyle/>
          <a:p>
            <a:r>
              <a:rPr lang="bg-BG" dirty="0"/>
              <a:t>Фермената конструкция основно се използва за леки, нехерметични самолети.</a:t>
            </a:r>
          </a:p>
          <a:p>
            <a:r>
              <a:rPr lang="bg-BG" dirty="0"/>
              <a:t>Ферма на Прат.</a:t>
            </a:r>
          </a:p>
          <a:p>
            <a:r>
              <a:rPr lang="bg-BG" dirty="0"/>
              <a:t>Ферма на Уорън.</a:t>
            </a:r>
            <a:endParaRPr lang="en-US" dirty="0"/>
          </a:p>
        </p:txBody>
      </p:sp>
      <p:pic>
        <p:nvPicPr>
          <p:cNvPr id="9" name="Picture 8">
            <a:extLst>
              <a:ext uri="{FF2B5EF4-FFF2-40B4-BE49-F238E27FC236}">
                <a16:creationId xmlns:a16="http://schemas.microsoft.com/office/drawing/2014/main" id="{6A0B75A7-5308-4343-A71C-33A3AC80A89C}"/>
              </a:ext>
            </a:extLst>
          </p:cNvPr>
          <p:cNvPicPr>
            <a:picLocks noChangeAspect="1"/>
          </p:cNvPicPr>
          <p:nvPr/>
        </p:nvPicPr>
        <p:blipFill>
          <a:blip r:embed="rId3"/>
          <a:stretch>
            <a:fillRect/>
          </a:stretch>
        </p:blipFill>
        <p:spPr>
          <a:xfrm>
            <a:off x="1032818" y="4700073"/>
            <a:ext cx="2552381" cy="1904762"/>
          </a:xfrm>
          <a:prstGeom prst="rect">
            <a:avLst/>
          </a:prstGeom>
        </p:spPr>
      </p:pic>
      <p:pic>
        <p:nvPicPr>
          <p:cNvPr id="10" name="Picture 9">
            <a:extLst>
              <a:ext uri="{FF2B5EF4-FFF2-40B4-BE49-F238E27FC236}">
                <a16:creationId xmlns:a16="http://schemas.microsoft.com/office/drawing/2014/main" id="{EF82F81D-957C-4E1D-B35C-1A3095AEC2DD}"/>
              </a:ext>
            </a:extLst>
          </p:cNvPr>
          <p:cNvPicPr>
            <a:picLocks noChangeAspect="1"/>
          </p:cNvPicPr>
          <p:nvPr/>
        </p:nvPicPr>
        <p:blipFill>
          <a:blip r:embed="rId4"/>
          <a:stretch>
            <a:fillRect/>
          </a:stretch>
        </p:blipFill>
        <p:spPr>
          <a:xfrm>
            <a:off x="8827754" y="4674168"/>
            <a:ext cx="2331428" cy="1956571"/>
          </a:xfrm>
          <a:prstGeom prst="rect">
            <a:avLst/>
          </a:prstGeom>
        </p:spPr>
      </p:pic>
      <p:pic>
        <p:nvPicPr>
          <p:cNvPr id="8" name="Picture 7">
            <a:extLst>
              <a:ext uri="{FF2B5EF4-FFF2-40B4-BE49-F238E27FC236}">
                <a16:creationId xmlns:a16="http://schemas.microsoft.com/office/drawing/2014/main" id="{7067C69D-97CD-BC15-CC47-3FA20AA7DDA4}"/>
              </a:ext>
            </a:extLst>
          </p:cNvPr>
          <p:cNvPicPr>
            <a:picLocks noChangeAspect="1"/>
          </p:cNvPicPr>
          <p:nvPr/>
        </p:nvPicPr>
        <p:blipFill>
          <a:blip r:embed="rId5"/>
          <a:stretch>
            <a:fillRect/>
          </a:stretch>
        </p:blipFill>
        <p:spPr>
          <a:xfrm>
            <a:off x="5426356" y="2831357"/>
            <a:ext cx="4120587" cy="1092679"/>
          </a:xfrm>
          <a:prstGeom prst="rect">
            <a:avLst/>
          </a:prstGeom>
        </p:spPr>
      </p:pic>
      <p:sp>
        <p:nvSpPr>
          <p:cNvPr id="7" name="Slide Number Placeholder 6">
            <a:extLst>
              <a:ext uri="{FF2B5EF4-FFF2-40B4-BE49-F238E27FC236}">
                <a16:creationId xmlns:a16="http://schemas.microsoft.com/office/drawing/2014/main" id="{D639622F-444F-692D-43C1-BBC620570B9D}"/>
              </a:ext>
            </a:extLst>
          </p:cNvPr>
          <p:cNvSpPr>
            <a:spLocks noGrp="1"/>
          </p:cNvSpPr>
          <p:nvPr>
            <p:ph type="sldNum" sz="quarter" idx="12"/>
          </p:nvPr>
        </p:nvSpPr>
        <p:spPr/>
        <p:txBody>
          <a:bodyPr/>
          <a:lstStyle/>
          <a:p>
            <a:fld id="{E4B1F8BD-DA59-4FFB-823A-9003167DABDF}" type="slidenum">
              <a:rPr lang="en-US" smtClean="0"/>
              <a:t>35</a:t>
            </a:fld>
            <a:endParaRPr lang="en-US"/>
          </a:p>
        </p:txBody>
      </p:sp>
    </p:spTree>
    <p:extLst>
      <p:ext uri="{BB962C8B-B14F-4D97-AF65-F5344CB8AC3E}">
        <p14:creationId xmlns:p14="http://schemas.microsoft.com/office/powerpoint/2010/main" val="3311796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B2029-E87F-4B29-82A9-80722EE22938}"/>
              </a:ext>
            </a:extLst>
          </p:cNvPr>
          <p:cNvSpPr>
            <a:spLocks noGrp="1"/>
          </p:cNvSpPr>
          <p:nvPr>
            <p:ph type="title"/>
          </p:nvPr>
        </p:nvSpPr>
        <p:spPr/>
        <p:txBody>
          <a:bodyPr/>
          <a:lstStyle/>
          <a:p>
            <a:pPr algn="ctr"/>
            <a:r>
              <a:rPr lang="bg-BG" dirty="0"/>
              <a:t>Монококова конструкция</a:t>
            </a:r>
            <a:br>
              <a:rPr lang="bg-BG" dirty="0"/>
            </a:br>
            <a:endParaRPr lang="en-US" dirty="0"/>
          </a:p>
        </p:txBody>
      </p:sp>
      <p:sp>
        <p:nvSpPr>
          <p:cNvPr id="3" name="Content Placeholder 2">
            <a:extLst>
              <a:ext uri="{FF2B5EF4-FFF2-40B4-BE49-F238E27FC236}">
                <a16:creationId xmlns:a16="http://schemas.microsoft.com/office/drawing/2014/main" id="{C0B848F9-DF96-4C12-8C7A-8069294E30B1}"/>
              </a:ext>
            </a:extLst>
          </p:cNvPr>
          <p:cNvSpPr>
            <a:spLocks noGrp="1"/>
          </p:cNvSpPr>
          <p:nvPr>
            <p:ph idx="1"/>
          </p:nvPr>
        </p:nvSpPr>
        <p:spPr/>
        <p:txBody>
          <a:bodyPr/>
          <a:lstStyle/>
          <a:p>
            <a:r>
              <a:rPr lang="bg-BG" dirty="0"/>
              <a:t>Цялата здравина на конструкцията се осигурява от обшивката.</a:t>
            </a:r>
            <a:endParaRPr lang="en-US" dirty="0"/>
          </a:p>
          <a:p>
            <a:r>
              <a:rPr lang="bg-BG" dirty="0"/>
              <a:t>Монококовото тяло има висока якост на огъване и усукване</a:t>
            </a:r>
            <a:r>
              <a:rPr lang="en-US" dirty="0"/>
              <a:t>.</a:t>
            </a:r>
          </a:p>
          <a:p>
            <a:r>
              <a:rPr lang="bg-BG" dirty="0"/>
              <a:t>Неприложима за самолети с много отвори в корпуса, поради проблеми със здравината на конструкцията.</a:t>
            </a:r>
            <a:endParaRPr lang="en-US" dirty="0"/>
          </a:p>
        </p:txBody>
      </p:sp>
      <p:pic>
        <p:nvPicPr>
          <p:cNvPr id="10" name="Picture 9">
            <a:extLst>
              <a:ext uri="{FF2B5EF4-FFF2-40B4-BE49-F238E27FC236}">
                <a16:creationId xmlns:a16="http://schemas.microsoft.com/office/drawing/2014/main" id="{BD80BE3C-5DE3-498D-A794-B5DEA7FB8DB4}"/>
              </a:ext>
            </a:extLst>
          </p:cNvPr>
          <p:cNvPicPr>
            <a:picLocks noChangeAspect="1"/>
          </p:cNvPicPr>
          <p:nvPr/>
        </p:nvPicPr>
        <p:blipFill rotWithShape="1">
          <a:blip r:embed="rId3">
            <a:extLst>
              <a:ext uri="{28A0092B-C50C-407E-A947-70E740481C1C}">
                <a14:useLocalDpi xmlns:a14="http://schemas.microsoft.com/office/drawing/2010/main" val="0"/>
              </a:ext>
            </a:extLst>
          </a:blip>
          <a:srcRect t="225" b="13124"/>
          <a:stretch/>
        </p:blipFill>
        <p:spPr>
          <a:xfrm>
            <a:off x="1872613" y="4105195"/>
            <a:ext cx="3033728" cy="2155957"/>
          </a:xfrm>
          <a:prstGeom prst="rect">
            <a:avLst/>
          </a:prstGeom>
        </p:spPr>
      </p:pic>
      <p:pic>
        <p:nvPicPr>
          <p:cNvPr id="11" name="Picture 10">
            <a:extLst>
              <a:ext uri="{FF2B5EF4-FFF2-40B4-BE49-F238E27FC236}">
                <a16:creationId xmlns:a16="http://schemas.microsoft.com/office/drawing/2014/main" id="{68CE3985-FF55-48F2-9536-BC0F64CA133C}"/>
              </a:ext>
            </a:extLst>
          </p:cNvPr>
          <p:cNvPicPr>
            <a:picLocks noChangeAspect="1"/>
          </p:cNvPicPr>
          <p:nvPr/>
        </p:nvPicPr>
        <p:blipFill>
          <a:blip r:embed="rId4"/>
          <a:stretch>
            <a:fillRect/>
          </a:stretch>
        </p:blipFill>
        <p:spPr>
          <a:xfrm>
            <a:off x="6307482" y="4105195"/>
            <a:ext cx="4011905" cy="2130953"/>
          </a:xfrm>
          <a:prstGeom prst="rect">
            <a:avLst/>
          </a:prstGeom>
        </p:spPr>
      </p:pic>
      <p:sp>
        <p:nvSpPr>
          <p:cNvPr id="7" name="Slide Number Placeholder 6">
            <a:extLst>
              <a:ext uri="{FF2B5EF4-FFF2-40B4-BE49-F238E27FC236}">
                <a16:creationId xmlns:a16="http://schemas.microsoft.com/office/drawing/2014/main" id="{D6D09279-6C39-704B-044D-528E8FEEE3C2}"/>
              </a:ext>
            </a:extLst>
          </p:cNvPr>
          <p:cNvSpPr>
            <a:spLocks noGrp="1"/>
          </p:cNvSpPr>
          <p:nvPr>
            <p:ph type="sldNum" sz="quarter" idx="12"/>
          </p:nvPr>
        </p:nvSpPr>
        <p:spPr/>
        <p:txBody>
          <a:bodyPr/>
          <a:lstStyle/>
          <a:p>
            <a:fld id="{E4B1F8BD-DA59-4FFB-823A-9003167DABDF}" type="slidenum">
              <a:rPr lang="en-US" smtClean="0"/>
              <a:t>36</a:t>
            </a:fld>
            <a:endParaRPr lang="en-US"/>
          </a:p>
        </p:txBody>
      </p:sp>
    </p:spTree>
    <p:extLst>
      <p:ext uri="{BB962C8B-B14F-4D97-AF65-F5344CB8AC3E}">
        <p14:creationId xmlns:p14="http://schemas.microsoft.com/office/powerpoint/2010/main" val="805793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1330-9343-4C18-A762-BE74CA9E0AEC}"/>
              </a:ext>
            </a:extLst>
          </p:cNvPr>
          <p:cNvSpPr>
            <a:spLocks noGrp="1"/>
          </p:cNvSpPr>
          <p:nvPr>
            <p:ph type="title"/>
          </p:nvPr>
        </p:nvSpPr>
        <p:spPr/>
        <p:txBody>
          <a:bodyPr/>
          <a:lstStyle/>
          <a:p>
            <a:pPr algn="ctr"/>
            <a:r>
              <a:rPr lang="bg-BG" dirty="0"/>
              <a:t>Полумонококова конструкция</a:t>
            </a:r>
            <a:br>
              <a:rPr lang="bg-BG" dirty="0"/>
            </a:br>
            <a:endParaRPr lang="en-US" dirty="0"/>
          </a:p>
        </p:txBody>
      </p:sp>
      <p:sp>
        <p:nvSpPr>
          <p:cNvPr id="3" name="Content Placeholder 2">
            <a:extLst>
              <a:ext uri="{FF2B5EF4-FFF2-40B4-BE49-F238E27FC236}">
                <a16:creationId xmlns:a16="http://schemas.microsoft.com/office/drawing/2014/main" id="{C920DD52-E487-4DB7-B31F-7DAC52E952C1}"/>
              </a:ext>
            </a:extLst>
          </p:cNvPr>
          <p:cNvSpPr>
            <a:spLocks noGrp="1"/>
          </p:cNvSpPr>
          <p:nvPr>
            <p:ph idx="1"/>
          </p:nvPr>
        </p:nvSpPr>
        <p:spPr>
          <a:xfrm>
            <a:off x="1103313" y="2052918"/>
            <a:ext cx="6891510" cy="4195481"/>
          </a:xfrm>
        </p:spPr>
        <p:txBody>
          <a:bodyPr/>
          <a:lstStyle/>
          <a:p>
            <a:r>
              <a:rPr lang="bg-BG" dirty="0"/>
              <a:t>Недостатъци на чистата монококова конструкция.</a:t>
            </a:r>
          </a:p>
          <a:p>
            <a:pPr>
              <a:buFont typeface="Arial" panose="020B0604020202020204" pitchFamily="34" charset="0"/>
              <a:buChar char="•"/>
            </a:pPr>
            <a:r>
              <a:rPr lang="ru-RU" dirty="0"/>
              <a:t>Тъй като ВС стават по-големи  и въздушните натоварвания се увеличават, монококовата конструкция се оказва недостатъчно здрава.</a:t>
            </a:r>
            <a:endParaRPr lang="bg-BG" dirty="0"/>
          </a:p>
          <a:p>
            <a:r>
              <a:rPr lang="bg-BG" dirty="0"/>
              <a:t>При полумонококовата конструкция, рамките не само осигуряват формата, но те носят и по-голямата част от натоварването при полет.</a:t>
            </a:r>
          </a:p>
          <a:p>
            <a:r>
              <a:rPr lang="ru-RU" dirty="0" err="1"/>
              <a:t>Стрингерите</a:t>
            </a:r>
            <a:r>
              <a:rPr lang="ru-RU" dirty="0"/>
              <a:t> </a:t>
            </a:r>
            <a:r>
              <a:rPr lang="ru-RU" dirty="0" err="1"/>
              <a:t>подсилват</a:t>
            </a:r>
            <a:r>
              <a:rPr lang="ru-RU" dirty="0"/>
              <a:t> </a:t>
            </a:r>
            <a:r>
              <a:rPr lang="ru-RU" dirty="0" err="1"/>
              <a:t>обшивката</a:t>
            </a:r>
            <a:r>
              <a:rPr lang="ru-RU" dirty="0"/>
              <a:t> и </a:t>
            </a:r>
            <a:r>
              <a:rPr lang="ru-RU" dirty="0" err="1"/>
              <a:t>помагат</a:t>
            </a:r>
            <a:r>
              <a:rPr lang="ru-RU" dirty="0"/>
              <a:t> при </a:t>
            </a:r>
            <a:r>
              <a:rPr lang="ru-RU" dirty="0" err="1"/>
              <a:t>поемането</a:t>
            </a:r>
            <a:r>
              <a:rPr lang="ru-RU" dirty="0"/>
              <a:t> на </a:t>
            </a:r>
            <a:r>
              <a:rPr lang="ru-RU" dirty="0" err="1"/>
              <a:t>надлъжните</a:t>
            </a:r>
            <a:r>
              <a:rPr lang="ru-RU" dirty="0"/>
              <a:t> </a:t>
            </a:r>
            <a:r>
              <a:rPr lang="ru-RU" dirty="0" err="1"/>
              <a:t>натискови</a:t>
            </a:r>
            <a:r>
              <a:rPr lang="ru-RU" dirty="0"/>
              <a:t> </a:t>
            </a:r>
            <a:r>
              <a:rPr lang="ru-RU" dirty="0" err="1"/>
              <a:t>натоварвания</a:t>
            </a:r>
            <a:r>
              <a:rPr lang="ru-RU" dirty="0"/>
              <a:t>. </a:t>
            </a:r>
            <a:endParaRPr lang="en-US" dirty="0"/>
          </a:p>
        </p:txBody>
      </p:sp>
      <p:pic>
        <p:nvPicPr>
          <p:cNvPr id="7" name="Picture 6">
            <a:extLst>
              <a:ext uri="{FF2B5EF4-FFF2-40B4-BE49-F238E27FC236}">
                <a16:creationId xmlns:a16="http://schemas.microsoft.com/office/drawing/2014/main" id="{A7B2BD9B-4063-4FB7-8737-C83BC9D61EC4}"/>
              </a:ext>
            </a:extLst>
          </p:cNvPr>
          <p:cNvPicPr>
            <a:picLocks noChangeAspect="1"/>
          </p:cNvPicPr>
          <p:nvPr/>
        </p:nvPicPr>
        <p:blipFill>
          <a:blip r:embed="rId3"/>
          <a:stretch>
            <a:fillRect/>
          </a:stretch>
        </p:blipFill>
        <p:spPr>
          <a:xfrm>
            <a:off x="8673059" y="1729001"/>
            <a:ext cx="1892666" cy="1699999"/>
          </a:xfrm>
          <a:prstGeom prst="rect">
            <a:avLst/>
          </a:prstGeom>
        </p:spPr>
      </p:pic>
      <p:pic>
        <p:nvPicPr>
          <p:cNvPr id="9" name="Picture 8">
            <a:extLst>
              <a:ext uri="{FF2B5EF4-FFF2-40B4-BE49-F238E27FC236}">
                <a16:creationId xmlns:a16="http://schemas.microsoft.com/office/drawing/2014/main" id="{05B390E8-52DF-4DAE-A2F0-4E96A86E897B}"/>
              </a:ext>
            </a:extLst>
          </p:cNvPr>
          <p:cNvPicPr>
            <a:picLocks noChangeAspect="1"/>
          </p:cNvPicPr>
          <p:nvPr/>
        </p:nvPicPr>
        <p:blipFill rotWithShape="1">
          <a:blip r:embed="rId4">
            <a:extLst>
              <a:ext uri="{28A0092B-C50C-407E-A947-70E740481C1C}">
                <a14:useLocalDpi xmlns:a14="http://schemas.microsoft.com/office/drawing/2010/main" val="0"/>
              </a:ext>
            </a:extLst>
          </a:blip>
          <a:srcRect l="-319" r="2971" b="10492"/>
          <a:stretch/>
        </p:blipFill>
        <p:spPr>
          <a:xfrm>
            <a:off x="8223140" y="3527853"/>
            <a:ext cx="3171405" cy="3205409"/>
          </a:xfrm>
          <a:prstGeom prst="rect">
            <a:avLst/>
          </a:prstGeom>
        </p:spPr>
      </p:pic>
      <p:sp>
        <p:nvSpPr>
          <p:cNvPr id="8" name="Slide Number Placeholder 7">
            <a:extLst>
              <a:ext uri="{FF2B5EF4-FFF2-40B4-BE49-F238E27FC236}">
                <a16:creationId xmlns:a16="http://schemas.microsoft.com/office/drawing/2014/main" id="{DB3BDA3D-C8E9-AA6D-D605-D11801F81A4E}"/>
              </a:ext>
            </a:extLst>
          </p:cNvPr>
          <p:cNvSpPr>
            <a:spLocks noGrp="1"/>
          </p:cNvSpPr>
          <p:nvPr>
            <p:ph type="sldNum" sz="quarter" idx="12"/>
          </p:nvPr>
        </p:nvSpPr>
        <p:spPr/>
        <p:txBody>
          <a:bodyPr/>
          <a:lstStyle/>
          <a:p>
            <a:fld id="{E4B1F8BD-DA59-4FFB-823A-9003167DABDF}" type="slidenum">
              <a:rPr lang="en-US" smtClean="0"/>
              <a:t>37</a:t>
            </a:fld>
            <a:endParaRPr lang="en-US"/>
          </a:p>
        </p:txBody>
      </p:sp>
    </p:spTree>
    <p:extLst>
      <p:ext uri="{BB962C8B-B14F-4D97-AF65-F5344CB8AC3E}">
        <p14:creationId xmlns:p14="http://schemas.microsoft.com/office/powerpoint/2010/main" val="350438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EB03A-7127-44E0-BF0E-3F605B60F1A7}"/>
              </a:ext>
            </a:extLst>
          </p:cNvPr>
          <p:cNvSpPr>
            <a:spLocks noGrp="1"/>
          </p:cNvSpPr>
          <p:nvPr>
            <p:ph type="title"/>
          </p:nvPr>
        </p:nvSpPr>
        <p:spPr/>
        <p:txBody>
          <a:bodyPr/>
          <a:lstStyle/>
          <a:p>
            <a:pPr algn="ctr"/>
            <a:r>
              <a:rPr lang="bg-BG" dirty="0"/>
              <a:t>Полумонококова конструкция</a:t>
            </a:r>
            <a:br>
              <a:rPr lang="bg-BG"/>
            </a:br>
            <a:endParaRPr lang="en-US" dirty="0"/>
          </a:p>
        </p:txBody>
      </p:sp>
      <p:sp>
        <p:nvSpPr>
          <p:cNvPr id="3" name="Content Placeholder 2">
            <a:extLst>
              <a:ext uri="{FF2B5EF4-FFF2-40B4-BE49-F238E27FC236}">
                <a16:creationId xmlns:a16="http://schemas.microsoft.com/office/drawing/2014/main" id="{EB58C1EC-4166-498A-850B-F483276A8B05}"/>
              </a:ext>
            </a:extLst>
          </p:cNvPr>
          <p:cNvSpPr>
            <a:spLocks noGrp="1"/>
          </p:cNvSpPr>
          <p:nvPr>
            <p:ph idx="1"/>
          </p:nvPr>
        </p:nvSpPr>
        <p:spPr>
          <a:xfrm>
            <a:off x="1103312" y="2052918"/>
            <a:ext cx="8946541" cy="4533233"/>
          </a:xfrm>
        </p:spPr>
        <p:txBody>
          <a:bodyPr/>
          <a:lstStyle/>
          <a:p>
            <a:pPr marL="0" indent="0">
              <a:buNone/>
            </a:pPr>
            <a:endParaRPr lang="ru-RU" dirty="0"/>
          </a:p>
          <a:p>
            <a:pPr marL="0" indent="0">
              <a:buNone/>
            </a:pPr>
            <a:endParaRPr lang="ru-RU" dirty="0"/>
          </a:p>
          <a:p>
            <a:pPr marL="0" indent="0">
              <a:buNone/>
            </a:pPr>
            <a:endParaRPr lang="ru-RU" dirty="0"/>
          </a:p>
          <a:p>
            <a:pPr marL="0" indent="0">
              <a:buNone/>
            </a:pPr>
            <a:endParaRPr lang="ru-RU" dirty="0"/>
          </a:p>
          <a:p>
            <a:pPr marL="0" indent="0">
              <a:buNone/>
            </a:pPr>
            <a:endParaRPr lang="ru-RU" dirty="0"/>
          </a:p>
          <a:p>
            <a:pPr marL="0" indent="0">
              <a:buNone/>
            </a:pPr>
            <a:endParaRPr lang="ru-RU" dirty="0"/>
          </a:p>
          <a:p>
            <a:pPr marL="0" indent="0">
              <a:buNone/>
            </a:pPr>
            <a:endParaRPr lang="ru-RU" dirty="0"/>
          </a:p>
          <a:p>
            <a:pPr marL="0" indent="0">
              <a:buNone/>
            </a:pPr>
            <a:endParaRPr lang="ru-RU" dirty="0"/>
          </a:p>
          <a:p>
            <a:pPr marL="0" indent="0">
              <a:buNone/>
            </a:pPr>
            <a:endParaRPr lang="ru-RU" dirty="0"/>
          </a:p>
          <a:p>
            <a:pPr marL="0" indent="0" algn="ctr">
              <a:buNone/>
            </a:pPr>
            <a:r>
              <a:rPr lang="ru-RU" dirty="0"/>
              <a:t>Типични секции на тялото (Fokker 100)</a:t>
            </a:r>
            <a:endParaRPr lang="en-US" dirty="0"/>
          </a:p>
        </p:txBody>
      </p:sp>
      <p:pic>
        <p:nvPicPr>
          <p:cNvPr id="7" name="Picture 6">
            <a:extLst>
              <a:ext uri="{FF2B5EF4-FFF2-40B4-BE49-F238E27FC236}">
                <a16:creationId xmlns:a16="http://schemas.microsoft.com/office/drawing/2014/main" id="{73A1244E-EFEC-4316-8112-8BB566D68977}"/>
              </a:ext>
            </a:extLst>
          </p:cNvPr>
          <p:cNvPicPr>
            <a:picLocks noChangeAspect="1"/>
          </p:cNvPicPr>
          <p:nvPr/>
        </p:nvPicPr>
        <p:blipFill>
          <a:blip r:embed="rId3"/>
          <a:stretch>
            <a:fillRect/>
          </a:stretch>
        </p:blipFill>
        <p:spPr>
          <a:xfrm>
            <a:off x="2593234" y="2052918"/>
            <a:ext cx="5510476" cy="3876190"/>
          </a:xfrm>
          <a:prstGeom prst="rect">
            <a:avLst/>
          </a:prstGeom>
        </p:spPr>
      </p:pic>
      <p:sp>
        <p:nvSpPr>
          <p:cNvPr id="8" name="Slide Number Placeholder 7">
            <a:extLst>
              <a:ext uri="{FF2B5EF4-FFF2-40B4-BE49-F238E27FC236}">
                <a16:creationId xmlns:a16="http://schemas.microsoft.com/office/drawing/2014/main" id="{509704FC-B050-AC9E-7F18-82ECA9A33A31}"/>
              </a:ext>
            </a:extLst>
          </p:cNvPr>
          <p:cNvSpPr>
            <a:spLocks noGrp="1"/>
          </p:cNvSpPr>
          <p:nvPr>
            <p:ph type="sldNum" sz="quarter" idx="12"/>
          </p:nvPr>
        </p:nvSpPr>
        <p:spPr/>
        <p:txBody>
          <a:bodyPr/>
          <a:lstStyle/>
          <a:p>
            <a:fld id="{E4B1F8BD-DA59-4FFB-823A-9003167DABDF}" type="slidenum">
              <a:rPr lang="en-US" smtClean="0"/>
              <a:t>38</a:t>
            </a:fld>
            <a:endParaRPr lang="en-US"/>
          </a:p>
        </p:txBody>
      </p:sp>
    </p:spTree>
    <p:extLst>
      <p:ext uri="{BB962C8B-B14F-4D97-AF65-F5344CB8AC3E}">
        <p14:creationId xmlns:p14="http://schemas.microsoft.com/office/powerpoint/2010/main" val="1913017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5503-9AAE-44A6-8385-EF3EB404EE29}"/>
              </a:ext>
            </a:extLst>
          </p:cNvPr>
          <p:cNvSpPr>
            <a:spLocks noGrp="1"/>
          </p:cNvSpPr>
          <p:nvPr>
            <p:ph type="title"/>
          </p:nvPr>
        </p:nvSpPr>
        <p:spPr/>
        <p:txBody>
          <a:bodyPr/>
          <a:lstStyle/>
          <a:p>
            <a:pPr algn="ctr"/>
            <a:r>
              <a:rPr lang="bg-BG" dirty="0"/>
              <a:t>Тяло</a:t>
            </a:r>
            <a:endParaRPr lang="en-US" dirty="0"/>
          </a:p>
        </p:txBody>
      </p:sp>
      <p:sp>
        <p:nvSpPr>
          <p:cNvPr id="3" name="Content Placeholder 2">
            <a:extLst>
              <a:ext uri="{FF2B5EF4-FFF2-40B4-BE49-F238E27FC236}">
                <a16:creationId xmlns:a16="http://schemas.microsoft.com/office/drawing/2014/main" id="{8B175E6E-D334-4468-ACBC-CE50E347F033}"/>
              </a:ext>
            </a:extLst>
          </p:cNvPr>
          <p:cNvSpPr>
            <a:spLocks noGrp="1"/>
          </p:cNvSpPr>
          <p:nvPr>
            <p:ph idx="1"/>
          </p:nvPr>
        </p:nvSpPr>
        <p:spPr/>
        <p:txBody>
          <a:bodyPr/>
          <a:lstStyle/>
          <a:p>
            <a:r>
              <a:rPr lang="ru-RU" dirty="0"/>
              <a:t>Телата на самолетите в най-общия случай се състоят от:</a:t>
            </a:r>
          </a:p>
          <a:p>
            <a:pPr>
              <a:buFont typeface="Arial" panose="020B0604020202020204" pitchFamily="34" charset="0"/>
              <a:buChar char="•"/>
            </a:pPr>
            <a:r>
              <a:rPr lang="ru-RU" dirty="0"/>
              <a:t>Предна конусна част;</a:t>
            </a:r>
          </a:p>
          <a:p>
            <a:pPr>
              <a:buFont typeface="Arial" panose="020B0604020202020204" pitchFamily="34" charset="0"/>
              <a:buChar char="•"/>
            </a:pPr>
            <a:r>
              <a:rPr lang="ru-RU" dirty="0"/>
              <a:t>Основна част;</a:t>
            </a:r>
          </a:p>
          <a:p>
            <a:pPr>
              <a:buFont typeface="Arial" panose="020B0604020202020204" pitchFamily="34" charset="0"/>
              <a:buChar char="•"/>
            </a:pPr>
            <a:r>
              <a:rPr lang="ru-RU" dirty="0"/>
              <a:t>Опашна част.</a:t>
            </a:r>
          </a:p>
          <a:p>
            <a:r>
              <a:rPr lang="ru-RU" dirty="0"/>
              <a:t>Материалите, които се използват обикновено са високоякостни алуминиеви, стоманени и титаниеви сплави.</a:t>
            </a:r>
          </a:p>
          <a:p>
            <a:endParaRPr lang="en-US" dirty="0"/>
          </a:p>
        </p:txBody>
      </p:sp>
      <p:sp>
        <p:nvSpPr>
          <p:cNvPr id="7" name="Slide Number Placeholder 6">
            <a:extLst>
              <a:ext uri="{FF2B5EF4-FFF2-40B4-BE49-F238E27FC236}">
                <a16:creationId xmlns:a16="http://schemas.microsoft.com/office/drawing/2014/main" id="{F792843D-5D34-1B8C-F8E0-92256048D082}"/>
              </a:ext>
            </a:extLst>
          </p:cNvPr>
          <p:cNvSpPr>
            <a:spLocks noGrp="1"/>
          </p:cNvSpPr>
          <p:nvPr>
            <p:ph type="sldNum" sz="quarter" idx="12"/>
          </p:nvPr>
        </p:nvSpPr>
        <p:spPr/>
        <p:txBody>
          <a:bodyPr/>
          <a:lstStyle/>
          <a:p>
            <a:fld id="{E4B1F8BD-DA59-4FFB-823A-9003167DABDF}" type="slidenum">
              <a:rPr lang="en-US" smtClean="0"/>
              <a:t>39</a:t>
            </a:fld>
            <a:endParaRPr lang="en-US"/>
          </a:p>
        </p:txBody>
      </p:sp>
    </p:spTree>
    <p:extLst>
      <p:ext uri="{BB962C8B-B14F-4D97-AF65-F5344CB8AC3E}">
        <p14:creationId xmlns:p14="http://schemas.microsoft.com/office/powerpoint/2010/main" val="2157351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75719-8E63-473A-A700-2421F54D9205}"/>
              </a:ext>
            </a:extLst>
          </p:cNvPr>
          <p:cNvSpPr>
            <a:spLocks noGrp="1"/>
          </p:cNvSpPr>
          <p:nvPr>
            <p:ph type="title"/>
          </p:nvPr>
        </p:nvSpPr>
        <p:spPr/>
        <p:txBody>
          <a:bodyPr/>
          <a:lstStyle/>
          <a:p>
            <a:pPr algn="ctr"/>
            <a:r>
              <a:rPr lang="bg-BG" dirty="0"/>
              <a:t>Комбинирани натоварвания</a:t>
            </a:r>
            <a:endParaRPr lang="en-US" dirty="0"/>
          </a:p>
        </p:txBody>
      </p:sp>
      <p:sp>
        <p:nvSpPr>
          <p:cNvPr id="3" name="Content Placeholder 2">
            <a:extLst>
              <a:ext uri="{FF2B5EF4-FFF2-40B4-BE49-F238E27FC236}">
                <a16:creationId xmlns:a16="http://schemas.microsoft.com/office/drawing/2014/main" id="{2DD1B8D0-FEB0-4AB0-BEF5-56F8E37EA673}"/>
              </a:ext>
            </a:extLst>
          </p:cNvPr>
          <p:cNvSpPr>
            <a:spLocks noGrp="1"/>
          </p:cNvSpPr>
          <p:nvPr>
            <p:ph idx="1"/>
          </p:nvPr>
        </p:nvSpPr>
        <p:spPr>
          <a:xfrm>
            <a:off x="645131" y="1798740"/>
            <a:ext cx="4283155" cy="4958320"/>
          </a:xfrm>
        </p:spPr>
        <p:txBody>
          <a:bodyPr>
            <a:normAutofit/>
          </a:bodyPr>
          <a:lstStyle/>
          <a:p>
            <a:r>
              <a:rPr lang="bg-BG" dirty="0"/>
              <a:t>Огъване.</a:t>
            </a:r>
            <a:endParaRPr lang="en-US" dirty="0"/>
          </a:p>
          <a:p>
            <a:pPr>
              <a:buFont typeface="Arial" panose="020B0604020202020204" pitchFamily="34" charset="0"/>
              <a:buChar char="•"/>
            </a:pPr>
            <a:r>
              <a:rPr lang="bg-BG" dirty="0"/>
              <a:t>Крилото на самолета е подложено на огъващо напрежение.</a:t>
            </a:r>
          </a:p>
          <a:p>
            <a:pPr marL="0" indent="0">
              <a:buNone/>
            </a:pPr>
            <a:endParaRPr lang="bg-BG" dirty="0"/>
          </a:p>
          <a:p>
            <a:pPr marL="0" indent="0">
              <a:buNone/>
            </a:pPr>
            <a:endParaRPr lang="bg-BG" dirty="0"/>
          </a:p>
          <a:p>
            <a:pPr marL="0" indent="0">
              <a:buNone/>
            </a:pPr>
            <a:endParaRPr lang="bg-BG" dirty="0"/>
          </a:p>
          <a:p>
            <a:r>
              <a:rPr lang="bg-BG" dirty="0"/>
              <a:t>Усукване.</a:t>
            </a:r>
          </a:p>
          <a:p>
            <a:pPr>
              <a:buFont typeface="Arial" panose="020B0604020202020204" pitchFamily="34" charset="0"/>
              <a:buChar char="•"/>
            </a:pPr>
            <a:r>
              <a:rPr lang="bg-BG" dirty="0"/>
              <a:t>Валът на самолетен двигател е подложен на усукващо натоварване, когато двигателят върти витлото.</a:t>
            </a:r>
            <a:endParaRPr lang="en-US" dirty="0"/>
          </a:p>
        </p:txBody>
      </p:sp>
      <p:pic>
        <p:nvPicPr>
          <p:cNvPr id="9" name="Picture 8">
            <a:extLst>
              <a:ext uri="{FF2B5EF4-FFF2-40B4-BE49-F238E27FC236}">
                <a16:creationId xmlns:a16="http://schemas.microsoft.com/office/drawing/2014/main" id="{5EA70F92-1F9B-47AF-9EF5-208CB78298DF}"/>
              </a:ext>
            </a:extLst>
          </p:cNvPr>
          <p:cNvPicPr>
            <a:picLocks noChangeAspect="1"/>
          </p:cNvPicPr>
          <p:nvPr/>
        </p:nvPicPr>
        <p:blipFill rotWithShape="1">
          <a:blip r:embed="rId3">
            <a:extLst>
              <a:ext uri="{28A0092B-C50C-407E-A947-70E740481C1C}">
                <a14:useLocalDpi xmlns:a14="http://schemas.microsoft.com/office/drawing/2010/main" val="0"/>
              </a:ext>
            </a:extLst>
          </a:blip>
          <a:srcRect l="5372" r="5795" b="63181"/>
          <a:stretch/>
        </p:blipFill>
        <p:spPr>
          <a:xfrm>
            <a:off x="4365225" y="2070131"/>
            <a:ext cx="2972883" cy="1234526"/>
          </a:xfrm>
          <a:prstGeom prst="rect">
            <a:avLst/>
          </a:prstGeom>
        </p:spPr>
      </p:pic>
      <p:pic>
        <p:nvPicPr>
          <p:cNvPr id="11" name="Picture 10">
            <a:extLst>
              <a:ext uri="{FF2B5EF4-FFF2-40B4-BE49-F238E27FC236}">
                <a16:creationId xmlns:a16="http://schemas.microsoft.com/office/drawing/2014/main" id="{E5C52B70-CF7A-4522-9E8D-1BDDAFB777FF}"/>
              </a:ext>
            </a:extLst>
          </p:cNvPr>
          <p:cNvPicPr>
            <a:picLocks noChangeAspect="1"/>
          </p:cNvPicPr>
          <p:nvPr/>
        </p:nvPicPr>
        <p:blipFill rotWithShape="1">
          <a:blip r:embed="rId4">
            <a:extLst>
              <a:ext uri="{28A0092B-C50C-407E-A947-70E740481C1C}">
                <a14:useLocalDpi xmlns:a14="http://schemas.microsoft.com/office/drawing/2010/main" val="0"/>
              </a:ext>
            </a:extLst>
          </a:blip>
          <a:srcRect r="10358"/>
          <a:stretch/>
        </p:blipFill>
        <p:spPr>
          <a:xfrm>
            <a:off x="7793123" y="4492214"/>
            <a:ext cx="2295238" cy="1630764"/>
          </a:xfrm>
          <a:prstGeom prst="rect">
            <a:avLst/>
          </a:prstGeom>
        </p:spPr>
      </p:pic>
      <p:pic>
        <p:nvPicPr>
          <p:cNvPr id="12" name="Picture 11">
            <a:extLst>
              <a:ext uri="{FF2B5EF4-FFF2-40B4-BE49-F238E27FC236}">
                <a16:creationId xmlns:a16="http://schemas.microsoft.com/office/drawing/2014/main" id="{EF9C1A01-BD75-4744-8017-05EB91079578}"/>
              </a:ext>
            </a:extLst>
          </p:cNvPr>
          <p:cNvPicPr>
            <a:picLocks noChangeAspect="1"/>
          </p:cNvPicPr>
          <p:nvPr/>
        </p:nvPicPr>
        <p:blipFill>
          <a:blip r:embed="rId5"/>
          <a:stretch>
            <a:fillRect/>
          </a:stretch>
        </p:blipFill>
        <p:spPr>
          <a:xfrm>
            <a:off x="5335934" y="4650453"/>
            <a:ext cx="2295238" cy="1314286"/>
          </a:xfrm>
          <a:prstGeom prst="rect">
            <a:avLst/>
          </a:prstGeom>
        </p:spPr>
      </p:pic>
      <p:pic>
        <p:nvPicPr>
          <p:cNvPr id="13" name="Picture 12">
            <a:extLst>
              <a:ext uri="{FF2B5EF4-FFF2-40B4-BE49-F238E27FC236}">
                <a16:creationId xmlns:a16="http://schemas.microsoft.com/office/drawing/2014/main" id="{5B442900-C6A7-4062-B04A-9013AFBDBBBC}"/>
              </a:ext>
            </a:extLst>
          </p:cNvPr>
          <p:cNvPicPr>
            <a:picLocks noChangeAspect="1"/>
          </p:cNvPicPr>
          <p:nvPr/>
        </p:nvPicPr>
        <p:blipFill>
          <a:blip r:embed="rId6"/>
          <a:stretch>
            <a:fillRect/>
          </a:stretch>
        </p:blipFill>
        <p:spPr>
          <a:xfrm>
            <a:off x="7435980" y="1573109"/>
            <a:ext cx="3009524" cy="2228571"/>
          </a:xfrm>
          <a:prstGeom prst="rect">
            <a:avLst/>
          </a:prstGeom>
        </p:spPr>
      </p:pic>
      <p:sp>
        <p:nvSpPr>
          <p:cNvPr id="7" name="Slide Number Placeholder 6">
            <a:extLst>
              <a:ext uri="{FF2B5EF4-FFF2-40B4-BE49-F238E27FC236}">
                <a16:creationId xmlns:a16="http://schemas.microsoft.com/office/drawing/2014/main" id="{99C6E33D-B74A-3109-4729-C997FD43CCC9}"/>
              </a:ext>
            </a:extLst>
          </p:cNvPr>
          <p:cNvSpPr>
            <a:spLocks noGrp="1"/>
          </p:cNvSpPr>
          <p:nvPr>
            <p:ph type="sldNum" sz="quarter" idx="12"/>
          </p:nvPr>
        </p:nvSpPr>
        <p:spPr/>
        <p:txBody>
          <a:bodyPr/>
          <a:lstStyle/>
          <a:p>
            <a:fld id="{E4B1F8BD-DA59-4FFB-823A-9003167DABDF}" type="slidenum">
              <a:rPr lang="en-US" smtClean="0"/>
              <a:t>4</a:t>
            </a:fld>
            <a:endParaRPr lang="en-US"/>
          </a:p>
        </p:txBody>
      </p:sp>
    </p:spTree>
    <p:extLst>
      <p:ext uri="{BB962C8B-B14F-4D97-AF65-F5344CB8AC3E}">
        <p14:creationId xmlns:p14="http://schemas.microsoft.com/office/powerpoint/2010/main" val="2569645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6CCEF-EF71-402C-94E0-CDAFDFF81FAD}"/>
              </a:ext>
            </a:extLst>
          </p:cNvPr>
          <p:cNvSpPr>
            <a:spLocks noGrp="1"/>
          </p:cNvSpPr>
          <p:nvPr>
            <p:ph type="title"/>
          </p:nvPr>
        </p:nvSpPr>
        <p:spPr/>
        <p:txBody>
          <a:bodyPr/>
          <a:lstStyle/>
          <a:p>
            <a:pPr algn="ctr"/>
            <a:r>
              <a:rPr lang="bg-BG" dirty="0"/>
              <a:t>Обща конструкция на телата</a:t>
            </a:r>
            <a:endParaRPr lang="en-US" dirty="0"/>
          </a:p>
        </p:txBody>
      </p:sp>
      <p:sp>
        <p:nvSpPr>
          <p:cNvPr id="3" name="Content Placeholder 2">
            <a:extLst>
              <a:ext uri="{FF2B5EF4-FFF2-40B4-BE49-F238E27FC236}">
                <a16:creationId xmlns:a16="http://schemas.microsoft.com/office/drawing/2014/main" id="{C6083870-F3C0-418E-A515-9DF289CEB0B2}"/>
              </a:ext>
            </a:extLst>
          </p:cNvPr>
          <p:cNvSpPr>
            <a:spLocks noGrp="1"/>
          </p:cNvSpPr>
          <p:nvPr>
            <p:ph idx="1"/>
          </p:nvPr>
        </p:nvSpPr>
        <p:spPr>
          <a:xfrm>
            <a:off x="518984" y="2052918"/>
            <a:ext cx="9530869" cy="4195481"/>
          </a:xfrm>
        </p:spPr>
        <p:txBody>
          <a:bodyPr/>
          <a:lstStyle/>
          <a:p>
            <a:pPr marL="0" indent="0">
              <a:buNone/>
            </a:pPr>
            <a:r>
              <a:rPr lang="ru-RU" dirty="0"/>
              <a:t>Скелетът, към който е прикрепена обшивката се състои от:</a:t>
            </a:r>
          </a:p>
          <a:p>
            <a:r>
              <a:rPr lang="ru-RU" dirty="0"/>
              <a:t>Рамки;</a:t>
            </a:r>
          </a:p>
          <a:p>
            <a:r>
              <a:rPr lang="ru-RU" dirty="0"/>
              <a:t>Прегради;</a:t>
            </a:r>
          </a:p>
          <a:p>
            <a:r>
              <a:rPr lang="ru-RU" dirty="0"/>
              <a:t>Стрингери;</a:t>
            </a:r>
          </a:p>
          <a:p>
            <a:r>
              <a:rPr lang="ru-RU" dirty="0"/>
              <a:t>Подови греди;</a:t>
            </a:r>
          </a:p>
          <a:p>
            <a:r>
              <a:rPr lang="ru-RU" dirty="0"/>
              <a:t>Свързващи елементи.</a:t>
            </a:r>
          </a:p>
          <a:p>
            <a:r>
              <a:rPr lang="ru-RU" dirty="0"/>
              <a:t>Изрези в тялото.</a:t>
            </a:r>
            <a:endParaRPr lang="en-US" dirty="0"/>
          </a:p>
          <a:p>
            <a:r>
              <a:rPr lang="bg-BG" dirty="0"/>
              <a:t>Противопожарни прегради.</a:t>
            </a:r>
            <a:endParaRPr lang="ru-RU" dirty="0"/>
          </a:p>
          <a:p>
            <a:endParaRPr lang="en-US" dirty="0"/>
          </a:p>
        </p:txBody>
      </p:sp>
      <p:pic>
        <p:nvPicPr>
          <p:cNvPr id="10" name="Picture 9">
            <a:extLst>
              <a:ext uri="{FF2B5EF4-FFF2-40B4-BE49-F238E27FC236}">
                <a16:creationId xmlns:a16="http://schemas.microsoft.com/office/drawing/2014/main" id="{6C1A761A-CE7E-A746-0324-651DD6881643}"/>
              </a:ext>
            </a:extLst>
          </p:cNvPr>
          <p:cNvPicPr>
            <a:picLocks noChangeAspect="1"/>
          </p:cNvPicPr>
          <p:nvPr/>
        </p:nvPicPr>
        <p:blipFill>
          <a:blip r:embed="rId3"/>
          <a:stretch>
            <a:fillRect/>
          </a:stretch>
        </p:blipFill>
        <p:spPr>
          <a:xfrm>
            <a:off x="6323464" y="2776257"/>
            <a:ext cx="4867275" cy="3629025"/>
          </a:xfrm>
          <a:prstGeom prst="rect">
            <a:avLst/>
          </a:prstGeom>
        </p:spPr>
      </p:pic>
      <p:sp>
        <p:nvSpPr>
          <p:cNvPr id="7" name="Slide Number Placeholder 6">
            <a:extLst>
              <a:ext uri="{FF2B5EF4-FFF2-40B4-BE49-F238E27FC236}">
                <a16:creationId xmlns:a16="http://schemas.microsoft.com/office/drawing/2014/main" id="{DF1C6AFA-AFD9-0379-D93E-ED18609EEA7B}"/>
              </a:ext>
            </a:extLst>
          </p:cNvPr>
          <p:cNvSpPr>
            <a:spLocks noGrp="1"/>
          </p:cNvSpPr>
          <p:nvPr>
            <p:ph type="sldNum" sz="quarter" idx="12"/>
          </p:nvPr>
        </p:nvSpPr>
        <p:spPr/>
        <p:txBody>
          <a:bodyPr/>
          <a:lstStyle/>
          <a:p>
            <a:fld id="{E4B1F8BD-DA59-4FFB-823A-9003167DABDF}" type="slidenum">
              <a:rPr lang="en-US" smtClean="0"/>
              <a:t>40</a:t>
            </a:fld>
            <a:endParaRPr lang="en-US"/>
          </a:p>
        </p:txBody>
      </p:sp>
    </p:spTree>
    <p:extLst>
      <p:ext uri="{BB962C8B-B14F-4D97-AF65-F5344CB8AC3E}">
        <p14:creationId xmlns:p14="http://schemas.microsoft.com/office/powerpoint/2010/main" val="3923134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AD326-258A-4D87-A59B-E27C7D921E93}"/>
              </a:ext>
            </a:extLst>
          </p:cNvPr>
          <p:cNvSpPr>
            <a:spLocks noGrp="1"/>
          </p:cNvSpPr>
          <p:nvPr>
            <p:ph type="title"/>
          </p:nvPr>
        </p:nvSpPr>
        <p:spPr/>
        <p:txBody>
          <a:bodyPr/>
          <a:lstStyle/>
          <a:p>
            <a:pPr algn="ctr"/>
            <a:r>
              <a:rPr lang="ru-RU" sz="4000" dirty="0"/>
              <a:t>При много от ЛА има смесване на различните типове конструкции</a:t>
            </a:r>
            <a:endParaRPr lang="en-US" sz="4000" dirty="0"/>
          </a:p>
        </p:txBody>
      </p:sp>
      <p:sp>
        <p:nvSpPr>
          <p:cNvPr id="3" name="Content Placeholder 2">
            <a:extLst>
              <a:ext uri="{FF2B5EF4-FFF2-40B4-BE49-F238E27FC236}">
                <a16:creationId xmlns:a16="http://schemas.microsoft.com/office/drawing/2014/main" id="{3DC20F4C-52CE-4C3B-88E7-B8B3A92E6F05}"/>
              </a:ext>
            </a:extLst>
          </p:cNvPr>
          <p:cNvSpPr>
            <a:spLocks noGrp="1"/>
          </p:cNvSpPr>
          <p:nvPr>
            <p:ph idx="1"/>
          </p:nvPr>
        </p:nvSpPr>
        <p:spPr/>
        <p:txBody>
          <a:bodyPr>
            <a:normAutofit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dirty="0"/>
              <a:t>Cessna 188</a:t>
            </a:r>
          </a:p>
        </p:txBody>
      </p:sp>
      <p:pic>
        <p:nvPicPr>
          <p:cNvPr id="7" name="Picture 6">
            <a:extLst>
              <a:ext uri="{FF2B5EF4-FFF2-40B4-BE49-F238E27FC236}">
                <a16:creationId xmlns:a16="http://schemas.microsoft.com/office/drawing/2014/main" id="{17B660A2-78E4-4CE0-8EC6-589C03B4F7F1}"/>
              </a:ext>
            </a:extLst>
          </p:cNvPr>
          <p:cNvPicPr>
            <a:picLocks noChangeAspect="1"/>
          </p:cNvPicPr>
          <p:nvPr/>
        </p:nvPicPr>
        <p:blipFill>
          <a:blip r:embed="rId3"/>
          <a:stretch>
            <a:fillRect/>
          </a:stretch>
        </p:blipFill>
        <p:spPr>
          <a:xfrm>
            <a:off x="2361805" y="1853248"/>
            <a:ext cx="5973333" cy="3672381"/>
          </a:xfrm>
          <a:prstGeom prst="rect">
            <a:avLst/>
          </a:prstGeom>
        </p:spPr>
      </p:pic>
      <p:sp>
        <p:nvSpPr>
          <p:cNvPr id="8" name="Slide Number Placeholder 7">
            <a:extLst>
              <a:ext uri="{FF2B5EF4-FFF2-40B4-BE49-F238E27FC236}">
                <a16:creationId xmlns:a16="http://schemas.microsoft.com/office/drawing/2014/main" id="{103F434D-A201-CC8B-9FF1-02359A714ECF}"/>
              </a:ext>
            </a:extLst>
          </p:cNvPr>
          <p:cNvSpPr>
            <a:spLocks noGrp="1"/>
          </p:cNvSpPr>
          <p:nvPr>
            <p:ph type="sldNum" sz="quarter" idx="12"/>
          </p:nvPr>
        </p:nvSpPr>
        <p:spPr/>
        <p:txBody>
          <a:bodyPr/>
          <a:lstStyle/>
          <a:p>
            <a:fld id="{E4B1F8BD-DA59-4FFB-823A-9003167DABDF}" type="slidenum">
              <a:rPr lang="en-US" smtClean="0"/>
              <a:t>41</a:t>
            </a:fld>
            <a:endParaRPr lang="en-US"/>
          </a:p>
        </p:txBody>
      </p:sp>
    </p:spTree>
    <p:extLst>
      <p:ext uri="{BB962C8B-B14F-4D97-AF65-F5344CB8AC3E}">
        <p14:creationId xmlns:p14="http://schemas.microsoft.com/office/powerpoint/2010/main" val="225941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7A716-C159-476F-A4A0-F41E2A4B54EF}"/>
              </a:ext>
            </a:extLst>
          </p:cNvPr>
          <p:cNvSpPr>
            <a:spLocks noGrp="1"/>
          </p:cNvSpPr>
          <p:nvPr>
            <p:ph type="title"/>
          </p:nvPr>
        </p:nvSpPr>
        <p:spPr/>
        <p:txBody>
          <a:bodyPr/>
          <a:lstStyle/>
          <a:p>
            <a:pPr algn="ctr"/>
            <a:r>
              <a:rPr lang="bg-BG" dirty="0"/>
              <a:t>Напрежение от свръхналягане в тялото</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CEF77AA-4569-4799-B722-524850BE3D78}"/>
                  </a:ext>
                </a:extLst>
              </p:cNvPr>
              <p:cNvSpPr>
                <a:spLocks noGrp="1"/>
              </p:cNvSpPr>
              <p:nvPr>
                <p:ph idx="1"/>
              </p:nvPr>
            </p:nvSpPr>
            <p:spPr>
              <a:xfrm>
                <a:off x="645132" y="1853248"/>
                <a:ext cx="8628656" cy="4395151"/>
              </a:xfrm>
            </p:spPr>
            <p:txBody>
              <a:bodyPr/>
              <a:lstStyle/>
              <a:p>
                <a:pPr marL="0" indent="0">
                  <a:buNone/>
                </a:pPr>
                <a:r>
                  <a:rPr lang="bg-BG" dirty="0"/>
                  <a:t>Напрежиния от свръхналягане:</a:t>
                </a:r>
              </a:p>
              <a:p>
                <a:r>
                  <a:rPr lang="bg-BG" dirty="0"/>
                  <a:t>Аксиални (осеви) напрежения.</a:t>
                </a:r>
              </a:p>
              <a:p>
                <a:r>
                  <a:rPr lang="bg-BG" dirty="0"/>
                  <a:t>Радиални напрежения.</a:t>
                </a:r>
              </a:p>
              <a:p>
                <a:r>
                  <a:rPr lang="ru-RU" dirty="0"/>
                  <a:t>Вътрешното налягане, което създава тези напрежения може да достигне 65.5 KN/</a:t>
                </a:r>
                <a14:m>
                  <m:oMath xmlns:m="http://schemas.openxmlformats.org/officeDocument/2006/math">
                    <m:sSup>
                      <m:sSupPr>
                        <m:ctrlPr>
                          <a:rPr lang="ru-RU"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oMath>
                </a14:m>
                <a:r>
                  <a:rPr lang="ru-RU" dirty="0"/>
                  <a:t> (9.5psi).</a:t>
                </a:r>
              </a:p>
              <a:p>
                <a:r>
                  <a:rPr lang="ru-RU" dirty="0"/>
                  <a:t>Удар в </a:t>
                </a:r>
                <a:r>
                  <a:rPr lang="ru-RU" dirty="0" err="1"/>
                  <a:t>опашната</a:t>
                </a:r>
                <a:r>
                  <a:rPr lang="ru-RU" dirty="0"/>
                  <a:t> част при </a:t>
                </a:r>
                <a:r>
                  <a:rPr lang="ru-RU" dirty="0" err="1"/>
                  <a:t>излитане</a:t>
                </a:r>
                <a:r>
                  <a:rPr lang="ru-RU" dirty="0"/>
                  <a:t> или </a:t>
                </a:r>
                <a:r>
                  <a:rPr lang="ru-RU" dirty="0" err="1"/>
                  <a:t>кацане</a:t>
                </a:r>
                <a:r>
                  <a:rPr lang="ru-RU" dirty="0"/>
                  <a:t> </a:t>
                </a:r>
                <a:r>
                  <a:rPr lang="ru-RU" dirty="0" err="1"/>
                  <a:t>може</a:t>
                </a:r>
                <a:r>
                  <a:rPr lang="ru-RU" dirty="0"/>
                  <a:t> да </a:t>
                </a:r>
                <a:r>
                  <a:rPr lang="ru-RU" dirty="0" err="1"/>
                  <a:t>доведе</a:t>
                </a:r>
                <a:r>
                  <a:rPr lang="ru-RU" dirty="0"/>
                  <a:t> до повреди </a:t>
                </a:r>
                <a:r>
                  <a:rPr lang="ru-RU" dirty="0" err="1"/>
                  <a:t>освен</a:t>
                </a:r>
                <a:r>
                  <a:rPr lang="ru-RU" dirty="0"/>
                  <a:t> по </a:t>
                </a:r>
                <a:r>
                  <a:rPr lang="ru-RU" dirty="0" err="1"/>
                  <a:t>конструкцията</a:t>
                </a:r>
                <a:r>
                  <a:rPr lang="ru-RU" dirty="0"/>
                  <a:t> и по </a:t>
                </a:r>
                <a:r>
                  <a:rPr lang="ru-RU" dirty="0" err="1"/>
                  <a:t>задната</a:t>
                </a:r>
                <a:r>
                  <a:rPr lang="ru-RU" dirty="0"/>
                  <a:t> </a:t>
                </a:r>
                <a:r>
                  <a:rPr lang="ru-RU" dirty="0" err="1"/>
                  <a:t>херметична</a:t>
                </a:r>
                <a:r>
                  <a:rPr lang="ru-RU" dirty="0"/>
                  <a:t> преграда.</a:t>
                </a:r>
              </a:p>
              <a:p>
                <a:r>
                  <a:rPr lang="ru-RU" dirty="0"/>
                  <a:t>Циклите на </a:t>
                </a:r>
                <a:r>
                  <a:rPr lang="ru-RU" dirty="0" err="1"/>
                  <a:t>херметизиране</a:t>
                </a:r>
                <a:r>
                  <a:rPr lang="ru-RU" dirty="0"/>
                  <a:t>  и </a:t>
                </a:r>
                <a:r>
                  <a:rPr lang="ru-RU" dirty="0" err="1"/>
                  <a:t>разхерметизиране</a:t>
                </a:r>
                <a:r>
                  <a:rPr lang="ru-RU" dirty="0"/>
                  <a:t> правят</a:t>
                </a:r>
                <a:r>
                  <a:rPr lang="en-US" dirty="0"/>
                  <a:t> </a:t>
                </a:r>
                <a:r>
                  <a:rPr lang="ru-RU" dirty="0" err="1"/>
                  <a:t>нецелесъобразно</a:t>
                </a:r>
                <a:r>
                  <a:rPr lang="ru-RU" dirty="0"/>
                  <a:t>  </a:t>
                </a:r>
                <a:r>
                  <a:rPr lang="ru-RU" dirty="0" err="1"/>
                  <a:t>използването</a:t>
                </a:r>
                <a:r>
                  <a:rPr lang="ru-RU" dirty="0"/>
                  <a:t> на ЛА </a:t>
                </a:r>
                <a:r>
                  <a:rPr lang="ru-RU" dirty="0" err="1"/>
                  <a:t>предназначени</a:t>
                </a:r>
                <a:r>
                  <a:rPr lang="ru-RU" dirty="0"/>
                  <a:t> за </a:t>
                </a:r>
                <a:r>
                  <a:rPr lang="ru-RU" dirty="0" err="1"/>
                  <a:t>дълги</a:t>
                </a:r>
                <a:r>
                  <a:rPr lang="ru-RU" dirty="0"/>
                  <a:t> полети на </a:t>
                </a:r>
                <a:r>
                  <a:rPr lang="ru-RU" dirty="0" err="1"/>
                  <a:t>къси</a:t>
                </a:r>
                <a:r>
                  <a:rPr lang="ru-RU" dirty="0"/>
                  <a:t> </a:t>
                </a:r>
                <a:r>
                  <a:rPr lang="ru-RU" dirty="0" err="1"/>
                  <a:t>разстояния</a:t>
                </a:r>
                <a:r>
                  <a:rPr lang="ru-RU" dirty="0"/>
                  <a:t>, </a:t>
                </a:r>
                <a:r>
                  <a:rPr lang="ru-RU" dirty="0" err="1"/>
                  <a:t>поради</a:t>
                </a:r>
                <a:r>
                  <a:rPr lang="ru-RU" dirty="0"/>
                  <a:t> </a:t>
                </a:r>
                <a:r>
                  <a:rPr lang="ru-RU" dirty="0" err="1"/>
                  <a:t>намаляване</a:t>
                </a:r>
                <a:r>
                  <a:rPr lang="ru-RU" dirty="0"/>
                  <a:t> живота на </a:t>
                </a:r>
                <a:r>
                  <a:rPr lang="ru-RU" dirty="0" err="1"/>
                  <a:t>конструкцията</a:t>
                </a:r>
                <a:r>
                  <a:rPr lang="ru-RU" dirty="0"/>
                  <a:t>.</a:t>
                </a:r>
              </a:p>
              <a:p>
                <a:pPr marL="0" indent="0">
                  <a:buNone/>
                </a:pPr>
                <a:endParaRPr lang="ru-RU" dirty="0"/>
              </a:p>
              <a:p>
                <a:endParaRPr lang="en-US" dirty="0"/>
              </a:p>
            </p:txBody>
          </p:sp>
        </mc:Choice>
        <mc:Fallback>
          <p:sp>
            <p:nvSpPr>
              <p:cNvPr id="3" name="Content Placeholder 2">
                <a:extLst>
                  <a:ext uri="{FF2B5EF4-FFF2-40B4-BE49-F238E27FC236}">
                    <a16:creationId xmlns:a16="http://schemas.microsoft.com/office/drawing/2014/main" id="{FCEF77AA-4569-4799-B722-524850BE3D78}"/>
                  </a:ext>
                </a:extLst>
              </p:cNvPr>
              <p:cNvSpPr>
                <a:spLocks noGrp="1" noRot="1" noChangeAspect="1" noMove="1" noResize="1" noEditPoints="1" noAdjustHandles="1" noChangeArrowheads="1" noChangeShapeType="1" noTextEdit="1"/>
              </p:cNvSpPr>
              <p:nvPr>
                <p:ph idx="1"/>
              </p:nvPr>
            </p:nvSpPr>
            <p:spPr>
              <a:xfrm>
                <a:off x="645132" y="1853248"/>
                <a:ext cx="8628656" cy="4395151"/>
              </a:xfrm>
              <a:blipFill>
                <a:blip r:embed="rId3"/>
                <a:stretch>
                  <a:fillRect l="-777" t="-693" b="-2219"/>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DCFD01A6-5CB6-4C13-9EAF-4B8DB1EFA780}"/>
              </a:ext>
            </a:extLst>
          </p:cNvPr>
          <p:cNvPicPr>
            <a:picLocks noChangeAspect="1"/>
          </p:cNvPicPr>
          <p:nvPr/>
        </p:nvPicPr>
        <p:blipFill>
          <a:blip r:embed="rId4"/>
          <a:stretch>
            <a:fillRect/>
          </a:stretch>
        </p:blipFill>
        <p:spPr>
          <a:xfrm>
            <a:off x="9121387" y="2509451"/>
            <a:ext cx="3059100" cy="2289367"/>
          </a:xfrm>
          <a:prstGeom prst="rect">
            <a:avLst/>
          </a:prstGeom>
        </p:spPr>
      </p:pic>
      <p:sp>
        <p:nvSpPr>
          <p:cNvPr id="7" name="Slide Number Placeholder 6">
            <a:extLst>
              <a:ext uri="{FF2B5EF4-FFF2-40B4-BE49-F238E27FC236}">
                <a16:creationId xmlns:a16="http://schemas.microsoft.com/office/drawing/2014/main" id="{BC830A08-75C2-6C94-A940-4FF2013B35A2}"/>
              </a:ext>
            </a:extLst>
          </p:cNvPr>
          <p:cNvSpPr>
            <a:spLocks noGrp="1"/>
          </p:cNvSpPr>
          <p:nvPr>
            <p:ph type="sldNum" sz="quarter" idx="12"/>
          </p:nvPr>
        </p:nvSpPr>
        <p:spPr/>
        <p:txBody>
          <a:bodyPr/>
          <a:lstStyle/>
          <a:p>
            <a:fld id="{E4B1F8BD-DA59-4FFB-823A-9003167DABDF}" type="slidenum">
              <a:rPr lang="en-US" smtClean="0"/>
              <a:t>42</a:t>
            </a:fld>
            <a:endParaRPr lang="en-US"/>
          </a:p>
        </p:txBody>
      </p:sp>
    </p:spTree>
    <p:extLst>
      <p:ext uri="{BB962C8B-B14F-4D97-AF65-F5344CB8AC3E}">
        <p14:creationId xmlns:p14="http://schemas.microsoft.com/office/powerpoint/2010/main" val="36125874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F30A1-148C-4837-9431-E90716B57C71}"/>
              </a:ext>
            </a:extLst>
          </p:cNvPr>
          <p:cNvSpPr>
            <a:spLocks noGrp="1"/>
          </p:cNvSpPr>
          <p:nvPr>
            <p:ph type="title"/>
          </p:nvPr>
        </p:nvSpPr>
        <p:spPr/>
        <p:txBody>
          <a:bodyPr/>
          <a:lstStyle/>
          <a:p>
            <a:pPr algn="ctr"/>
            <a:r>
              <a:rPr lang="bg-BG" dirty="0"/>
              <a:t>Херметични кабини</a:t>
            </a:r>
            <a:endParaRPr lang="en-US" dirty="0"/>
          </a:p>
        </p:txBody>
      </p:sp>
      <p:sp>
        <p:nvSpPr>
          <p:cNvPr id="3" name="Content Placeholder 2">
            <a:extLst>
              <a:ext uri="{FF2B5EF4-FFF2-40B4-BE49-F238E27FC236}">
                <a16:creationId xmlns:a16="http://schemas.microsoft.com/office/drawing/2014/main" id="{D0A0C2FA-48DE-4014-A6B9-8A98DAD2E7D4}"/>
              </a:ext>
            </a:extLst>
          </p:cNvPr>
          <p:cNvSpPr>
            <a:spLocks noGrp="1"/>
          </p:cNvSpPr>
          <p:nvPr>
            <p:ph idx="1"/>
          </p:nvPr>
        </p:nvSpPr>
        <p:spPr>
          <a:xfrm>
            <a:off x="646112" y="1272747"/>
            <a:ext cx="9404722" cy="5436973"/>
          </a:xfrm>
        </p:spPr>
        <p:txBody>
          <a:bodyPr>
            <a:normAutofit fontScale="92500" lnSpcReduction="10000"/>
          </a:bodyPr>
          <a:lstStyle/>
          <a:p>
            <a:r>
              <a:rPr lang="bg-BG" dirty="0"/>
              <a:t>Херметични области.</a:t>
            </a:r>
          </a:p>
          <a:p>
            <a:r>
              <a:rPr lang="bg-BG" dirty="0"/>
              <a:t>Нехерметични области.</a:t>
            </a:r>
          </a:p>
          <a:p>
            <a:pPr marL="0" indent="0">
              <a:buNone/>
            </a:pPr>
            <a:endParaRPr lang="bg-BG" dirty="0"/>
          </a:p>
          <a:p>
            <a:pPr marL="0" indent="0">
              <a:buNone/>
            </a:pPr>
            <a:endParaRPr lang="bg-BG" dirty="0"/>
          </a:p>
          <a:p>
            <a:pPr marL="0" indent="0">
              <a:buNone/>
            </a:pPr>
            <a:endParaRPr lang="bg-BG" dirty="0"/>
          </a:p>
          <a:p>
            <a:pPr marL="0" indent="0">
              <a:buNone/>
            </a:pPr>
            <a:endParaRPr lang="bg-BG" dirty="0"/>
          </a:p>
          <a:p>
            <a:pPr marL="0" indent="0">
              <a:buNone/>
            </a:pPr>
            <a:endParaRPr lang="bg-BG" dirty="0"/>
          </a:p>
          <a:p>
            <a:pPr marL="0" indent="0">
              <a:buNone/>
            </a:pPr>
            <a:endParaRPr lang="bg-BG" dirty="0"/>
          </a:p>
          <a:p>
            <a:pPr marL="0" indent="0">
              <a:buNone/>
            </a:pPr>
            <a:endParaRPr lang="bg-BG" dirty="0"/>
          </a:p>
          <a:p>
            <a:pPr marL="0" indent="0">
              <a:buNone/>
            </a:pPr>
            <a:endParaRPr lang="bg-BG" dirty="0"/>
          </a:p>
          <a:p>
            <a:pPr marL="0" indent="0">
              <a:buNone/>
            </a:pPr>
            <a:endParaRPr lang="bg-BG" dirty="0"/>
          </a:p>
          <a:p>
            <a:pPr marL="0" indent="0">
              <a:buNone/>
            </a:pPr>
            <a:endParaRPr lang="bg-BG" dirty="0"/>
          </a:p>
          <a:p>
            <a:pPr marL="0" indent="0">
              <a:buNone/>
            </a:pPr>
            <a:endParaRPr lang="bg-BG" dirty="0"/>
          </a:p>
          <a:p>
            <a:pPr marL="0" indent="0" algn="ctr">
              <a:buNone/>
            </a:pPr>
            <a:r>
              <a:rPr lang="bg-BG" dirty="0"/>
              <a:t>Типични херметични зони</a:t>
            </a:r>
          </a:p>
          <a:p>
            <a:pPr marL="0" indent="0">
              <a:buNone/>
            </a:pPr>
            <a:endParaRPr lang="en-US" dirty="0"/>
          </a:p>
        </p:txBody>
      </p:sp>
      <p:pic>
        <p:nvPicPr>
          <p:cNvPr id="7" name="Picture 6">
            <a:extLst>
              <a:ext uri="{FF2B5EF4-FFF2-40B4-BE49-F238E27FC236}">
                <a16:creationId xmlns:a16="http://schemas.microsoft.com/office/drawing/2014/main" id="{791EDB8C-43FE-4327-89D6-69C89A5F8257}"/>
              </a:ext>
            </a:extLst>
          </p:cNvPr>
          <p:cNvPicPr>
            <a:picLocks noChangeAspect="1"/>
          </p:cNvPicPr>
          <p:nvPr/>
        </p:nvPicPr>
        <p:blipFill rotWithShape="1">
          <a:blip r:embed="rId3">
            <a:extLst>
              <a:ext uri="{28A0092B-C50C-407E-A947-70E740481C1C}">
                <a14:useLocalDpi xmlns:a14="http://schemas.microsoft.com/office/drawing/2010/main" val="0"/>
              </a:ext>
            </a:extLst>
          </a:blip>
          <a:srcRect l="1961" t="1115" r="2686" b="1222"/>
          <a:stretch/>
        </p:blipFill>
        <p:spPr>
          <a:xfrm>
            <a:off x="1398834" y="2088027"/>
            <a:ext cx="7897317" cy="4128981"/>
          </a:xfrm>
          <a:prstGeom prst="rect">
            <a:avLst/>
          </a:prstGeom>
        </p:spPr>
      </p:pic>
      <p:sp>
        <p:nvSpPr>
          <p:cNvPr id="8" name="Slide Number Placeholder 7">
            <a:extLst>
              <a:ext uri="{FF2B5EF4-FFF2-40B4-BE49-F238E27FC236}">
                <a16:creationId xmlns:a16="http://schemas.microsoft.com/office/drawing/2014/main" id="{EFADC9D1-53B8-9FAF-83A7-AD6161B73C1A}"/>
              </a:ext>
            </a:extLst>
          </p:cNvPr>
          <p:cNvSpPr>
            <a:spLocks noGrp="1"/>
          </p:cNvSpPr>
          <p:nvPr>
            <p:ph type="sldNum" sz="quarter" idx="12"/>
          </p:nvPr>
        </p:nvSpPr>
        <p:spPr/>
        <p:txBody>
          <a:bodyPr/>
          <a:lstStyle/>
          <a:p>
            <a:fld id="{E4B1F8BD-DA59-4FFB-823A-9003167DABDF}" type="slidenum">
              <a:rPr lang="en-US" smtClean="0"/>
              <a:t>43</a:t>
            </a:fld>
            <a:endParaRPr lang="en-US"/>
          </a:p>
        </p:txBody>
      </p:sp>
    </p:spTree>
    <p:extLst>
      <p:ext uri="{BB962C8B-B14F-4D97-AF65-F5344CB8AC3E}">
        <p14:creationId xmlns:p14="http://schemas.microsoft.com/office/powerpoint/2010/main" val="13671377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FEB64-B245-40E8-84B3-29E6CA89F496}"/>
              </a:ext>
            </a:extLst>
          </p:cNvPr>
          <p:cNvSpPr>
            <a:spLocks noGrp="1"/>
          </p:cNvSpPr>
          <p:nvPr>
            <p:ph type="title"/>
          </p:nvPr>
        </p:nvSpPr>
        <p:spPr/>
        <p:txBody>
          <a:bodyPr/>
          <a:lstStyle/>
          <a:p>
            <a:pPr algn="ctr"/>
            <a:r>
              <a:rPr lang="bg-BG" dirty="0"/>
              <a:t>Пътнически салон</a:t>
            </a:r>
            <a:endParaRPr lang="en-US" dirty="0"/>
          </a:p>
        </p:txBody>
      </p:sp>
      <p:sp>
        <p:nvSpPr>
          <p:cNvPr id="3" name="Content Placeholder 2">
            <a:extLst>
              <a:ext uri="{FF2B5EF4-FFF2-40B4-BE49-F238E27FC236}">
                <a16:creationId xmlns:a16="http://schemas.microsoft.com/office/drawing/2014/main" id="{95C78487-910F-49CD-8A47-1B2A6467CCBF}"/>
              </a:ext>
            </a:extLst>
          </p:cNvPr>
          <p:cNvSpPr>
            <a:spLocks noGrp="1"/>
          </p:cNvSpPr>
          <p:nvPr>
            <p:ph idx="1"/>
          </p:nvPr>
        </p:nvSpPr>
        <p:spPr/>
        <p:txBody>
          <a:bodyPr/>
          <a:lstStyle/>
          <a:p>
            <a:pPr marL="0" indent="0">
              <a:buNone/>
            </a:pPr>
            <a:endParaRPr lang="en-US" dirty="0"/>
          </a:p>
        </p:txBody>
      </p:sp>
      <p:pic>
        <p:nvPicPr>
          <p:cNvPr id="7" name="Content Placeholder 3">
            <a:extLst>
              <a:ext uri="{FF2B5EF4-FFF2-40B4-BE49-F238E27FC236}">
                <a16:creationId xmlns:a16="http://schemas.microsoft.com/office/drawing/2014/main" id="{C623E874-AF24-48AF-9ECA-1F65C755E428}"/>
              </a:ext>
            </a:extLst>
          </p:cNvPr>
          <p:cNvPicPr>
            <a:picLocks noChangeAspect="1"/>
          </p:cNvPicPr>
          <p:nvPr/>
        </p:nvPicPr>
        <p:blipFill rotWithShape="1">
          <a:blip r:embed="rId3">
            <a:extLst>
              <a:ext uri="{28A0092B-C50C-407E-A947-70E740481C1C}">
                <a14:useLocalDpi xmlns:a14="http://schemas.microsoft.com/office/drawing/2010/main" val="0"/>
              </a:ext>
            </a:extLst>
          </a:blip>
          <a:srcRect l="2087" t="3665" r="2410" b="8782"/>
          <a:stretch/>
        </p:blipFill>
        <p:spPr>
          <a:xfrm>
            <a:off x="68163" y="3398722"/>
            <a:ext cx="6820930" cy="3212062"/>
          </a:xfrm>
          <a:prstGeom prst="rect">
            <a:avLst/>
          </a:prstGeom>
        </p:spPr>
      </p:pic>
      <p:pic>
        <p:nvPicPr>
          <p:cNvPr id="8" name="Content Placeholder 3">
            <a:extLst>
              <a:ext uri="{FF2B5EF4-FFF2-40B4-BE49-F238E27FC236}">
                <a16:creationId xmlns:a16="http://schemas.microsoft.com/office/drawing/2014/main" id="{FE7690F8-02C8-4411-8894-BE529C869CA4}"/>
              </a:ext>
            </a:extLst>
          </p:cNvPr>
          <p:cNvPicPr>
            <a:picLocks noChangeAspect="1"/>
          </p:cNvPicPr>
          <p:nvPr/>
        </p:nvPicPr>
        <p:blipFill rotWithShape="1">
          <a:blip r:embed="rId4">
            <a:extLst>
              <a:ext uri="{28A0092B-C50C-407E-A947-70E740481C1C}">
                <a14:useLocalDpi xmlns:a14="http://schemas.microsoft.com/office/drawing/2010/main" val="0"/>
              </a:ext>
            </a:extLst>
          </a:blip>
          <a:srcRect l="4485" r="1581" b="12897"/>
          <a:stretch/>
        </p:blipFill>
        <p:spPr>
          <a:xfrm>
            <a:off x="6914252" y="3398722"/>
            <a:ext cx="3857387" cy="3214479"/>
          </a:xfrm>
          <a:prstGeom prst="rect">
            <a:avLst/>
          </a:prstGeom>
        </p:spPr>
      </p:pic>
      <p:sp>
        <p:nvSpPr>
          <p:cNvPr id="9" name="Slide Number Placeholder 8">
            <a:extLst>
              <a:ext uri="{FF2B5EF4-FFF2-40B4-BE49-F238E27FC236}">
                <a16:creationId xmlns:a16="http://schemas.microsoft.com/office/drawing/2014/main" id="{3DEBCBEE-D613-64D0-A28A-ABCD17FA8227}"/>
              </a:ext>
            </a:extLst>
          </p:cNvPr>
          <p:cNvSpPr>
            <a:spLocks noGrp="1"/>
          </p:cNvSpPr>
          <p:nvPr>
            <p:ph type="sldNum" sz="quarter" idx="12"/>
          </p:nvPr>
        </p:nvSpPr>
        <p:spPr/>
        <p:txBody>
          <a:bodyPr/>
          <a:lstStyle/>
          <a:p>
            <a:fld id="{E4B1F8BD-DA59-4FFB-823A-9003167DABDF}" type="slidenum">
              <a:rPr lang="en-US" smtClean="0"/>
              <a:t>44</a:t>
            </a:fld>
            <a:endParaRPr lang="en-US"/>
          </a:p>
        </p:txBody>
      </p:sp>
    </p:spTree>
    <p:extLst>
      <p:ext uri="{BB962C8B-B14F-4D97-AF65-F5344CB8AC3E}">
        <p14:creationId xmlns:p14="http://schemas.microsoft.com/office/powerpoint/2010/main" val="1715229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938EA-6715-4C69-86E5-DA76823B1CC8}"/>
              </a:ext>
            </a:extLst>
          </p:cNvPr>
          <p:cNvSpPr>
            <a:spLocks noGrp="1"/>
          </p:cNvSpPr>
          <p:nvPr>
            <p:ph type="title"/>
          </p:nvPr>
        </p:nvSpPr>
        <p:spPr>
          <a:xfrm>
            <a:off x="673495" y="185505"/>
            <a:ext cx="9404723" cy="1016146"/>
          </a:xfrm>
        </p:spPr>
        <p:txBody>
          <a:bodyPr/>
          <a:lstStyle/>
          <a:p>
            <a:pPr algn="ctr"/>
            <a:r>
              <a:rPr lang="bg-BG" dirty="0"/>
              <a:t>Врати</a:t>
            </a:r>
            <a:endParaRPr lang="en-US" dirty="0"/>
          </a:p>
        </p:txBody>
      </p:sp>
      <p:sp>
        <p:nvSpPr>
          <p:cNvPr id="3" name="Content Placeholder 2">
            <a:extLst>
              <a:ext uri="{FF2B5EF4-FFF2-40B4-BE49-F238E27FC236}">
                <a16:creationId xmlns:a16="http://schemas.microsoft.com/office/drawing/2014/main" id="{AFADB8A7-F8C3-4921-85A9-2003754C84B3}"/>
              </a:ext>
            </a:extLst>
          </p:cNvPr>
          <p:cNvSpPr>
            <a:spLocks noGrp="1"/>
          </p:cNvSpPr>
          <p:nvPr>
            <p:ph idx="1"/>
          </p:nvPr>
        </p:nvSpPr>
        <p:spPr>
          <a:xfrm>
            <a:off x="447040" y="1447799"/>
            <a:ext cx="7460698" cy="5114471"/>
          </a:xfrm>
        </p:spPr>
        <p:txBody>
          <a:bodyPr>
            <a:normAutofit fontScale="92500" lnSpcReduction="20000"/>
          </a:bodyPr>
          <a:lstStyle/>
          <a:p>
            <a:r>
              <a:rPr lang="ru-RU" dirty="0"/>
              <a:t>Конструкцията на тялото на самолета е такава, че позволява оставянето на отвори за монтирането на врати, предни стъкла и прозорци. </a:t>
            </a:r>
          </a:p>
          <a:p>
            <a:r>
              <a:rPr lang="ru-RU" dirty="0"/>
              <a:t>Видове врати:</a:t>
            </a:r>
          </a:p>
          <a:p>
            <a:pPr>
              <a:buFont typeface="Arial" panose="020B0604020202020204" pitchFamily="34" charset="0"/>
              <a:buChar char="•"/>
            </a:pPr>
            <a:r>
              <a:rPr lang="ru-RU" dirty="0"/>
              <a:t>Врати на пътническата кабина.</a:t>
            </a:r>
          </a:p>
          <a:p>
            <a:pPr>
              <a:buFont typeface="Arial" panose="020B0604020202020204" pitchFamily="34" charset="0"/>
              <a:buChar char="•"/>
            </a:pPr>
            <a:r>
              <a:rPr lang="ru-RU" dirty="0"/>
              <a:t>Врати на карго отсеците.</a:t>
            </a:r>
          </a:p>
          <a:p>
            <a:pPr>
              <a:buFont typeface="Arial" panose="020B0604020202020204" pitchFamily="34" charset="0"/>
              <a:buChar char="•"/>
            </a:pPr>
            <a:r>
              <a:rPr lang="ru-RU" dirty="0"/>
              <a:t>Врати за достъп.</a:t>
            </a:r>
          </a:p>
          <a:p>
            <a:r>
              <a:rPr lang="ru-RU" dirty="0"/>
              <a:t>Вратите за пътническите самолети трябва да отговарят на определени изисквания.</a:t>
            </a:r>
          </a:p>
          <a:p>
            <a:r>
              <a:rPr lang="ru-RU" dirty="0"/>
              <a:t>Вратите в херметизираната кабина могат да бъдат разделени на две групи:</a:t>
            </a:r>
          </a:p>
          <a:p>
            <a:pPr>
              <a:buFont typeface="Arial" panose="020B0604020202020204" pitchFamily="34" charset="0"/>
              <a:buChar char="•"/>
            </a:pPr>
            <a:r>
              <a:rPr lang="ru-RU" dirty="0"/>
              <a:t>plug-type;</a:t>
            </a:r>
          </a:p>
          <a:p>
            <a:pPr>
              <a:buFont typeface="Arial" panose="020B0604020202020204" pitchFamily="34" charset="0"/>
              <a:buChar char="•"/>
            </a:pPr>
            <a:r>
              <a:rPr lang="ru-RU" dirty="0"/>
              <a:t>nonplug-type doors.</a:t>
            </a:r>
          </a:p>
          <a:p>
            <a:r>
              <a:rPr lang="ru-RU" dirty="0"/>
              <a:t>Обезопасяяване на вратата: </a:t>
            </a:r>
            <a:r>
              <a:rPr lang="en-US" dirty="0"/>
              <a:t>„Door Closed”, “Door Locked” и “Girt Bar Activated“</a:t>
            </a:r>
            <a:r>
              <a:rPr lang="bg-BG" dirty="0"/>
              <a:t>.</a:t>
            </a:r>
          </a:p>
          <a:p>
            <a:r>
              <a:rPr lang="bg-BG" dirty="0"/>
              <a:t>Уплътнения на вратите.</a:t>
            </a:r>
            <a:endParaRPr lang="ru-RU" dirty="0"/>
          </a:p>
          <a:p>
            <a:endParaRPr lang="en-US" dirty="0"/>
          </a:p>
        </p:txBody>
      </p:sp>
      <p:pic>
        <p:nvPicPr>
          <p:cNvPr id="8" name="Picture 7">
            <a:extLst>
              <a:ext uri="{FF2B5EF4-FFF2-40B4-BE49-F238E27FC236}">
                <a16:creationId xmlns:a16="http://schemas.microsoft.com/office/drawing/2014/main" id="{046E5689-A037-4A5F-A474-4258FF799ABA}"/>
              </a:ext>
            </a:extLst>
          </p:cNvPr>
          <p:cNvPicPr>
            <a:picLocks noChangeAspect="1"/>
          </p:cNvPicPr>
          <p:nvPr/>
        </p:nvPicPr>
        <p:blipFill rotWithShape="1">
          <a:blip r:embed="rId3">
            <a:extLst>
              <a:ext uri="{28A0092B-C50C-407E-A947-70E740481C1C}">
                <a14:useLocalDpi xmlns:a14="http://schemas.microsoft.com/office/drawing/2010/main" val="0"/>
              </a:ext>
            </a:extLst>
          </a:blip>
          <a:srcRect l="13953" t="5142" r="2786" b="2003"/>
          <a:stretch/>
        </p:blipFill>
        <p:spPr>
          <a:xfrm>
            <a:off x="7713842" y="2088345"/>
            <a:ext cx="2849879" cy="3833377"/>
          </a:xfrm>
          <a:prstGeom prst="rect">
            <a:avLst/>
          </a:prstGeom>
        </p:spPr>
      </p:pic>
      <p:sp>
        <p:nvSpPr>
          <p:cNvPr id="7" name="Slide Number Placeholder 6">
            <a:extLst>
              <a:ext uri="{FF2B5EF4-FFF2-40B4-BE49-F238E27FC236}">
                <a16:creationId xmlns:a16="http://schemas.microsoft.com/office/drawing/2014/main" id="{E6C4C5D4-1721-2E71-79D0-0F8491372EB9}"/>
              </a:ext>
            </a:extLst>
          </p:cNvPr>
          <p:cNvSpPr>
            <a:spLocks noGrp="1"/>
          </p:cNvSpPr>
          <p:nvPr>
            <p:ph type="sldNum" sz="quarter" idx="12"/>
          </p:nvPr>
        </p:nvSpPr>
        <p:spPr/>
        <p:txBody>
          <a:bodyPr/>
          <a:lstStyle/>
          <a:p>
            <a:fld id="{E4B1F8BD-DA59-4FFB-823A-9003167DABDF}" type="slidenum">
              <a:rPr lang="en-US" smtClean="0"/>
              <a:t>45</a:t>
            </a:fld>
            <a:endParaRPr lang="en-US"/>
          </a:p>
        </p:txBody>
      </p:sp>
    </p:spTree>
    <p:extLst>
      <p:ext uri="{BB962C8B-B14F-4D97-AF65-F5344CB8AC3E}">
        <p14:creationId xmlns:p14="http://schemas.microsoft.com/office/powerpoint/2010/main" val="12474868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47D30-08B0-4129-995A-FBF0FD2054DE}"/>
              </a:ext>
            </a:extLst>
          </p:cNvPr>
          <p:cNvSpPr>
            <a:spLocks noGrp="1"/>
          </p:cNvSpPr>
          <p:nvPr>
            <p:ph type="title"/>
          </p:nvPr>
        </p:nvSpPr>
        <p:spPr/>
        <p:txBody>
          <a:bodyPr/>
          <a:lstStyle/>
          <a:p>
            <a:pPr algn="ctr"/>
            <a:r>
              <a:rPr lang="en-US" dirty="0"/>
              <a:t>Plug type doors</a:t>
            </a:r>
          </a:p>
        </p:txBody>
      </p:sp>
      <p:sp>
        <p:nvSpPr>
          <p:cNvPr id="3" name="Content Placeholder 2">
            <a:extLst>
              <a:ext uri="{FF2B5EF4-FFF2-40B4-BE49-F238E27FC236}">
                <a16:creationId xmlns:a16="http://schemas.microsoft.com/office/drawing/2014/main" id="{42FFBF26-5818-42D6-ADF9-CD820BAECADF}"/>
              </a:ext>
            </a:extLst>
          </p:cNvPr>
          <p:cNvSpPr>
            <a:spLocks noGrp="1"/>
          </p:cNvSpPr>
          <p:nvPr>
            <p:ph idx="1"/>
          </p:nvPr>
        </p:nvSpPr>
        <p:spPr>
          <a:xfrm>
            <a:off x="926276" y="2520778"/>
            <a:ext cx="5214055" cy="3175687"/>
          </a:xfrm>
        </p:spPr>
        <p:txBody>
          <a:bodyPr>
            <a:normAutofit/>
          </a:bodyPr>
          <a:lstStyle/>
          <a:p>
            <a:r>
              <a:rPr lang="bg-BG" dirty="0"/>
              <a:t>Вратата затваря фюзелажа от вътрешната страна.</a:t>
            </a:r>
          </a:p>
          <a:p>
            <a:r>
              <a:rPr lang="bg-BG" dirty="0"/>
              <a:t>Предимства на този тип врати:</a:t>
            </a:r>
          </a:p>
          <a:p>
            <a:pPr>
              <a:buFont typeface="Arial" panose="020B0604020202020204" pitchFamily="34" charset="0"/>
              <a:buChar char="•"/>
            </a:pPr>
            <a:r>
              <a:rPr lang="bg-BG" dirty="0"/>
              <a:t>Общото натоварване се разпределя по цялата рамка на вратата.</a:t>
            </a:r>
          </a:p>
          <a:p>
            <a:pPr>
              <a:buFont typeface="Arial" panose="020B0604020202020204" pitchFamily="34" charset="0"/>
              <a:buChar char="•"/>
            </a:pPr>
            <a:r>
              <a:rPr lang="bg-BG" dirty="0"/>
              <a:t>Вратите се затварят по-добре с повишаване на налягането</a:t>
            </a:r>
            <a:endParaRPr lang="en-US" dirty="0"/>
          </a:p>
        </p:txBody>
      </p:sp>
      <p:pic>
        <p:nvPicPr>
          <p:cNvPr id="1026" name="Picture 2">
            <a:extLst>
              <a:ext uri="{FF2B5EF4-FFF2-40B4-BE49-F238E27FC236}">
                <a16:creationId xmlns:a16="http://schemas.microsoft.com/office/drawing/2014/main" id="{1DD38A54-81C1-42BD-9C27-CC7955692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161" t="1079" r="3970"/>
          <a:stretch>
            <a:fillRect/>
          </a:stretch>
        </p:blipFill>
        <p:spPr bwMode="auto">
          <a:xfrm>
            <a:off x="6370864" y="1383490"/>
            <a:ext cx="3835501" cy="533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0B8DCF03-2044-4E1F-889D-CE2DD56CFD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15" t="1135" r="1173"/>
          <a:stretch>
            <a:fillRect/>
          </a:stretch>
        </p:blipFill>
        <p:spPr bwMode="auto">
          <a:xfrm>
            <a:off x="926276" y="1383490"/>
            <a:ext cx="4877130" cy="531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a:extLst>
              <a:ext uri="{FF2B5EF4-FFF2-40B4-BE49-F238E27FC236}">
                <a16:creationId xmlns:a16="http://schemas.microsoft.com/office/drawing/2014/main" id="{A50B4B7B-2C3B-EBAD-4714-E11D1D6C7E98}"/>
              </a:ext>
            </a:extLst>
          </p:cNvPr>
          <p:cNvSpPr>
            <a:spLocks noGrp="1"/>
          </p:cNvSpPr>
          <p:nvPr>
            <p:ph type="sldNum" sz="quarter" idx="12"/>
          </p:nvPr>
        </p:nvSpPr>
        <p:spPr/>
        <p:txBody>
          <a:bodyPr/>
          <a:lstStyle/>
          <a:p>
            <a:fld id="{E4B1F8BD-DA59-4FFB-823A-9003167DABDF}" type="slidenum">
              <a:rPr lang="en-US" smtClean="0"/>
              <a:t>46</a:t>
            </a:fld>
            <a:endParaRPr lang="en-US"/>
          </a:p>
        </p:txBody>
      </p:sp>
    </p:spTree>
    <p:extLst>
      <p:ext uri="{BB962C8B-B14F-4D97-AF65-F5344CB8AC3E}">
        <p14:creationId xmlns:p14="http://schemas.microsoft.com/office/powerpoint/2010/main" val="78523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8A85E-2F41-4282-80A8-E729B91B4C09}"/>
              </a:ext>
            </a:extLst>
          </p:cNvPr>
          <p:cNvSpPr>
            <a:spLocks noGrp="1"/>
          </p:cNvSpPr>
          <p:nvPr>
            <p:ph type="title"/>
          </p:nvPr>
        </p:nvSpPr>
        <p:spPr/>
        <p:txBody>
          <a:bodyPr/>
          <a:lstStyle/>
          <a:p>
            <a:pPr algn="ctr"/>
            <a:r>
              <a:rPr lang="en-US" dirty="0"/>
              <a:t>Non-plug type doors</a:t>
            </a:r>
          </a:p>
        </p:txBody>
      </p:sp>
      <p:sp>
        <p:nvSpPr>
          <p:cNvPr id="3" name="Content Placeholder 2">
            <a:extLst>
              <a:ext uri="{FF2B5EF4-FFF2-40B4-BE49-F238E27FC236}">
                <a16:creationId xmlns:a16="http://schemas.microsoft.com/office/drawing/2014/main" id="{177856C7-4643-4779-BFC6-5C7E85FE5351}"/>
              </a:ext>
            </a:extLst>
          </p:cNvPr>
          <p:cNvSpPr>
            <a:spLocks noGrp="1"/>
          </p:cNvSpPr>
          <p:nvPr>
            <p:ph idx="1"/>
          </p:nvPr>
        </p:nvSpPr>
        <p:spPr>
          <a:xfrm>
            <a:off x="771896" y="2052918"/>
            <a:ext cx="9277957" cy="4195481"/>
          </a:xfrm>
        </p:spPr>
        <p:txBody>
          <a:bodyPr/>
          <a:lstStyle/>
          <a:p>
            <a:r>
              <a:rPr lang="bg-BG" dirty="0"/>
              <a:t>Вратата затварят фюзелажа от външната страна.</a:t>
            </a:r>
          </a:p>
          <a:p>
            <a:r>
              <a:rPr lang="bg-BG" dirty="0"/>
              <a:t>Разчитат на здрави заключващи механизми.</a:t>
            </a:r>
            <a:endParaRPr lang="en-US" dirty="0"/>
          </a:p>
        </p:txBody>
      </p:sp>
      <p:pic>
        <p:nvPicPr>
          <p:cNvPr id="8" name="Picture 7">
            <a:extLst>
              <a:ext uri="{FF2B5EF4-FFF2-40B4-BE49-F238E27FC236}">
                <a16:creationId xmlns:a16="http://schemas.microsoft.com/office/drawing/2014/main" id="{5A1AFE67-7BF0-4702-ACC6-1109663C96F4}"/>
              </a:ext>
            </a:extLst>
          </p:cNvPr>
          <p:cNvPicPr>
            <a:picLocks noChangeAspect="1"/>
          </p:cNvPicPr>
          <p:nvPr/>
        </p:nvPicPr>
        <p:blipFill rotWithShape="1">
          <a:blip r:embed="rId3">
            <a:extLst>
              <a:ext uri="{28A0092B-C50C-407E-A947-70E740481C1C}">
                <a14:useLocalDpi xmlns:a14="http://schemas.microsoft.com/office/drawing/2010/main" val="0"/>
              </a:ext>
            </a:extLst>
          </a:blip>
          <a:srcRect l="35088"/>
          <a:stretch/>
        </p:blipFill>
        <p:spPr>
          <a:xfrm>
            <a:off x="7240499" y="2635286"/>
            <a:ext cx="3635725" cy="4127712"/>
          </a:xfrm>
          <a:prstGeom prst="rect">
            <a:avLst/>
          </a:prstGeom>
        </p:spPr>
      </p:pic>
      <p:pic>
        <p:nvPicPr>
          <p:cNvPr id="9" name="Picture 8">
            <a:extLst>
              <a:ext uri="{FF2B5EF4-FFF2-40B4-BE49-F238E27FC236}">
                <a16:creationId xmlns:a16="http://schemas.microsoft.com/office/drawing/2014/main" id="{472A2804-7CB6-4CC8-98A6-EF427D32BF42}"/>
              </a:ext>
            </a:extLst>
          </p:cNvPr>
          <p:cNvPicPr>
            <a:picLocks noChangeAspect="1"/>
          </p:cNvPicPr>
          <p:nvPr/>
        </p:nvPicPr>
        <p:blipFill>
          <a:blip r:embed="rId4"/>
          <a:stretch>
            <a:fillRect/>
          </a:stretch>
        </p:blipFill>
        <p:spPr>
          <a:xfrm>
            <a:off x="1970021" y="3242736"/>
            <a:ext cx="4704525" cy="3520262"/>
          </a:xfrm>
          <a:prstGeom prst="rect">
            <a:avLst/>
          </a:prstGeom>
        </p:spPr>
      </p:pic>
      <p:sp>
        <p:nvSpPr>
          <p:cNvPr id="7" name="Slide Number Placeholder 6">
            <a:extLst>
              <a:ext uri="{FF2B5EF4-FFF2-40B4-BE49-F238E27FC236}">
                <a16:creationId xmlns:a16="http://schemas.microsoft.com/office/drawing/2014/main" id="{172B3302-3CC0-829D-AF30-7D80572F7C68}"/>
              </a:ext>
            </a:extLst>
          </p:cNvPr>
          <p:cNvSpPr>
            <a:spLocks noGrp="1"/>
          </p:cNvSpPr>
          <p:nvPr>
            <p:ph type="sldNum" sz="quarter" idx="12"/>
          </p:nvPr>
        </p:nvSpPr>
        <p:spPr/>
        <p:txBody>
          <a:bodyPr/>
          <a:lstStyle/>
          <a:p>
            <a:fld id="{E4B1F8BD-DA59-4FFB-823A-9003167DABDF}" type="slidenum">
              <a:rPr lang="en-US" smtClean="0"/>
              <a:t>47</a:t>
            </a:fld>
            <a:endParaRPr lang="en-US"/>
          </a:p>
        </p:txBody>
      </p:sp>
    </p:spTree>
    <p:extLst>
      <p:ext uri="{BB962C8B-B14F-4D97-AF65-F5344CB8AC3E}">
        <p14:creationId xmlns:p14="http://schemas.microsoft.com/office/powerpoint/2010/main" val="38543634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1004-2FD7-44CB-B324-6EB598D07674}"/>
              </a:ext>
            </a:extLst>
          </p:cNvPr>
          <p:cNvSpPr>
            <a:spLocks noGrp="1"/>
          </p:cNvSpPr>
          <p:nvPr>
            <p:ph type="title"/>
          </p:nvPr>
        </p:nvSpPr>
        <p:spPr/>
        <p:txBody>
          <a:bodyPr/>
          <a:lstStyle/>
          <a:p>
            <a:pPr algn="ctr"/>
            <a:r>
              <a:rPr lang="bg-BG" dirty="0"/>
              <a:t>Врати на бизнес самолетите</a:t>
            </a:r>
            <a:endParaRPr lang="en-US" dirty="0"/>
          </a:p>
        </p:txBody>
      </p:sp>
      <p:sp>
        <p:nvSpPr>
          <p:cNvPr id="3" name="Content Placeholder 2">
            <a:extLst>
              <a:ext uri="{FF2B5EF4-FFF2-40B4-BE49-F238E27FC236}">
                <a16:creationId xmlns:a16="http://schemas.microsoft.com/office/drawing/2014/main" id="{1D8014D3-85FB-4333-A778-084F8A8708AC}"/>
              </a:ext>
            </a:extLst>
          </p:cNvPr>
          <p:cNvSpPr>
            <a:spLocks noGrp="1"/>
          </p:cNvSpPr>
          <p:nvPr>
            <p:ph idx="1"/>
          </p:nvPr>
        </p:nvSpPr>
        <p:spPr>
          <a:xfrm>
            <a:off x="198406" y="1282535"/>
            <a:ext cx="9851447" cy="5575465"/>
          </a:xfrm>
        </p:spPr>
        <p:txBody>
          <a:bodyPr>
            <a:normAutofit/>
          </a:bodyPr>
          <a:lstStyle/>
          <a:p>
            <a:r>
              <a:rPr lang="bg-BG" dirty="0"/>
              <a:t>При по-малките регионални или бизнес самолети, във вратата са включени и стълбите за качване или т.нар. „air stairs“.</a:t>
            </a:r>
          </a:p>
          <a:p>
            <a:pPr marL="0" indent="0">
              <a:buNone/>
            </a:pPr>
            <a:endParaRPr lang="ru-RU" dirty="0"/>
          </a:p>
          <a:p>
            <a:pPr marL="0" indent="0">
              <a:buNone/>
            </a:pPr>
            <a:endParaRPr lang="ru-RU" dirty="0"/>
          </a:p>
          <a:p>
            <a:pPr marL="0" indent="0">
              <a:buNone/>
            </a:pPr>
            <a:endParaRPr lang="ru-RU" dirty="0"/>
          </a:p>
          <a:p>
            <a:pPr marL="0" indent="0">
              <a:buNone/>
            </a:pPr>
            <a:endParaRPr lang="ru-RU" dirty="0"/>
          </a:p>
          <a:p>
            <a:pPr marL="0" indent="0">
              <a:buNone/>
            </a:pPr>
            <a:endParaRPr lang="ru-RU" dirty="0"/>
          </a:p>
          <a:p>
            <a:pPr marL="0" indent="0">
              <a:buNone/>
            </a:pPr>
            <a:endParaRPr lang="ru-RU" dirty="0"/>
          </a:p>
          <a:p>
            <a:pPr marL="0" indent="0">
              <a:buNone/>
            </a:pPr>
            <a:endParaRPr lang="ru-RU" dirty="0"/>
          </a:p>
          <a:p>
            <a:pPr marL="0" indent="0">
              <a:buNone/>
            </a:pPr>
            <a:endParaRPr lang="ru-RU" dirty="0"/>
          </a:p>
          <a:p>
            <a:pPr marL="0" indent="0">
              <a:buNone/>
            </a:pPr>
            <a:endParaRPr lang="ru-RU" dirty="0"/>
          </a:p>
          <a:p>
            <a:pPr marL="0" indent="0">
              <a:buNone/>
            </a:pPr>
            <a:endParaRPr lang="ru-RU" dirty="0"/>
          </a:p>
          <a:p>
            <a:pPr marL="0" indent="0">
              <a:buNone/>
            </a:pPr>
            <a:r>
              <a:rPr lang="ru-RU" dirty="0"/>
              <a:t>                                             Врата-стълба на самолет Canadair Challenger 601</a:t>
            </a:r>
            <a:endParaRPr lang="en-US" dirty="0"/>
          </a:p>
        </p:txBody>
      </p:sp>
      <p:pic>
        <p:nvPicPr>
          <p:cNvPr id="7" name="Picture 6">
            <a:extLst>
              <a:ext uri="{FF2B5EF4-FFF2-40B4-BE49-F238E27FC236}">
                <a16:creationId xmlns:a16="http://schemas.microsoft.com/office/drawing/2014/main" id="{3D964548-81BD-428F-A1D7-983F349525C4}"/>
              </a:ext>
            </a:extLst>
          </p:cNvPr>
          <p:cNvPicPr>
            <a:picLocks noChangeAspect="1"/>
          </p:cNvPicPr>
          <p:nvPr/>
        </p:nvPicPr>
        <p:blipFill>
          <a:blip r:embed="rId3"/>
          <a:stretch>
            <a:fillRect/>
          </a:stretch>
        </p:blipFill>
        <p:spPr>
          <a:xfrm>
            <a:off x="500489" y="2596103"/>
            <a:ext cx="4282740" cy="3237406"/>
          </a:xfrm>
          <a:prstGeom prst="rect">
            <a:avLst/>
          </a:prstGeom>
        </p:spPr>
      </p:pic>
      <p:pic>
        <p:nvPicPr>
          <p:cNvPr id="8" name="Picture 7">
            <a:extLst>
              <a:ext uri="{FF2B5EF4-FFF2-40B4-BE49-F238E27FC236}">
                <a16:creationId xmlns:a16="http://schemas.microsoft.com/office/drawing/2014/main" id="{4B0311B3-DA5E-49D0-9EFB-EC70CF4C72F1}"/>
              </a:ext>
            </a:extLst>
          </p:cNvPr>
          <p:cNvPicPr>
            <a:picLocks noChangeAspect="1"/>
          </p:cNvPicPr>
          <p:nvPr/>
        </p:nvPicPr>
        <p:blipFill>
          <a:blip r:embed="rId4"/>
          <a:stretch>
            <a:fillRect/>
          </a:stretch>
        </p:blipFill>
        <p:spPr>
          <a:xfrm>
            <a:off x="5122837" y="2024330"/>
            <a:ext cx="3666667" cy="4380952"/>
          </a:xfrm>
          <a:prstGeom prst="rect">
            <a:avLst/>
          </a:prstGeom>
        </p:spPr>
      </p:pic>
      <p:sp>
        <p:nvSpPr>
          <p:cNvPr id="9" name="Slide Number Placeholder 8">
            <a:extLst>
              <a:ext uri="{FF2B5EF4-FFF2-40B4-BE49-F238E27FC236}">
                <a16:creationId xmlns:a16="http://schemas.microsoft.com/office/drawing/2014/main" id="{63562AE6-CAAB-D9BD-5F9A-531FD04CA571}"/>
              </a:ext>
            </a:extLst>
          </p:cNvPr>
          <p:cNvSpPr>
            <a:spLocks noGrp="1"/>
          </p:cNvSpPr>
          <p:nvPr>
            <p:ph type="sldNum" sz="quarter" idx="12"/>
          </p:nvPr>
        </p:nvSpPr>
        <p:spPr/>
        <p:txBody>
          <a:bodyPr/>
          <a:lstStyle/>
          <a:p>
            <a:fld id="{E4B1F8BD-DA59-4FFB-823A-9003167DABDF}" type="slidenum">
              <a:rPr lang="en-US" smtClean="0"/>
              <a:t>48</a:t>
            </a:fld>
            <a:endParaRPr lang="en-US"/>
          </a:p>
        </p:txBody>
      </p:sp>
    </p:spTree>
    <p:extLst>
      <p:ext uri="{BB962C8B-B14F-4D97-AF65-F5344CB8AC3E}">
        <p14:creationId xmlns:p14="http://schemas.microsoft.com/office/powerpoint/2010/main" val="40265068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DBFB5-A1DE-4BF9-AD47-7FC5467A000F}"/>
              </a:ext>
            </a:extLst>
          </p:cNvPr>
          <p:cNvSpPr>
            <a:spLocks noGrp="1"/>
          </p:cNvSpPr>
          <p:nvPr>
            <p:ph type="title"/>
          </p:nvPr>
        </p:nvSpPr>
        <p:spPr>
          <a:xfrm>
            <a:off x="444843" y="452718"/>
            <a:ext cx="9605991" cy="1400530"/>
          </a:xfrm>
        </p:spPr>
        <p:txBody>
          <a:bodyPr/>
          <a:lstStyle/>
          <a:p>
            <a:pPr algn="ctr"/>
            <a:r>
              <a:rPr lang="bg-BG" dirty="0"/>
              <a:t>Врати на нехерметични самолети</a:t>
            </a:r>
            <a:endParaRPr lang="en-US" dirty="0"/>
          </a:p>
        </p:txBody>
      </p:sp>
      <p:sp>
        <p:nvSpPr>
          <p:cNvPr id="3" name="Content Placeholder 2">
            <a:extLst>
              <a:ext uri="{FF2B5EF4-FFF2-40B4-BE49-F238E27FC236}">
                <a16:creationId xmlns:a16="http://schemas.microsoft.com/office/drawing/2014/main" id="{982FFC82-1B6A-4EE4-9A67-BCC4C2748F45}"/>
              </a:ext>
            </a:extLst>
          </p:cNvPr>
          <p:cNvSpPr>
            <a:spLocks noGrp="1"/>
          </p:cNvSpPr>
          <p:nvPr>
            <p:ph idx="1"/>
          </p:nvPr>
        </p:nvSpPr>
        <p:spPr>
          <a:xfrm>
            <a:off x="443864" y="2052918"/>
            <a:ext cx="9605990" cy="4195481"/>
          </a:xfrm>
        </p:spPr>
        <p:txBody>
          <a:bodyPr/>
          <a:lstStyle/>
          <a:p>
            <a:r>
              <a:rPr lang="bg-BG" dirty="0"/>
              <a:t>Вратите за леките самолети обикновено са от същия материал, както и основната конструкция. </a:t>
            </a:r>
          </a:p>
          <a:p>
            <a:r>
              <a:rPr lang="bg-BG" dirty="0"/>
              <a:t>Използват механични ключалки.</a:t>
            </a:r>
            <a:endParaRPr lang="en-US" dirty="0"/>
          </a:p>
        </p:txBody>
      </p:sp>
      <p:pic>
        <p:nvPicPr>
          <p:cNvPr id="8" name="Picture 7">
            <a:extLst>
              <a:ext uri="{FF2B5EF4-FFF2-40B4-BE49-F238E27FC236}">
                <a16:creationId xmlns:a16="http://schemas.microsoft.com/office/drawing/2014/main" id="{B539084C-3355-432C-B85E-0B252BBB9F0B}"/>
              </a:ext>
            </a:extLst>
          </p:cNvPr>
          <p:cNvPicPr>
            <a:picLocks noChangeAspect="1"/>
          </p:cNvPicPr>
          <p:nvPr/>
        </p:nvPicPr>
        <p:blipFill rotWithShape="1">
          <a:blip r:embed="rId3">
            <a:extLst>
              <a:ext uri="{28A0092B-C50C-407E-A947-70E740481C1C}">
                <a14:useLocalDpi xmlns:a14="http://schemas.microsoft.com/office/drawing/2010/main" val="0"/>
              </a:ext>
            </a:extLst>
          </a:blip>
          <a:srcRect l="7060" t="7144" r="16609" b="30508"/>
          <a:stretch/>
        </p:blipFill>
        <p:spPr>
          <a:xfrm>
            <a:off x="5246859" y="2509654"/>
            <a:ext cx="4714504" cy="4195482"/>
          </a:xfrm>
          <a:prstGeom prst="rect">
            <a:avLst/>
          </a:prstGeom>
        </p:spPr>
      </p:pic>
      <p:sp>
        <p:nvSpPr>
          <p:cNvPr id="7" name="Slide Number Placeholder 6">
            <a:extLst>
              <a:ext uri="{FF2B5EF4-FFF2-40B4-BE49-F238E27FC236}">
                <a16:creationId xmlns:a16="http://schemas.microsoft.com/office/drawing/2014/main" id="{46D40F8F-8876-6E73-2793-2BF5FFF4993F}"/>
              </a:ext>
            </a:extLst>
          </p:cNvPr>
          <p:cNvSpPr>
            <a:spLocks noGrp="1"/>
          </p:cNvSpPr>
          <p:nvPr>
            <p:ph type="sldNum" sz="quarter" idx="12"/>
          </p:nvPr>
        </p:nvSpPr>
        <p:spPr/>
        <p:txBody>
          <a:bodyPr/>
          <a:lstStyle/>
          <a:p>
            <a:fld id="{E4B1F8BD-DA59-4FFB-823A-9003167DABDF}" type="slidenum">
              <a:rPr lang="en-US" smtClean="0"/>
              <a:t>49</a:t>
            </a:fld>
            <a:endParaRPr lang="en-US"/>
          </a:p>
        </p:txBody>
      </p:sp>
    </p:spTree>
    <p:extLst>
      <p:ext uri="{BB962C8B-B14F-4D97-AF65-F5344CB8AC3E}">
        <p14:creationId xmlns:p14="http://schemas.microsoft.com/office/powerpoint/2010/main" val="3144736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F7D14-3429-467B-95EF-CF3F6477B1AB}"/>
              </a:ext>
            </a:extLst>
          </p:cNvPr>
          <p:cNvSpPr>
            <a:spLocks noGrp="1"/>
          </p:cNvSpPr>
          <p:nvPr>
            <p:ph type="title"/>
          </p:nvPr>
        </p:nvSpPr>
        <p:spPr/>
        <p:txBody>
          <a:bodyPr/>
          <a:lstStyle/>
          <a:p>
            <a:pPr algn="ctr"/>
            <a:r>
              <a:rPr lang="bg-BG" dirty="0"/>
              <a:t>Комбинирани натоварвания</a:t>
            </a:r>
            <a:endParaRPr lang="en-US" dirty="0"/>
          </a:p>
        </p:txBody>
      </p:sp>
      <p:sp>
        <p:nvSpPr>
          <p:cNvPr id="3" name="Content Placeholder 2">
            <a:extLst>
              <a:ext uri="{FF2B5EF4-FFF2-40B4-BE49-F238E27FC236}">
                <a16:creationId xmlns:a16="http://schemas.microsoft.com/office/drawing/2014/main" id="{2DFFDFC6-1688-4424-825F-CEC5AFAFBEEF}"/>
              </a:ext>
            </a:extLst>
          </p:cNvPr>
          <p:cNvSpPr>
            <a:spLocks noGrp="1"/>
          </p:cNvSpPr>
          <p:nvPr>
            <p:ph idx="1"/>
          </p:nvPr>
        </p:nvSpPr>
        <p:spPr>
          <a:xfrm>
            <a:off x="645130" y="1714500"/>
            <a:ext cx="6402103" cy="4838700"/>
          </a:xfrm>
        </p:spPr>
        <p:txBody>
          <a:bodyPr>
            <a:normAutofit/>
          </a:bodyPr>
          <a:lstStyle/>
          <a:p>
            <a:r>
              <a:rPr lang="bg-BG" dirty="0"/>
              <a:t>Относителна деформация </a:t>
            </a:r>
            <a:r>
              <a:rPr lang="en-US" dirty="0"/>
              <a:t>(Strain)</a:t>
            </a:r>
            <a:r>
              <a:rPr lang="bg-BG" dirty="0"/>
              <a:t>.</a:t>
            </a:r>
          </a:p>
          <a:p>
            <a:r>
              <a:rPr lang="bg-BG" dirty="0"/>
              <a:t>Надлъжно огъване / изкълчване (</a:t>
            </a:r>
            <a:r>
              <a:rPr lang="en-US" dirty="0"/>
              <a:t>Buckling)</a:t>
            </a:r>
            <a:r>
              <a:rPr lang="bg-BG" dirty="0"/>
              <a:t>.</a:t>
            </a:r>
          </a:p>
          <a:p>
            <a:r>
              <a:rPr lang="bg-BG" dirty="0"/>
              <a:t>Еластична деформация.</a:t>
            </a:r>
          </a:p>
          <a:p>
            <a:r>
              <a:rPr lang="bg-BG" dirty="0"/>
              <a:t>Пластична деформация.</a:t>
            </a:r>
          </a:p>
          <a:p>
            <a:r>
              <a:rPr lang="ru-RU" dirty="0"/>
              <a:t>Разчетно гранично (пределно) натоварване (Design Limit Load - DLL).</a:t>
            </a:r>
            <a:endParaRPr lang="bg-BG" dirty="0"/>
          </a:p>
          <a:p>
            <a:r>
              <a:rPr lang="bg-BG" dirty="0"/>
              <a:t>Коефициент на безопасност (</a:t>
            </a:r>
            <a:r>
              <a:rPr lang="en-US" dirty="0"/>
              <a:t>Safety factor)</a:t>
            </a:r>
            <a:r>
              <a:rPr lang="bg-BG" dirty="0"/>
              <a:t>.</a:t>
            </a:r>
          </a:p>
          <a:p>
            <a:pPr>
              <a:buFont typeface="Arial" panose="020B0604020202020204" pitchFamily="34" charset="0"/>
              <a:buChar char="•"/>
            </a:pPr>
            <a:r>
              <a:rPr lang="en-US" dirty="0"/>
              <a:t>Safety factor = DUL / DLL</a:t>
            </a:r>
          </a:p>
          <a:p>
            <a:r>
              <a:rPr lang="bg-BG" dirty="0"/>
              <a:t>Разчетно максимално натоварване (</a:t>
            </a:r>
            <a:r>
              <a:rPr lang="en-US" dirty="0"/>
              <a:t>Design Ultimate Load - DUL)</a:t>
            </a:r>
            <a:r>
              <a:rPr lang="bg-BG" dirty="0"/>
              <a:t>.</a:t>
            </a:r>
            <a:endParaRPr lang="en-US" dirty="0"/>
          </a:p>
          <a:p>
            <a:pPr>
              <a:buFont typeface="Arial" panose="020B0604020202020204" pitchFamily="34" charset="0"/>
              <a:buChar char="•"/>
            </a:pPr>
            <a:r>
              <a:rPr lang="en-US" dirty="0"/>
              <a:t>DUL = 1.5 x DLL</a:t>
            </a:r>
          </a:p>
          <a:p>
            <a:endParaRPr lang="en-US" dirty="0"/>
          </a:p>
          <a:p>
            <a:endParaRPr lang="ru-RU"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41E431B1-D43D-472D-8934-D77B49642EEB}"/>
              </a:ext>
            </a:extLst>
          </p:cNvPr>
          <p:cNvPicPr>
            <a:picLocks noChangeAspect="1"/>
          </p:cNvPicPr>
          <p:nvPr/>
        </p:nvPicPr>
        <p:blipFill>
          <a:blip r:embed="rId3"/>
          <a:stretch>
            <a:fillRect/>
          </a:stretch>
        </p:blipFill>
        <p:spPr>
          <a:xfrm>
            <a:off x="7047233" y="1447800"/>
            <a:ext cx="2752381" cy="923810"/>
          </a:xfrm>
          <a:prstGeom prst="rect">
            <a:avLst/>
          </a:prstGeom>
        </p:spPr>
      </p:pic>
      <p:pic>
        <p:nvPicPr>
          <p:cNvPr id="2051" name="Picture 2" descr="C:\Users\User\Desktop\KS\Presentations\M11-2.1\220px-Buckled_column.svg.png">
            <a:extLst>
              <a:ext uri="{FF2B5EF4-FFF2-40B4-BE49-F238E27FC236}">
                <a16:creationId xmlns:a16="http://schemas.microsoft.com/office/drawing/2014/main" id="{F00F517F-7921-4BC4-8184-A0E8F3E7AA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357" t="3780" r="6700" b="5154"/>
          <a:stretch>
            <a:fillRect/>
          </a:stretch>
        </p:blipFill>
        <p:spPr bwMode="auto">
          <a:xfrm>
            <a:off x="7699523" y="2905324"/>
            <a:ext cx="1447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a:extLst>
              <a:ext uri="{FF2B5EF4-FFF2-40B4-BE49-F238E27FC236}">
                <a16:creationId xmlns:a16="http://schemas.microsoft.com/office/drawing/2014/main" id="{030CD50F-DCD4-B512-05CD-DA707AE8F578}"/>
              </a:ext>
            </a:extLst>
          </p:cNvPr>
          <p:cNvSpPr>
            <a:spLocks noGrp="1"/>
          </p:cNvSpPr>
          <p:nvPr>
            <p:ph type="sldNum" sz="quarter" idx="12"/>
          </p:nvPr>
        </p:nvSpPr>
        <p:spPr/>
        <p:txBody>
          <a:bodyPr/>
          <a:lstStyle/>
          <a:p>
            <a:fld id="{E4B1F8BD-DA59-4FFB-823A-9003167DABDF}" type="slidenum">
              <a:rPr lang="en-US" smtClean="0"/>
              <a:t>5</a:t>
            </a:fld>
            <a:endParaRPr lang="en-US"/>
          </a:p>
        </p:txBody>
      </p:sp>
    </p:spTree>
    <p:extLst>
      <p:ext uri="{BB962C8B-B14F-4D97-AF65-F5344CB8AC3E}">
        <p14:creationId xmlns:p14="http://schemas.microsoft.com/office/powerpoint/2010/main" val="22823682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66644-0AED-4381-B54F-9FDE666F5EB8}"/>
              </a:ext>
            </a:extLst>
          </p:cNvPr>
          <p:cNvSpPr>
            <a:spLocks noGrp="1"/>
          </p:cNvSpPr>
          <p:nvPr>
            <p:ph type="title"/>
          </p:nvPr>
        </p:nvSpPr>
        <p:spPr/>
        <p:txBody>
          <a:bodyPr/>
          <a:lstStyle/>
          <a:p>
            <a:pPr algn="ctr"/>
            <a:r>
              <a:rPr lang="bg-BG" dirty="0"/>
              <a:t>Пътнически врати</a:t>
            </a:r>
            <a:endParaRPr lang="en-US" dirty="0"/>
          </a:p>
        </p:txBody>
      </p:sp>
      <p:sp>
        <p:nvSpPr>
          <p:cNvPr id="3" name="Content Placeholder 2">
            <a:extLst>
              <a:ext uri="{FF2B5EF4-FFF2-40B4-BE49-F238E27FC236}">
                <a16:creationId xmlns:a16="http://schemas.microsoft.com/office/drawing/2014/main" id="{F4FBA4D6-958F-4236-846C-772E5B386FA8}"/>
              </a:ext>
            </a:extLst>
          </p:cNvPr>
          <p:cNvSpPr>
            <a:spLocks noGrp="1"/>
          </p:cNvSpPr>
          <p:nvPr>
            <p:ph idx="1"/>
          </p:nvPr>
        </p:nvSpPr>
        <p:spPr>
          <a:xfrm>
            <a:off x="403761" y="2052918"/>
            <a:ext cx="10301138" cy="4195481"/>
          </a:xfrm>
        </p:spPr>
        <p:txBody>
          <a:bodyPr/>
          <a:lstStyle/>
          <a:p>
            <a:r>
              <a:rPr lang="bg-BG" dirty="0"/>
              <a:t>Отваряне на вратата.</a:t>
            </a:r>
            <a:endParaRPr lang="en-US" dirty="0"/>
          </a:p>
          <a:p>
            <a:r>
              <a:rPr lang="bg-BG" dirty="0"/>
              <a:t>Всяка врата е оборудвана със система за аварийно отваряне.</a:t>
            </a:r>
            <a:endParaRPr lang="en-US" dirty="0"/>
          </a:p>
        </p:txBody>
      </p:sp>
      <p:pic>
        <p:nvPicPr>
          <p:cNvPr id="7" name="Picture 6">
            <a:extLst>
              <a:ext uri="{FF2B5EF4-FFF2-40B4-BE49-F238E27FC236}">
                <a16:creationId xmlns:a16="http://schemas.microsoft.com/office/drawing/2014/main" id="{9FBF2529-B2F3-4A9D-AF71-BDBB7454B81C}"/>
              </a:ext>
            </a:extLst>
          </p:cNvPr>
          <p:cNvPicPr>
            <a:picLocks noChangeAspect="1"/>
          </p:cNvPicPr>
          <p:nvPr/>
        </p:nvPicPr>
        <p:blipFill>
          <a:blip r:embed="rId3"/>
          <a:stretch>
            <a:fillRect/>
          </a:stretch>
        </p:blipFill>
        <p:spPr>
          <a:xfrm>
            <a:off x="5726509" y="3117338"/>
            <a:ext cx="4990476" cy="3723809"/>
          </a:xfrm>
          <a:prstGeom prst="rect">
            <a:avLst/>
          </a:prstGeom>
        </p:spPr>
      </p:pic>
      <p:pic>
        <p:nvPicPr>
          <p:cNvPr id="8" name="Picture 7">
            <a:extLst>
              <a:ext uri="{FF2B5EF4-FFF2-40B4-BE49-F238E27FC236}">
                <a16:creationId xmlns:a16="http://schemas.microsoft.com/office/drawing/2014/main" id="{DA432A08-8D3B-4F57-B4CF-7ED9B595EBC7}"/>
              </a:ext>
            </a:extLst>
          </p:cNvPr>
          <p:cNvPicPr>
            <a:picLocks noChangeAspect="1"/>
          </p:cNvPicPr>
          <p:nvPr/>
        </p:nvPicPr>
        <p:blipFill rotWithShape="1">
          <a:blip r:embed="rId4"/>
          <a:srcRect r="4717" b="2952"/>
          <a:stretch/>
        </p:blipFill>
        <p:spPr>
          <a:xfrm>
            <a:off x="246338" y="3289610"/>
            <a:ext cx="4990476" cy="3313072"/>
          </a:xfrm>
          <a:prstGeom prst="rect">
            <a:avLst/>
          </a:prstGeom>
        </p:spPr>
      </p:pic>
      <p:pic>
        <p:nvPicPr>
          <p:cNvPr id="9" name="Picture 8">
            <a:extLst>
              <a:ext uri="{FF2B5EF4-FFF2-40B4-BE49-F238E27FC236}">
                <a16:creationId xmlns:a16="http://schemas.microsoft.com/office/drawing/2014/main" id="{6C22C05A-BB4E-435A-A442-247BA2638570}"/>
              </a:ext>
            </a:extLst>
          </p:cNvPr>
          <p:cNvPicPr>
            <a:picLocks noChangeAspect="1"/>
          </p:cNvPicPr>
          <p:nvPr/>
        </p:nvPicPr>
        <p:blipFill rotWithShape="1">
          <a:blip r:embed="rId5"/>
          <a:srcRect r="6253"/>
          <a:stretch/>
        </p:blipFill>
        <p:spPr>
          <a:xfrm>
            <a:off x="199659" y="3289610"/>
            <a:ext cx="5083833" cy="3390800"/>
          </a:xfrm>
          <a:prstGeom prst="rect">
            <a:avLst/>
          </a:prstGeom>
        </p:spPr>
      </p:pic>
      <p:pic>
        <p:nvPicPr>
          <p:cNvPr id="10" name="Picture 9">
            <a:extLst>
              <a:ext uri="{FF2B5EF4-FFF2-40B4-BE49-F238E27FC236}">
                <a16:creationId xmlns:a16="http://schemas.microsoft.com/office/drawing/2014/main" id="{2BD2A9B4-56EC-41AD-8883-018E04F45852}"/>
              </a:ext>
            </a:extLst>
          </p:cNvPr>
          <p:cNvPicPr>
            <a:picLocks noChangeAspect="1"/>
          </p:cNvPicPr>
          <p:nvPr/>
        </p:nvPicPr>
        <p:blipFill rotWithShape="1">
          <a:blip r:embed="rId6"/>
          <a:srcRect r="1822"/>
          <a:stretch/>
        </p:blipFill>
        <p:spPr>
          <a:xfrm>
            <a:off x="209619" y="3289610"/>
            <a:ext cx="5073873" cy="3379267"/>
          </a:xfrm>
          <a:prstGeom prst="rect">
            <a:avLst/>
          </a:prstGeom>
        </p:spPr>
      </p:pic>
      <p:pic>
        <p:nvPicPr>
          <p:cNvPr id="11" name="Picture 10">
            <a:extLst>
              <a:ext uri="{FF2B5EF4-FFF2-40B4-BE49-F238E27FC236}">
                <a16:creationId xmlns:a16="http://schemas.microsoft.com/office/drawing/2014/main" id="{A92BBC8C-2FE3-41D3-9FE8-8EF88BF70ACB}"/>
              </a:ext>
            </a:extLst>
          </p:cNvPr>
          <p:cNvPicPr>
            <a:picLocks noChangeAspect="1"/>
          </p:cNvPicPr>
          <p:nvPr/>
        </p:nvPicPr>
        <p:blipFill>
          <a:blip r:embed="rId7"/>
          <a:stretch>
            <a:fillRect/>
          </a:stretch>
        </p:blipFill>
        <p:spPr>
          <a:xfrm>
            <a:off x="230454" y="3311061"/>
            <a:ext cx="5144851" cy="3356200"/>
          </a:xfrm>
          <a:prstGeom prst="rect">
            <a:avLst/>
          </a:prstGeom>
        </p:spPr>
      </p:pic>
      <p:pic>
        <p:nvPicPr>
          <p:cNvPr id="3075" name="Picture 3" descr="Capture11">
            <a:extLst>
              <a:ext uri="{FF2B5EF4-FFF2-40B4-BE49-F238E27FC236}">
                <a16:creationId xmlns:a16="http://schemas.microsoft.com/office/drawing/2014/main" id="{9D16047F-61C6-4BBD-905F-67EED4249B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188" y="3055646"/>
            <a:ext cx="5221382" cy="37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1">
            <a:extLst>
              <a:ext uri="{FF2B5EF4-FFF2-40B4-BE49-F238E27FC236}">
                <a16:creationId xmlns:a16="http://schemas.microsoft.com/office/drawing/2014/main" id="{AF2441C7-BAA1-8651-E8BD-3D733F0C517B}"/>
              </a:ext>
            </a:extLst>
          </p:cNvPr>
          <p:cNvSpPr>
            <a:spLocks noGrp="1"/>
          </p:cNvSpPr>
          <p:nvPr>
            <p:ph type="sldNum" sz="quarter" idx="12"/>
          </p:nvPr>
        </p:nvSpPr>
        <p:spPr/>
        <p:txBody>
          <a:bodyPr/>
          <a:lstStyle/>
          <a:p>
            <a:fld id="{E4B1F8BD-DA59-4FFB-823A-9003167DABDF}" type="slidenum">
              <a:rPr lang="en-US" smtClean="0"/>
              <a:t>50</a:t>
            </a:fld>
            <a:endParaRPr lang="en-US"/>
          </a:p>
        </p:txBody>
      </p:sp>
    </p:spTree>
    <p:extLst>
      <p:ext uri="{BB962C8B-B14F-4D97-AF65-F5344CB8AC3E}">
        <p14:creationId xmlns:p14="http://schemas.microsoft.com/office/powerpoint/2010/main" val="28535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75"/>
                                        </p:tgtEl>
                                        <p:attrNameLst>
                                          <p:attrName>style.visibility</p:attrName>
                                        </p:attrNameLst>
                                      </p:cBhvr>
                                      <p:to>
                                        <p:strVal val="visible"/>
                                      </p:to>
                                    </p:set>
                                    <p:animEffect transition="in" filter="wipe(down)">
                                      <p:cBhvr>
                                        <p:cTn id="2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887B3-3723-4282-8D00-5E92A65262EA}"/>
              </a:ext>
            </a:extLst>
          </p:cNvPr>
          <p:cNvSpPr>
            <a:spLocks noGrp="1"/>
          </p:cNvSpPr>
          <p:nvPr>
            <p:ph type="title"/>
          </p:nvPr>
        </p:nvSpPr>
        <p:spPr/>
        <p:txBody>
          <a:bodyPr/>
          <a:lstStyle/>
          <a:p>
            <a:pPr algn="ctr"/>
            <a:r>
              <a:rPr lang="bg-BG" dirty="0"/>
              <a:t>Аварийни изходи</a:t>
            </a:r>
            <a:endParaRPr lang="en-US" dirty="0"/>
          </a:p>
        </p:txBody>
      </p:sp>
      <p:sp>
        <p:nvSpPr>
          <p:cNvPr id="3" name="Content Placeholder 2">
            <a:extLst>
              <a:ext uri="{FF2B5EF4-FFF2-40B4-BE49-F238E27FC236}">
                <a16:creationId xmlns:a16="http://schemas.microsoft.com/office/drawing/2014/main" id="{F82A0868-2440-441B-85ED-39B00C28D2FE}"/>
              </a:ext>
            </a:extLst>
          </p:cNvPr>
          <p:cNvSpPr>
            <a:spLocks noGrp="1"/>
          </p:cNvSpPr>
          <p:nvPr>
            <p:ph idx="1"/>
          </p:nvPr>
        </p:nvSpPr>
        <p:spPr>
          <a:xfrm>
            <a:off x="367957" y="2207745"/>
            <a:ext cx="4283751" cy="3099850"/>
          </a:xfrm>
        </p:spPr>
        <p:txBody>
          <a:bodyPr/>
          <a:lstStyle/>
          <a:p>
            <a:r>
              <a:rPr lang="bg-BG" dirty="0"/>
              <a:t>Аварийните изходи са задължителни за транспортните самолети. </a:t>
            </a:r>
          </a:p>
          <a:p>
            <a:r>
              <a:rPr lang="bg-BG" dirty="0"/>
              <a:t>Около тях се поставят усилени рамки в тялото. </a:t>
            </a:r>
          </a:p>
          <a:p>
            <a:r>
              <a:rPr lang="bg-BG" dirty="0"/>
              <a:t>Те трябва да притежават проста система за отваряне.</a:t>
            </a:r>
            <a:endParaRPr lang="en-US" dirty="0"/>
          </a:p>
          <a:p>
            <a:endParaRPr lang="en-US" dirty="0"/>
          </a:p>
        </p:txBody>
      </p:sp>
      <p:pic>
        <p:nvPicPr>
          <p:cNvPr id="7" name="Picture 6">
            <a:extLst>
              <a:ext uri="{FF2B5EF4-FFF2-40B4-BE49-F238E27FC236}">
                <a16:creationId xmlns:a16="http://schemas.microsoft.com/office/drawing/2014/main" id="{72A99B6A-72E0-4F4F-B44E-051A6FBC0454}"/>
              </a:ext>
            </a:extLst>
          </p:cNvPr>
          <p:cNvPicPr>
            <a:picLocks noChangeAspect="1"/>
          </p:cNvPicPr>
          <p:nvPr/>
        </p:nvPicPr>
        <p:blipFill>
          <a:blip r:embed="rId3"/>
          <a:stretch>
            <a:fillRect/>
          </a:stretch>
        </p:blipFill>
        <p:spPr>
          <a:xfrm>
            <a:off x="4766976" y="1853248"/>
            <a:ext cx="5664221" cy="3859795"/>
          </a:xfrm>
          <a:prstGeom prst="rect">
            <a:avLst/>
          </a:prstGeom>
        </p:spPr>
      </p:pic>
      <p:sp>
        <p:nvSpPr>
          <p:cNvPr id="8" name="Slide Number Placeholder 7">
            <a:extLst>
              <a:ext uri="{FF2B5EF4-FFF2-40B4-BE49-F238E27FC236}">
                <a16:creationId xmlns:a16="http://schemas.microsoft.com/office/drawing/2014/main" id="{80D7D1FB-E328-6AC8-DCA4-EC90E9898AE2}"/>
              </a:ext>
            </a:extLst>
          </p:cNvPr>
          <p:cNvSpPr>
            <a:spLocks noGrp="1"/>
          </p:cNvSpPr>
          <p:nvPr>
            <p:ph type="sldNum" sz="quarter" idx="12"/>
          </p:nvPr>
        </p:nvSpPr>
        <p:spPr/>
        <p:txBody>
          <a:bodyPr/>
          <a:lstStyle/>
          <a:p>
            <a:fld id="{E4B1F8BD-DA59-4FFB-823A-9003167DABDF}" type="slidenum">
              <a:rPr lang="en-US" smtClean="0"/>
              <a:t>51</a:t>
            </a:fld>
            <a:endParaRPr lang="en-US"/>
          </a:p>
        </p:txBody>
      </p:sp>
    </p:spTree>
    <p:extLst>
      <p:ext uri="{BB962C8B-B14F-4D97-AF65-F5344CB8AC3E}">
        <p14:creationId xmlns:p14="http://schemas.microsoft.com/office/powerpoint/2010/main" val="2600477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572A2-726A-4D54-968A-6D884E5CC1BB}"/>
              </a:ext>
            </a:extLst>
          </p:cNvPr>
          <p:cNvSpPr>
            <a:spLocks noGrp="1"/>
          </p:cNvSpPr>
          <p:nvPr>
            <p:ph type="title"/>
          </p:nvPr>
        </p:nvSpPr>
        <p:spPr/>
        <p:txBody>
          <a:bodyPr/>
          <a:lstStyle/>
          <a:p>
            <a:pPr algn="ctr"/>
            <a:r>
              <a:rPr lang="bg-BG" dirty="0"/>
              <a:t>Карго врати</a:t>
            </a:r>
            <a:endParaRPr lang="en-US" dirty="0"/>
          </a:p>
        </p:txBody>
      </p:sp>
      <p:sp>
        <p:nvSpPr>
          <p:cNvPr id="3" name="Content Placeholder 2">
            <a:extLst>
              <a:ext uri="{FF2B5EF4-FFF2-40B4-BE49-F238E27FC236}">
                <a16:creationId xmlns:a16="http://schemas.microsoft.com/office/drawing/2014/main" id="{E0AD7885-B588-46A9-B426-381CB4ECB0B9}"/>
              </a:ext>
            </a:extLst>
          </p:cNvPr>
          <p:cNvSpPr>
            <a:spLocks noGrp="1"/>
          </p:cNvSpPr>
          <p:nvPr>
            <p:ph idx="1"/>
          </p:nvPr>
        </p:nvSpPr>
        <p:spPr/>
        <p:txBody>
          <a:bodyPr/>
          <a:lstStyle/>
          <a:p>
            <a:r>
              <a:rPr lang="bg-BG" dirty="0"/>
              <a:t>Те се отварят навън и нагоре от фюзелажа. </a:t>
            </a:r>
          </a:p>
          <a:p>
            <a:r>
              <a:rPr lang="bg-BG" dirty="0"/>
              <a:t>Управляват се хидравлично.</a:t>
            </a:r>
            <a:endParaRPr lang="en-US" dirty="0"/>
          </a:p>
        </p:txBody>
      </p:sp>
      <p:pic>
        <p:nvPicPr>
          <p:cNvPr id="7" name="Picture 6">
            <a:extLst>
              <a:ext uri="{FF2B5EF4-FFF2-40B4-BE49-F238E27FC236}">
                <a16:creationId xmlns:a16="http://schemas.microsoft.com/office/drawing/2014/main" id="{C185D490-0EDB-4491-B71D-3E4983455973}"/>
              </a:ext>
            </a:extLst>
          </p:cNvPr>
          <p:cNvPicPr>
            <a:picLocks noChangeAspect="1"/>
          </p:cNvPicPr>
          <p:nvPr/>
        </p:nvPicPr>
        <p:blipFill>
          <a:blip r:embed="rId3"/>
          <a:stretch>
            <a:fillRect/>
          </a:stretch>
        </p:blipFill>
        <p:spPr>
          <a:xfrm>
            <a:off x="134398" y="3239313"/>
            <a:ext cx="4965715" cy="3310476"/>
          </a:xfrm>
          <a:prstGeom prst="rect">
            <a:avLst/>
          </a:prstGeom>
        </p:spPr>
      </p:pic>
      <p:pic>
        <p:nvPicPr>
          <p:cNvPr id="8" name="Picture 7">
            <a:extLst>
              <a:ext uri="{FF2B5EF4-FFF2-40B4-BE49-F238E27FC236}">
                <a16:creationId xmlns:a16="http://schemas.microsoft.com/office/drawing/2014/main" id="{7476E39D-8981-416F-9D75-4218CBE7EB27}"/>
              </a:ext>
            </a:extLst>
          </p:cNvPr>
          <p:cNvPicPr>
            <a:picLocks noChangeAspect="1"/>
          </p:cNvPicPr>
          <p:nvPr/>
        </p:nvPicPr>
        <p:blipFill rotWithShape="1">
          <a:blip r:embed="rId4"/>
          <a:srcRect l="2229" t="2133" r="2005" b="3565"/>
          <a:stretch/>
        </p:blipFill>
        <p:spPr>
          <a:xfrm>
            <a:off x="5402403" y="3222281"/>
            <a:ext cx="5096134" cy="3327508"/>
          </a:xfrm>
          <a:prstGeom prst="rect">
            <a:avLst/>
          </a:prstGeom>
        </p:spPr>
      </p:pic>
      <p:pic>
        <p:nvPicPr>
          <p:cNvPr id="9" name="Picture 8">
            <a:extLst>
              <a:ext uri="{FF2B5EF4-FFF2-40B4-BE49-F238E27FC236}">
                <a16:creationId xmlns:a16="http://schemas.microsoft.com/office/drawing/2014/main" id="{84DCA95C-0F11-4727-9639-E4F3A477645C}"/>
              </a:ext>
            </a:extLst>
          </p:cNvPr>
          <p:cNvPicPr>
            <a:picLocks noChangeAspect="1"/>
          </p:cNvPicPr>
          <p:nvPr/>
        </p:nvPicPr>
        <p:blipFill>
          <a:blip r:embed="rId5"/>
          <a:stretch>
            <a:fillRect/>
          </a:stretch>
        </p:blipFill>
        <p:spPr>
          <a:xfrm>
            <a:off x="5401819" y="3230252"/>
            <a:ext cx="5082279" cy="3311566"/>
          </a:xfrm>
          <a:prstGeom prst="rect">
            <a:avLst/>
          </a:prstGeom>
        </p:spPr>
      </p:pic>
      <p:sp>
        <p:nvSpPr>
          <p:cNvPr id="10" name="Slide Number Placeholder 9">
            <a:extLst>
              <a:ext uri="{FF2B5EF4-FFF2-40B4-BE49-F238E27FC236}">
                <a16:creationId xmlns:a16="http://schemas.microsoft.com/office/drawing/2014/main" id="{A875F046-FC6F-D7A4-A909-120257D352B8}"/>
              </a:ext>
            </a:extLst>
          </p:cNvPr>
          <p:cNvSpPr>
            <a:spLocks noGrp="1"/>
          </p:cNvSpPr>
          <p:nvPr>
            <p:ph type="sldNum" sz="quarter" idx="12"/>
          </p:nvPr>
        </p:nvSpPr>
        <p:spPr/>
        <p:txBody>
          <a:bodyPr/>
          <a:lstStyle/>
          <a:p>
            <a:fld id="{E4B1F8BD-DA59-4FFB-823A-9003167DABDF}" type="slidenum">
              <a:rPr lang="en-US" smtClean="0"/>
              <a:t>52</a:t>
            </a:fld>
            <a:endParaRPr lang="en-US"/>
          </a:p>
        </p:txBody>
      </p:sp>
    </p:spTree>
    <p:extLst>
      <p:ext uri="{BB962C8B-B14F-4D97-AF65-F5344CB8AC3E}">
        <p14:creationId xmlns:p14="http://schemas.microsoft.com/office/powerpoint/2010/main" val="335166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31382-43BA-4F4F-9AB7-503578055A63}"/>
              </a:ext>
            </a:extLst>
          </p:cNvPr>
          <p:cNvSpPr>
            <a:spLocks noGrp="1"/>
          </p:cNvSpPr>
          <p:nvPr>
            <p:ph type="title"/>
          </p:nvPr>
        </p:nvSpPr>
        <p:spPr/>
        <p:txBody>
          <a:bodyPr/>
          <a:lstStyle/>
          <a:p>
            <a:pPr algn="ctr"/>
            <a:r>
              <a:rPr lang="bg-BG" dirty="0"/>
              <a:t>Врати на авионикс отсеците</a:t>
            </a:r>
            <a:endParaRPr lang="en-US" dirty="0"/>
          </a:p>
        </p:txBody>
      </p:sp>
      <p:pic>
        <p:nvPicPr>
          <p:cNvPr id="7" name="Content Placeholder 6">
            <a:extLst>
              <a:ext uri="{FF2B5EF4-FFF2-40B4-BE49-F238E27FC236}">
                <a16:creationId xmlns:a16="http://schemas.microsoft.com/office/drawing/2014/main" id="{43AD5F9C-86B1-46F4-9BBA-736A7C4DF92F}"/>
              </a:ext>
            </a:extLst>
          </p:cNvPr>
          <p:cNvPicPr>
            <a:picLocks noGrp="1" noChangeAspect="1"/>
          </p:cNvPicPr>
          <p:nvPr>
            <p:ph idx="1"/>
          </p:nvPr>
        </p:nvPicPr>
        <p:blipFill>
          <a:blip r:embed="rId3"/>
          <a:stretch>
            <a:fillRect/>
          </a:stretch>
        </p:blipFill>
        <p:spPr>
          <a:xfrm>
            <a:off x="215288" y="2421411"/>
            <a:ext cx="4714286" cy="3076190"/>
          </a:xfrm>
          <a:prstGeom prst="rect">
            <a:avLst/>
          </a:prstGeom>
        </p:spPr>
      </p:pic>
      <p:pic>
        <p:nvPicPr>
          <p:cNvPr id="8" name="Picture 7">
            <a:extLst>
              <a:ext uri="{FF2B5EF4-FFF2-40B4-BE49-F238E27FC236}">
                <a16:creationId xmlns:a16="http://schemas.microsoft.com/office/drawing/2014/main" id="{8DAEDD8F-E2E9-44BE-80F6-F74CAF03FBA3}"/>
              </a:ext>
            </a:extLst>
          </p:cNvPr>
          <p:cNvPicPr>
            <a:picLocks noChangeAspect="1"/>
          </p:cNvPicPr>
          <p:nvPr/>
        </p:nvPicPr>
        <p:blipFill>
          <a:blip r:embed="rId4"/>
          <a:stretch>
            <a:fillRect/>
          </a:stretch>
        </p:blipFill>
        <p:spPr>
          <a:xfrm>
            <a:off x="5160908" y="2421411"/>
            <a:ext cx="4889926" cy="3119767"/>
          </a:xfrm>
          <a:prstGeom prst="rect">
            <a:avLst/>
          </a:prstGeom>
        </p:spPr>
      </p:pic>
      <p:pic>
        <p:nvPicPr>
          <p:cNvPr id="9" name="Picture 8">
            <a:extLst>
              <a:ext uri="{FF2B5EF4-FFF2-40B4-BE49-F238E27FC236}">
                <a16:creationId xmlns:a16="http://schemas.microsoft.com/office/drawing/2014/main" id="{C5AECC96-02CF-41FD-9C85-56B5CD279533}"/>
              </a:ext>
            </a:extLst>
          </p:cNvPr>
          <p:cNvPicPr>
            <a:picLocks noChangeAspect="1"/>
          </p:cNvPicPr>
          <p:nvPr/>
        </p:nvPicPr>
        <p:blipFill rotWithShape="1">
          <a:blip r:embed="rId5"/>
          <a:srcRect l="1159" t="2080" r="1857" b="1059"/>
          <a:stretch/>
        </p:blipFill>
        <p:spPr>
          <a:xfrm>
            <a:off x="5145262" y="2311296"/>
            <a:ext cx="5122740" cy="3339996"/>
          </a:xfrm>
          <a:prstGeom prst="rect">
            <a:avLst/>
          </a:prstGeom>
        </p:spPr>
      </p:pic>
      <p:sp>
        <p:nvSpPr>
          <p:cNvPr id="3" name="Slide Number Placeholder 2">
            <a:extLst>
              <a:ext uri="{FF2B5EF4-FFF2-40B4-BE49-F238E27FC236}">
                <a16:creationId xmlns:a16="http://schemas.microsoft.com/office/drawing/2014/main" id="{19D006AE-183F-889F-1435-EE9743A25E60}"/>
              </a:ext>
            </a:extLst>
          </p:cNvPr>
          <p:cNvSpPr>
            <a:spLocks noGrp="1"/>
          </p:cNvSpPr>
          <p:nvPr>
            <p:ph type="sldNum" sz="quarter" idx="12"/>
          </p:nvPr>
        </p:nvSpPr>
        <p:spPr/>
        <p:txBody>
          <a:bodyPr/>
          <a:lstStyle/>
          <a:p>
            <a:fld id="{E4B1F8BD-DA59-4FFB-823A-9003167DABDF}" type="slidenum">
              <a:rPr lang="en-US" smtClean="0"/>
              <a:t>53</a:t>
            </a:fld>
            <a:endParaRPr lang="en-US"/>
          </a:p>
        </p:txBody>
      </p:sp>
    </p:spTree>
    <p:extLst>
      <p:ext uri="{BB962C8B-B14F-4D97-AF65-F5344CB8AC3E}">
        <p14:creationId xmlns:p14="http://schemas.microsoft.com/office/powerpoint/2010/main" val="345429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9B87-21C3-4FFB-8D4B-B993EDD88A2C}"/>
              </a:ext>
            </a:extLst>
          </p:cNvPr>
          <p:cNvSpPr>
            <a:spLocks noGrp="1"/>
          </p:cNvSpPr>
          <p:nvPr>
            <p:ph type="title"/>
          </p:nvPr>
        </p:nvSpPr>
        <p:spPr/>
        <p:txBody>
          <a:bodyPr/>
          <a:lstStyle/>
          <a:p>
            <a:pPr algn="ctr"/>
            <a:r>
              <a:rPr lang="bg-BG" dirty="0"/>
              <a:t>Врата на пилотската кабина</a:t>
            </a:r>
            <a:endParaRPr lang="en-US" dirty="0"/>
          </a:p>
        </p:txBody>
      </p:sp>
      <p:sp>
        <p:nvSpPr>
          <p:cNvPr id="3" name="Content Placeholder 2">
            <a:extLst>
              <a:ext uri="{FF2B5EF4-FFF2-40B4-BE49-F238E27FC236}">
                <a16:creationId xmlns:a16="http://schemas.microsoft.com/office/drawing/2014/main" id="{4D9FB871-5884-4980-822E-B964C53D678C}"/>
              </a:ext>
            </a:extLst>
          </p:cNvPr>
          <p:cNvSpPr>
            <a:spLocks noGrp="1"/>
          </p:cNvSpPr>
          <p:nvPr>
            <p:ph idx="1"/>
          </p:nvPr>
        </p:nvSpPr>
        <p:spPr>
          <a:xfrm>
            <a:off x="902526" y="2052918"/>
            <a:ext cx="9147328" cy="4195481"/>
          </a:xfrm>
        </p:spPr>
        <p:txBody>
          <a:bodyPr/>
          <a:lstStyle/>
          <a:p>
            <a:r>
              <a:rPr lang="bg-BG" dirty="0"/>
              <a:t>Разделя пътническата от пилотската кабина.</a:t>
            </a:r>
          </a:p>
          <a:p>
            <a:r>
              <a:rPr lang="bg-BG" dirty="0"/>
              <a:t>Бронирана.</a:t>
            </a:r>
          </a:p>
          <a:p>
            <a:r>
              <a:rPr lang="bg-BG" dirty="0"/>
              <a:t>Вратата има авариен люк.</a:t>
            </a:r>
          </a:p>
          <a:p>
            <a:r>
              <a:rPr lang="bg-BG" dirty="0"/>
              <a:t>Достъп до пилотската кабина.</a:t>
            </a:r>
            <a:endParaRPr lang="en-US" dirty="0"/>
          </a:p>
        </p:txBody>
      </p:sp>
      <p:pic>
        <p:nvPicPr>
          <p:cNvPr id="7" name="Picture 6">
            <a:extLst>
              <a:ext uri="{FF2B5EF4-FFF2-40B4-BE49-F238E27FC236}">
                <a16:creationId xmlns:a16="http://schemas.microsoft.com/office/drawing/2014/main" id="{7458F7DD-1BCB-43F9-9C0B-A0B41DBED53A}"/>
              </a:ext>
            </a:extLst>
          </p:cNvPr>
          <p:cNvPicPr>
            <a:picLocks noChangeAspect="1"/>
          </p:cNvPicPr>
          <p:nvPr/>
        </p:nvPicPr>
        <p:blipFill>
          <a:blip r:embed="rId3"/>
          <a:stretch>
            <a:fillRect/>
          </a:stretch>
        </p:blipFill>
        <p:spPr>
          <a:xfrm>
            <a:off x="5348472" y="3307595"/>
            <a:ext cx="4904762" cy="3276190"/>
          </a:xfrm>
          <a:prstGeom prst="rect">
            <a:avLst/>
          </a:prstGeom>
        </p:spPr>
      </p:pic>
      <p:pic>
        <p:nvPicPr>
          <p:cNvPr id="8" name="Picture 7">
            <a:extLst>
              <a:ext uri="{FF2B5EF4-FFF2-40B4-BE49-F238E27FC236}">
                <a16:creationId xmlns:a16="http://schemas.microsoft.com/office/drawing/2014/main" id="{A1503187-DD44-4649-8597-DDBD377AB39D}"/>
              </a:ext>
            </a:extLst>
          </p:cNvPr>
          <p:cNvPicPr>
            <a:picLocks noChangeAspect="1"/>
          </p:cNvPicPr>
          <p:nvPr/>
        </p:nvPicPr>
        <p:blipFill>
          <a:blip r:embed="rId4"/>
          <a:stretch>
            <a:fillRect/>
          </a:stretch>
        </p:blipFill>
        <p:spPr>
          <a:xfrm>
            <a:off x="1733164" y="4031404"/>
            <a:ext cx="3276190" cy="2552381"/>
          </a:xfrm>
          <a:prstGeom prst="rect">
            <a:avLst/>
          </a:prstGeom>
        </p:spPr>
      </p:pic>
      <p:sp>
        <p:nvSpPr>
          <p:cNvPr id="9" name="Slide Number Placeholder 8">
            <a:extLst>
              <a:ext uri="{FF2B5EF4-FFF2-40B4-BE49-F238E27FC236}">
                <a16:creationId xmlns:a16="http://schemas.microsoft.com/office/drawing/2014/main" id="{B065F4B5-C804-166C-5864-C0F3C5142CC1}"/>
              </a:ext>
            </a:extLst>
          </p:cNvPr>
          <p:cNvSpPr>
            <a:spLocks noGrp="1"/>
          </p:cNvSpPr>
          <p:nvPr>
            <p:ph type="sldNum" sz="quarter" idx="12"/>
          </p:nvPr>
        </p:nvSpPr>
        <p:spPr/>
        <p:txBody>
          <a:bodyPr/>
          <a:lstStyle/>
          <a:p>
            <a:fld id="{E4B1F8BD-DA59-4FFB-823A-9003167DABDF}" type="slidenum">
              <a:rPr lang="en-US" smtClean="0"/>
              <a:t>54</a:t>
            </a:fld>
            <a:endParaRPr lang="en-US"/>
          </a:p>
        </p:txBody>
      </p:sp>
    </p:spTree>
    <p:extLst>
      <p:ext uri="{BB962C8B-B14F-4D97-AF65-F5344CB8AC3E}">
        <p14:creationId xmlns:p14="http://schemas.microsoft.com/office/powerpoint/2010/main" val="5595831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E1931-ACB4-43C2-8024-44E90D3697D3}"/>
              </a:ext>
            </a:extLst>
          </p:cNvPr>
          <p:cNvSpPr>
            <a:spLocks noGrp="1"/>
          </p:cNvSpPr>
          <p:nvPr>
            <p:ph type="title"/>
          </p:nvPr>
        </p:nvSpPr>
        <p:spPr/>
        <p:txBody>
          <a:bodyPr/>
          <a:lstStyle/>
          <a:p>
            <a:pPr algn="ctr"/>
            <a:r>
              <a:rPr lang="bg-BG" dirty="0"/>
              <a:t>Прозорци в пилотската кабина</a:t>
            </a:r>
            <a:endParaRPr lang="en-US" dirty="0"/>
          </a:p>
        </p:txBody>
      </p:sp>
      <p:sp>
        <p:nvSpPr>
          <p:cNvPr id="3" name="Content Placeholder 2">
            <a:extLst>
              <a:ext uri="{FF2B5EF4-FFF2-40B4-BE49-F238E27FC236}">
                <a16:creationId xmlns:a16="http://schemas.microsoft.com/office/drawing/2014/main" id="{946FFFE9-1D1A-40A7-AF33-5B8EDBE34B3B}"/>
              </a:ext>
            </a:extLst>
          </p:cNvPr>
          <p:cNvSpPr>
            <a:spLocks noGrp="1"/>
          </p:cNvSpPr>
          <p:nvPr>
            <p:ph idx="1"/>
          </p:nvPr>
        </p:nvSpPr>
        <p:spPr>
          <a:xfrm>
            <a:off x="645130" y="1447800"/>
            <a:ext cx="9404723" cy="4800599"/>
          </a:xfrm>
        </p:spPr>
        <p:txBody>
          <a:bodyPr/>
          <a:lstStyle/>
          <a:p>
            <a:r>
              <a:rPr lang="en-US" dirty="0"/>
              <a:t>W</a:t>
            </a:r>
            <a:r>
              <a:rPr lang="bg-BG" dirty="0"/>
              <a:t>indshield (предните прозорци).</a:t>
            </a:r>
          </a:p>
          <a:p>
            <a:r>
              <a:rPr lang="en-US" dirty="0"/>
              <a:t>S</a:t>
            </a:r>
            <a:r>
              <a:rPr lang="bg-BG" dirty="0"/>
              <a:t>ide windows (страничните прозорци). </a:t>
            </a:r>
          </a:p>
          <a:p>
            <a:r>
              <a:rPr lang="bg-BG" dirty="0"/>
              <a:t>Изисквания към прозорците.</a:t>
            </a:r>
          </a:p>
          <a:p>
            <a:r>
              <a:rPr lang="bg-BG" dirty="0"/>
              <a:t>Конструирани са от усилени стъклени панели, съединени от двете страни на вътрешен слой от винил.</a:t>
            </a:r>
          </a:p>
          <a:p>
            <a:r>
              <a:rPr lang="bg-BG" dirty="0"/>
              <a:t>Подгряване на прозореца. </a:t>
            </a:r>
          </a:p>
          <a:p>
            <a:r>
              <a:rPr lang="bg-BG" dirty="0"/>
              <a:t>Сблъсък с птица.</a:t>
            </a:r>
          </a:p>
          <a:p>
            <a:pPr marL="0" indent="0">
              <a:buNone/>
            </a:pPr>
            <a:endParaRPr lang="en-US" dirty="0"/>
          </a:p>
        </p:txBody>
      </p:sp>
      <p:pic>
        <p:nvPicPr>
          <p:cNvPr id="7" name="Picture 6">
            <a:extLst>
              <a:ext uri="{FF2B5EF4-FFF2-40B4-BE49-F238E27FC236}">
                <a16:creationId xmlns:a16="http://schemas.microsoft.com/office/drawing/2014/main" id="{18D1010B-2CF0-4AFA-979D-9CE3AAD13265}"/>
              </a:ext>
            </a:extLst>
          </p:cNvPr>
          <p:cNvPicPr>
            <a:picLocks noChangeAspect="1"/>
          </p:cNvPicPr>
          <p:nvPr/>
        </p:nvPicPr>
        <p:blipFill rotWithShape="1">
          <a:blip r:embed="rId3"/>
          <a:srcRect l="1569" t="2950" r="2218" b="12882"/>
          <a:stretch/>
        </p:blipFill>
        <p:spPr>
          <a:xfrm>
            <a:off x="5042532" y="3531346"/>
            <a:ext cx="7149468" cy="3285691"/>
          </a:xfrm>
          <a:prstGeom prst="rect">
            <a:avLst/>
          </a:prstGeom>
        </p:spPr>
      </p:pic>
      <p:pic>
        <p:nvPicPr>
          <p:cNvPr id="8" name="Picture 7">
            <a:extLst>
              <a:ext uri="{FF2B5EF4-FFF2-40B4-BE49-F238E27FC236}">
                <a16:creationId xmlns:a16="http://schemas.microsoft.com/office/drawing/2014/main" id="{DE26A32D-CA43-470A-B0ED-A9C5955FAC56}"/>
              </a:ext>
            </a:extLst>
          </p:cNvPr>
          <p:cNvPicPr>
            <a:picLocks noChangeAspect="1"/>
          </p:cNvPicPr>
          <p:nvPr/>
        </p:nvPicPr>
        <p:blipFill rotWithShape="1">
          <a:blip r:embed="rId4"/>
          <a:srcRect l="19826" r="11491" b="50000"/>
          <a:stretch/>
        </p:blipFill>
        <p:spPr>
          <a:xfrm>
            <a:off x="1112959" y="4551948"/>
            <a:ext cx="3754671" cy="1853334"/>
          </a:xfrm>
          <a:prstGeom prst="rect">
            <a:avLst/>
          </a:prstGeom>
        </p:spPr>
      </p:pic>
      <p:sp>
        <p:nvSpPr>
          <p:cNvPr id="9" name="Slide Number Placeholder 8">
            <a:extLst>
              <a:ext uri="{FF2B5EF4-FFF2-40B4-BE49-F238E27FC236}">
                <a16:creationId xmlns:a16="http://schemas.microsoft.com/office/drawing/2014/main" id="{DF973D39-5768-7DF0-4793-3E950851DCA7}"/>
              </a:ext>
            </a:extLst>
          </p:cNvPr>
          <p:cNvSpPr>
            <a:spLocks noGrp="1"/>
          </p:cNvSpPr>
          <p:nvPr>
            <p:ph type="sldNum" sz="quarter" idx="12"/>
          </p:nvPr>
        </p:nvSpPr>
        <p:spPr/>
        <p:txBody>
          <a:bodyPr/>
          <a:lstStyle/>
          <a:p>
            <a:fld id="{E4B1F8BD-DA59-4FFB-823A-9003167DABDF}" type="slidenum">
              <a:rPr lang="en-US" smtClean="0"/>
              <a:t>55</a:t>
            </a:fld>
            <a:endParaRPr lang="en-US"/>
          </a:p>
        </p:txBody>
      </p:sp>
    </p:spTree>
    <p:extLst>
      <p:ext uri="{BB962C8B-B14F-4D97-AF65-F5344CB8AC3E}">
        <p14:creationId xmlns:p14="http://schemas.microsoft.com/office/powerpoint/2010/main" val="16391152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B2641-27CE-4405-B13A-E0CD97642528}"/>
              </a:ext>
            </a:extLst>
          </p:cNvPr>
          <p:cNvSpPr>
            <a:spLocks noGrp="1"/>
          </p:cNvSpPr>
          <p:nvPr>
            <p:ph type="title"/>
          </p:nvPr>
        </p:nvSpPr>
        <p:spPr/>
        <p:txBody>
          <a:bodyPr/>
          <a:lstStyle/>
          <a:p>
            <a:pPr algn="ctr"/>
            <a:r>
              <a:rPr lang="bg-BG" dirty="0"/>
              <a:t>Зрително поле</a:t>
            </a:r>
            <a:endParaRPr lang="en-US" dirty="0"/>
          </a:p>
        </p:txBody>
      </p:sp>
      <p:sp>
        <p:nvSpPr>
          <p:cNvPr id="3" name="Content Placeholder 2">
            <a:extLst>
              <a:ext uri="{FF2B5EF4-FFF2-40B4-BE49-F238E27FC236}">
                <a16:creationId xmlns:a16="http://schemas.microsoft.com/office/drawing/2014/main" id="{3D092552-9843-4DA6-8A30-EE4CC67E20A5}"/>
              </a:ext>
            </a:extLst>
          </p:cNvPr>
          <p:cNvSpPr>
            <a:spLocks noGrp="1"/>
          </p:cNvSpPr>
          <p:nvPr>
            <p:ph idx="1"/>
          </p:nvPr>
        </p:nvSpPr>
        <p:spPr/>
        <p:txBody>
          <a:bodyPr/>
          <a:lstStyle/>
          <a:p>
            <a:r>
              <a:rPr lang="bg-BG" dirty="0"/>
              <a:t>Прозорците на пилотската кабина трябва да са проектирани така, че да отговарят на стандартната позиция за поглед на очите.</a:t>
            </a:r>
            <a:endParaRPr lang="en-US" dirty="0"/>
          </a:p>
        </p:txBody>
      </p:sp>
      <p:pic>
        <p:nvPicPr>
          <p:cNvPr id="7" name="Picture 6">
            <a:extLst>
              <a:ext uri="{FF2B5EF4-FFF2-40B4-BE49-F238E27FC236}">
                <a16:creationId xmlns:a16="http://schemas.microsoft.com/office/drawing/2014/main" id="{70B41797-43AD-4405-8FA3-BEDA45DF90BD}"/>
              </a:ext>
            </a:extLst>
          </p:cNvPr>
          <p:cNvPicPr>
            <a:picLocks noChangeAspect="1"/>
          </p:cNvPicPr>
          <p:nvPr/>
        </p:nvPicPr>
        <p:blipFill rotWithShape="1">
          <a:blip r:embed="rId3"/>
          <a:srcRect l="9695" r="9821" b="15198"/>
          <a:stretch/>
        </p:blipFill>
        <p:spPr>
          <a:xfrm>
            <a:off x="3047138" y="3377697"/>
            <a:ext cx="5058888" cy="2393711"/>
          </a:xfrm>
          <a:prstGeom prst="rect">
            <a:avLst/>
          </a:prstGeom>
        </p:spPr>
      </p:pic>
      <p:sp>
        <p:nvSpPr>
          <p:cNvPr id="8" name="Slide Number Placeholder 7">
            <a:extLst>
              <a:ext uri="{FF2B5EF4-FFF2-40B4-BE49-F238E27FC236}">
                <a16:creationId xmlns:a16="http://schemas.microsoft.com/office/drawing/2014/main" id="{B8B825A5-AAB6-91FA-31D4-2C61FDCB01A0}"/>
              </a:ext>
            </a:extLst>
          </p:cNvPr>
          <p:cNvSpPr>
            <a:spLocks noGrp="1"/>
          </p:cNvSpPr>
          <p:nvPr>
            <p:ph type="sldNum" sz="quarter" idx="12"/>
          </p:nvPr>
        </p:nvSpPr>
        <p:spPr/>
        <p:txBody>
          <a:bodyPr/>
          <a:lstStyle/>
          <a:p>
            <a:fld id="{E4B1F8BD-DA59-4FFB-823A-9003167DABDF}" type="slidenum">
              <a:rPr lang="en-US" smtClean="0"/>
              <a:t>56</a:t>
            </a:fld>
            <a:endParaRPr lang="en-US"/>
          </a:p>
        </p:txBody>
      </p:sp>
    </p:spTree>
    <p:extLst>
      <p:ext uri="{BB962C8B-B14F-4D97-AF65-F5344CB8AC3E}">
        <p14:creationId xmlns:p14="http://schemas.microsoft.com/office/powerpoint/2010/main" val="42673423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E8F66-3397-4802-8B8D-75C03A7AB576}"/>
              </a:ext>
            </a:extLst>
          </p:cNvPr>
          <p:cNvSpPr>
            <a:spLocks noGrp="1"/>
          </p:cNvSpPr>
          <p:nvPr>
            <p:ph type="title"/>
          </p:nvPr>
        </p:nvSpPr>
        <p:spPr>
          <a:xfrm>
            <a:off x="648931" y="629266"/>
            <a:ext cx="4166510" cy="1622321"/>
          </a:xfrm>
        </p:spPr>
        <p:txBody>
          <a:bodyPr>
            <a:normAutofit/>
          </a:bodyPr>
          <a:lstStyle/>
          <a:p>
            <a:pPr>
              <a:lnSpc>
                <a:spcPct val="90000"/>
              </a:lnSpc>
            </a:pPr>
            <a:r>
              <a:rPr lang="bg-BG" sz="3600"/>
              <a:t>Прозорци в пътническата кабина</a:t>
            </a:r>
            <a:endParaRPr lang="en-US" sz="3600"/>
          </a:p>
        </p:txBody>
      </p:sp>
      <p:sp>
        <p:nvSpPr>
          <p:cNvPr id="3" name="Content Placeholder 2">
            <a:extLst>
              <a:ext uri="{FF2B5EF4-FFF2-40B4-BE49-F238E27FC236}">
                <a16:creationId xmlns:a16="http://schemas.microsoft.com/office/drawing/2014/main" id="{57FFB9AB-AE22-4A54-A71C-53702AEEBFFF}"/>
              </a:ext>
            </a:extLst>
          </p:cNvPr>
          <p:cNvSpPr>
            <a:spLocks noGrp="1"/>
          </p:cNvSpPr>
          <p:nvPr>
            <p:ph idx="1"/>
          </p:nvPr>
        </p:nvSpPr>
        <p:spPr>
          <a:xfrm>
            <a:off x="648931" y="2438400"/>
            <a:ext cx="4166509" cy="3785419"/>
          </a:xfrm>
        </p:spPr>
        <p:txBody>
          <a:bodyPr>
            <a:normAutofit/>
          </a:bodyPr>
          <a:lstStyle/>
          <a:p>
            <a:r>
              <a:rPr lang="bg-BG" dirty="0"/>
              <a:t>Конструирани са да бъдат надеждни.</a:t>
            </a:r>
          </a:p>
          <a:p>
            <a:r>
              <a:rPr lang="bg-BG" dirty="0"/>
              <a:t>Обикновено имат две плоскости от поли-акрилна пластмаса.</a:t>
            </a:r>
            <a:endParaRPr lang="en-US" dirty="0"/>
          </a:p>
        </p:txBody>
      </p:sp>
      <p:sp>
        <p:nvSpPr>
          <p:cNvPr id="13" name="Freeform 31">
            <a:extLst>
              <a:ext uri="{FF2B5EF4-FFF2-40B4-BE49-F238E27FC236}">
                <a16:creationId xmlns:a16="http://schemas.microsoft.com/office/drawing/2014/main" id="{D6CEF2A9-EF08-4FB3-AFFB-C5F77AB6E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id="{4109C3C2-C0A8-4559-8462-8007573DF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5">
            <a:extLst>
              <a:ext uri="{FF2B5EF4-FFF2-40B4-BE49-F238E27FC236}">
                <a16:creationId xmlns:a16="http://schemas.microsoft.com/office/drawing/2014/main" id="{4C535542-B72A-4DE0-BE5A-5EA00508C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US"/>
          </a:p>
        </p:txBody>
      </p:sp>
      <p:pic>
        <p:nvPicPr>
          <p:cNvPr id="8" name="Picture 7">
            <a:extLst>
              <a:ext uri="{FF2B5EF4-FFF2-40B4-BE49-F238E27FC236}">
                <a16:creationId xmlns:a16="http://schemas.microsoft.com/office/drawing/2014/main" id="{739ED333-5EDF-418A-80FF-F477BA6E0797}"/>
              </a:ext>
            </a:extLst>
          </p:cNvPr>
          <p:cNvPicPr>
            <a:picLocks noChangeAspect="1"/>
          </p:cNvPicPr>
          <p:nvPr/>
        </p:nvPicPr>
        <p:blipFill>
          <a:blip r:embed="rId4"/>
          <a:stretch>
            <a:fillRect/>
          </a:stretch>
        </p:blipFill>
        <p:spPr>
          <a:xfrm>
            <a:off x="6858119" y="647698"/>
            <a:ext cx="3921634" cy="5562601"/>
          </a:xfrm>
          <a:prstGeom prst="rect">
            <a:avLst/>
          </a:prstGeom>
          <a:effectLst/>
        </p:spPr>
      </p:pic>
      <p:sp>
        <p:nvSpPr>
          <p:cNvPr id="19" name="Rectangle 18">
            <a:extLst>
              <a:ext uri="{FF2B5EF4-FFF2-40B4-BE49-F238E27FC236}">
                <a16:creationId xmlns:a16="http://schemas.microsoft.com/office/drawing/2014/main" id="{11DF0705-615B-4CF3-A16F-8C14680D8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Slide Number Placeholder 6">
            <a:extLst>
              <a:ext uri="{FF2B5EF4-FFF2-40B4-BE49-F238E27FC236}">
                <a16:creationId xmlns:a16="http://schemas.microsoft.com/office/drawing/2014/main" id="{F2F5C906-7994-0593-FC96-2E2F7B9D125D}"/>
              </a:ext>
            </a:extLst>
          </p:cNvPr>
          <p:cNvSpPr>
            <a:spLocks noGrp="1"/>
          </p:cNvSpPr>
          <p:nvPr>
            <p:ph type="sldNum" sz="quarter" idx="12"/>
          </p:nvPr>
        </p:nvSpPr>
        <p:spPr/>
        <p:txBody>
          <a:bodyPr/>
          <a:lstStyle/>
          <a:p>
            <a:fld id="{E4B1F8BD-DA59-4FFB-823A-9003167DABDF}" type="slidenum">
              <a:rPr lang="en-US" smtClean="0"/>
              <a:t>57</a:t>
            </a:fld>
            <a:endParaRPr lang="en-US"/>
          </a:p>
        </p:txBody>
      </p:sp>
    </p:spTree>
    <p:extLst>
      <p:ext uri="{BB962C8B-B14F-4D97-AF65-F5344CB8AC3E}">
        <p14:creationId xmlns:p14="http://schemas.microsoft.com/office/powerpoint/2010/main" val="25346544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986B8-3504-4ECA-9746-02163A718807}"/>
              </a:ext>
            </a:extLst>
          </p:cNvPr>
          <p:cNvSpPr>
            <a:spLocks noGrp="1"/>
          </p:cNvSpPr>
          <p:nvPr>
            <p:ph type="title"/>
          </p:nvPr>
        </p:nvSpPr>
        <p:spPr/>
        <p:txBody>
          <a:bodyPr/>
          <a:lstStyle/>
          <a:p>
            <a:r>
              <a:rPr lang="bg-BG" dirty="0"/>
              <a:t>Гондола</a:t>
            </a:r>
            <a:endParaRPr lang="en-US" dirty="0"/>
          </a:p>
        </p:txBody>
      </p:sp>
      <p:pic>
        <p:nvPicPr>
          <p:cNvPr id="7" name="Content Placeholder 6">
            <a:extLst>
              <a:ext uri="{FF2B5EF4-FFF2-40B4-BE49-F238E27FC236}">
                <a16:creationId xmlns:a16="http://schemas.microsoft.com/office/drawing/2014/main" id="{7EF67230-A0C7-483D-9A49-3667FF94DDB5}"/>
              </a:ext>
            </a:extLst>
          </p:cNvPr>
          <p:cNvPicPr>
            <a:picLocks noGrp="1" noChangeAspect="1"/>
          </p:cNvPicPr>
          <p:nvPr>
            <p:ph idx="1"/>
          </p:nvPr>
        </p:nvPicPr>
        <p:blipFill>
          <a:blip r:embed="rId2"/>
          <a:stretch>
            <a:fillRect/>
          </a:stretch>
        </p:blipFill>
        <p:spPr>
          <a:xfrm>
            <a:off x="3379089" y="2629435"/>
            <a:ext cx="4395597" cy="3042168"/>
          </a:xfrm>
          <a:prstGeom prst="rect">
            <a:avLst/>
          </a:prstGeom>
        </p:spPr>
      </p:pic>
      <p:sp>
        <p:nvSpPr>
          <p:cNvPr id="3" name="Slide Number Placeholder 2">
            <a:extLst>
              <a:ext uri="{FF2B5EF4-FFF2-40B4-BE49-F238E27FC236}">
                <a16:creationId xmlns:a16="http://schemas.microsoft.com/office/drawing/2014/main" id="{814A34DD-2B60-A4B5-E407-7929C6300481}"/>
              </a:ext>
            </a:extLst>
          </p:cNvPr>
          <p:cNvSpPr>
            <a:spLocks noGrp="1"/>
          </p:cNvSpPr>
          <p:nvPr>
            <p:ph type="sldNum" sz="quarter" idx="12"/>
          </p:nvPr>
        </p:nvSpPr>
        <p:spPr/>
        <p:txBody>
          <a:bodyPr/>
          <a:lstStyle/>
          <a:p>
            <a:fld id="{E4B1F8BD-DA59-4FFB-823A-9003167DABDF}" type="slidenum">
              <a:rPr lang="en-US" smtClean="0"/>
              <a:t>58</a:t>
            </a:fld>
            <a:endParaRPr lang="en-US"/>
          </a:p>
        </p:txBody>
      </p:sp>
    </p:spTree>
    <p:extLst>
      <p:ext uri="{BB962C8B-B14F-4D97-AF65-F5344CB8AC3E}">
        <p14:creationId xmlns:p14="http://schemas.microsoft.com/office/powerpoint/2010/main" val="10699018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2911-74E9-4EF7-8E9A-6DE8BDCA8F43}"/>
              </a:ext>
            </a:extLst>
          </p:cNvPr>
          <p:cNvSpPr>
            <a:spLocks noGrp="1"/>
          </p:cNvSpPr>
          <p:nvPr>
            <p:ph type="title"/>
          </p:nvPr>
        </p:nvSpPr>
        <p:spPr/>
        <p:txBody>
          <a:bodyPr/>
          <a:lstStyle/>
          <a:p>
            <a:r>
              <a:rPr lang="bg-BG" dirty="0"/>
              <a:t>Пилони</a:t>
            </a:r>
            <a:endParaRPr lang="en-US" dirty="0"/>
          </a:p>
        </p:txBody>
      </p:sp>
      <p:pic>
        <p:nvPicPr>
          <p:cNvPr id="7" name="Content Placeholder 6">
            <a:extLst>
              <a:ext uri="{FF2B5EF4-FFF2-40B4-BE49-F238E27FC236}">
                <a16:creationId xmlns:a16="http://schemas.microsoft.com/office/drawing/2014/main" id="{FB109647-A84C-4621-BB8E-21B2550A0DC4}"/>
              </a:ext>
            </a:extLst>
          </p:cNvPr>
          <p:cNvPicPr>
            <a:picLocks noGrp="1" noChangeAspect="1"/>
          </p:cNvPicPr>
          <p:nvPr>
            <p:ph idx="1"/>
          </p:nvPr>
        </p:nvPicPr>
        <p:blipFill>
          <a:blip r:embed="rId2"/>
          <a:stretch>
            <a:fillRect/>
          </a:stretch>
        </p:blipFill>
        <p:spPr>
          <a:xfrm>
            <a:off x="1046342" y="2438400"/>
            <a:ext cx="4651651" cy="3279932"/>
          </a:xfrm>
          <a:prstGeom prst="rect">
            <a:avLst/>
          </a:prstGeom>
        </p:spPr>
      </p:pic>
      <p:pic>
        <p:nvPicPr>
          <p:cNvPr id="8" name="Picture 7">
            <a:extLst>
              <a:ext uri="{FF2B5EF4-FFF2-40B4-BE49-F238E27FC236}">
                <a16:creationId xmlns:a16="http://schemas.microsoft.com/office/drawing/2014/main" id="{02234010-DB88-4621-A707-4805CF7F9575}"/>
              </a:ext>
            </a:extLst>
          </p:cNvPr>
          <p:cNvPicPr>
            <a:picLocks noChangeAspect="1"/>
          </p:cNvPicPr>
          <p:nvPr/>
        </p:nvPicPr>
        <p:blipFill>
          <a:blip r:embed="rId3"/>
          <a:stretch>
            <a:fillRect/>
          </a:stretch>
        </p:blipFill>
        <p:spPr>
          <a:xfrm>
            <a:off x="6096000" y="2438400"/>
            <a:ext cx="4500880" cy="3304318"/>
          </a:xfrm>
          <a:prstGeom prst="rect">
            <a:avLst/>
          </a:prstGeom>
        </p:spPr>
      </p:pic>
      <p:sp>
        <p:nvSpPr>
          <p:cNvPr id="3" name="Slide Number Placeholder 2">
            <a:extLst>
              <a:ext uri="{FF2B5EF4-FFF2-40B4-BE49-F238E27FC236}">
                <a16:creationId xmlns:a16="http://schemas.microsoft.com/office/drawing/2014/main" id="{02F25158-8294-EF44-1291-591BA9113C27}"/>
              </a:ext>
            </a:extLst>
          </p:cNvPr>
          <p:cNvSpPr>
            <a:spLocks noGrp="1"/>
          </p:cNvSpPr>
          <p:nvPr>
            <p:ph type="sldNum" sz="quarter" idx="12"/>
          </p:nvPr>
        </p:nvSpPr>
        <p:spPr/>
        <p:txBody>
          <a:bodyPr/>
          <a:lstStyle/>
          <a:p>
            <a:fld id="{E4B1F8BD-DA59-4FFB-823A-9003167DABDF}" type="slidenum">
              <a:rPr lang="en-US" smtClean="0"/>
              <a:t>59</a:t>
            </a:fld>
            <a:endParaRPr lang="en-US"/>
          </a:p>
        </p:txBody>
      </p:sp>
    </p:spTree>
    <p:extLst>
      <p:ext uri="{BB962C8B-B14F-4D97-AF65-F5344CB8AC3E}">
        <p14:creationId xmlns:p14="http://schemas.microsoft.com/office/powerpoint/2010/main" val="196131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81E03-46DF-4BF1-8A4A-DA8270557AF7}"/>
              </a:ext>
            </a:extLst>
          </p:cNvPr>
          <p:cNvSpPr>
            <a:spLocks noGrp="1"/>
          </p:cNvSpPr>
          <p:nvPr>
            <p:ph type="title"/>
          </p:nvPr>
        </p:nvSpPr>
        <p:spPr/>
        <p:txBody>
          <a:bodyPr/>
          <a:lstStyle/>
          <a:p>
            <a:pPr algn="ctr"/>
            <a:r>
              <a:rPr lang="bg-BG" dirty="0"/>
              <a:t>Натоварвания на летателните апарати</a:t>
            </a:r>
            <a:endParaRPr lang="en-US" dirty="0"/>
          </a:p>
        </p:txBody>
      </p:sp>
      <p:sp>
        <p:nvSpPr>
          <p:cNvPr id="3" name="Content Placeholder 2">
            <a:extLst>
              <a:ext uri="{FF2B5EF4-FFF2-40B4-BE49-F238E27FC236}">
                <a16:creationId xmlns:a16="http://schemas.microsoft.com/office/drawing/2014/main" id="{60666A0D-D78D-4731-AD81-6FAADC2F9408}"/>
              </a:ext>
            </a:extLst>
          </p:cNvPr>
          <p:cNvSpPr>
            <a:spLocks noGrp="1"/>
          </p:cNvSpPr>
          <p:nvPr>
            <p:ph idx="1"/>
          </p:nvPr>
        </p:nvSpPr>
        <p:spPr>
          <a:xfrm>
            <a:off x="645130" y="2052918"/>
            <a:ext cx="9404723" cy="4352364"/>
          </a:xfrm>
        </p:spPr>
        <p:txBody>
          <a:bodyPr>
            <a:normAutofit/>
          </a:bodyPr>
          <a:lstStyle/>
          <a:p>
            <a:r>
              <a:rPr lang="ru-RU" dirty="0"/>
              <a:t>Натоварването на ЛА обикновено се определя при две различни условия на експлоатация – по време на полет и на земята.</a:t>
            </a:r>
            <a:endParaRPr lang="en-US" dirty="0"/>
          </a:p>
          <a:p>
            <a:r>
              <a:rPr lang="ru-RU" dirty="0"/>
              <a:t>Натоварването на конструкцията в полет от своя страна се дели на два типа: </a:t>
            </a:r>
          </a:p>
          <a:p>
            <a:pPr>
              <a:buFont typeface="Arial" panose="020B0604020202020204" pitchFamily="34" charset="0"/>
              <a:buChar char="•"/>
            </a:pPr>
            <a:r>
              <a:rPr lang="ru-RU" dirty="0"/>
              <a:t>натоварване, получено при маневриране (продължително натоварване); </a:t>
            </a:r>
            <a:endParaRPr lang="en-US" dirty="0"/>
          </a:p>
          <a:p>
            <a:pPr>
              <a:buFont typeface="Arial" panose="020B0604020202020204" pitchFamily="34" charset="0"/>
              <a:buChar char="•"/>
            </a:pPr>
            <a:r>
              <a:rPr lang="ru-RU" dirty="0"/>
              <a:t>натоварване, получено в резултат на пориви на вятъра (кратковременно действащо натоварване).</a:t>
            </a:r>
            <a:endParaRPr lang="en-US" dirty="0"/>
          </a:p>
          <a:p>
            <a:r>
              <a:rPr lang="bg-BG" dirty="0"/>
              <a:t>Натоварвания при движение по земя или вода.</a:t>
            </a:r>
          </a:p>
          <a:p>
            <a:pPr marL="0" indent="0">
              <a:buNone/>
            </a:pPr>
            <a:endParaRPr lang="ru-RU" dirty="0"/>
          </a:p>
          <a:p>
            <a:endParaRPr lang="en-US" dirty="0"/>
          </a:p>
        </p:txBody>
      </p:sp>
      <p:sp>
        <p:nvSpPr>
          <p:cNvPr id="7" name="Slide Number Placeholder 6">
            <a:extLst>
              <a:ext uri="{FF2B5EF4-FFF2-40B4-BE49-F238E27FC236}">
                <a16:creationId xmlns:a16="http://schemas.microsoft.com/office/drawing/2014/main" id="{F18F9743-BF09-8397-D23F-76C6D9D14FD1}"/>
              </a:ext>
            </a:extLst>
          </p:cNvPr>
          <p:cNvSpPr>
            <a:spLocks noGrp="1"/>
          </p:cNvSpPr>
          <p:nvPr>
            <p:ph type="sldNum" sz="quarter" idx="12"/>
          </p:nvPr>
        </p:nvSpPr>
        <p:spPr/>
        <p:txBody>
          <a:bodyPr/>
          <a:lstStyle/>
          <a:p>
            <a:fld id="{E4B1F8BD-DA59-4FFB-823A-9003167DABDF}" type="slidenum">
              <a:rPr lang="en-US" smtClean="0"/>
              <a:t>6</a:t>
            </a:fld>
            <a:endParaRPr lang="en-US"/>
          </a:p>
        </p:txBody>
      </p:sp>
    </p:spTree>
    <p:extLst>
      <p:ext uri="{BB962C8B-B14F-4D97-AF65-F5344CB8AC3E}">
        <p14:creationId xmlns:p14="http://schemas.microsoft.com/office/powerpoint/2010/main" val="11979010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0CA2F-CCFC-4DA1-AE77-686BEC040F0A}"/>
              </a:ext>
            </a:extLst>
          </p:cNvPr>
          <p:cNvSpPr>
            <a:spLocks noGrp="1"/>
          </p:cNvSpPr>
          <p:nvPr>
            <p:ph type="title"/>
          </p:nvPr>
        </p:nvSpPr>
        <p:spPr/>
        <p:txBody>
          <a:bodyPr/>
          <a:lstStyle/>
          <a:p>
            <a:pPr algn="ctr"/>
            <a:r>
              <a:rPr lang="bg-BG" dirty="0"/>
              <a:t>Крила</a:t>
            </a:r>
            <a:endParaRPr lang="en-US" dirty="0"/>
          </a:p>
        </p:txBody>
      </p:sp>
      <p:sp>
        <p:nvSpPr>
          <p:cNvPr id="3" name="Content Placeholder 2">
            <a:extLst>
              <a:ext uri="{FF2B5EF4-FFF2-40B4-BE49-F238E27FC236}">
                <a16:creationId xmlns:a16="http://schemas.microsoft.com/office/drawing/2014/main" id="{82667E09-6B65-45E0-921F-79D341A2608F}"/>
              </a:ext>
            </a:extLst>
          </p:cNvPr>
          <p:cNvSpPr>
            <a:spLocks noGrp="1"/>
          </p:cNvSpPr>
          <p:nvPr>
            <p:ph idx="1"/>
          </p:nvPr>
        </p:nvSpPr>
        <p:spPr>
          <a:xfrm>
            <a:off x="1103312" y="1579418"/>
            <a:ext cx="8946541" cy="5070764"/>
          </a:xfrm>
        </p:spPr>
        <p:txBody>
          <a:bodyPr/>
          <a:lstStyle/>
          <a:p>
            <a:r>
              <a:rPr lang="ru-RU" dirty="0" err="1"/>
              <a:t>Крилата</a:t>
            </a:r>
            <a:r>
              <a:rPr lang="ru-RU" dirty="0"/>
              <a:t> </a:t>
            </a:r>
            <a:r>
              <a:rPr lang="ru-RU" dirty="0" err="1"/>
              <a:t>са</a:t>
            </a:r>
            <a:r>
              <a:rPr lang="ru-RU" dirty="0"/>
              <a:t> </a:t>
            </a:r>
            <a:r>
              <a:rPr lang="ru-RU" dirty="0" err="1"/>
              <a:t>основните</a:t>
            </a:r>
            <a:r>
              <a:rPr lang="ru-RU" dirty="0"/>
              <a:t> </a:t>
            </a:r>
            <a:r>
              <a:rPr lang="ru-RU" dirty="0" err="1"/>
              <a:t>повърхности</a:t>
            </a:r>
            <a:r>
              <a:rPr lang="ru-RU" dirty="0"/>
              <a:t>, </a:t>
            </a:r>
            <a:r>
              <a:rPr lang="ru-RU" dirty="0" err="1"/>
              <a:t>които</a:t>
            </a:r>
            <a:r>
              <a:rPr lang="ru-RU" dirty="0"/>
              <a:t> </a:t>
            </a:r>
            <a:r>
              <a:rPr lang="ru-RU" dirty="0" err="1"/>
              <a:t>създават</a:t>
            </a:r>
            <a:r>
              <a:rPr lang="ru-RU" dirty="0"/>
              <a:t> </a:t>
            </a:r>
            <a:r>
              <a:rPr lang="ru-RU" dirty="0" err="1"/>
              <a:t>подемната</a:t>
            </a:r>
            <a:r>
              <a:rPr lang="ru-RU" dirty="0"/>
              <a:t> сила необходима за </a:t>
            </a:r>
            <a:r>
              <a:rPr lang="ru-RU" dirty="0" err="1"/>
              <a:t>извършване</a:t>
            </a:r>
            <a:r>
              <a:rPr lang="ru-RU" dirty="0"/>
              <a:t> на полет.</a:t>
            </a:r>
          </a:p>
          <a:p>
            <a:r>
              <a:rPr lang="ru-RU" dirty="0" err="1"/>
              <a:t>Други</a:t>
            </a:r>
            <a:r>
              <a:rPr lang="ru-RU" dirty="0"/>
              <a:t> функции на </a:t>
            </a:r>
            <a:r>
              <a:rPr lang="ru-RU" dirty="0" err="1"/>
              <a:t>крилата</a:t>
            </a:r>
            <a:r>
              <a:rPr lang="ru-RU" dirty="0"/>
              <a:t>.</a:t>
            </a:r>
          </a:p>
          <a:p>
            <a:r>
              <a:rPr lang="ru-RU" dirty="0" err="1"/>
              <a:t>Крилата</a:t>
            </a:r>
            <a:r>
              <a:rPr lang="ru-RU" dirty="0"/>
              <a:t> </a:t>
            </a:r>
            <a:r>
              <a:rPr lang="ru-RU" dirty="0" err="1"/>
              <a:t>са</a:t>
            </a:r>
            <a:r>
              <a:rPr lang="ru-RU" dirty="0"/>
              <a:t> </a:t>
            </a:r>
            <a:r>
              <a:rPr lang="ru-RU" dirty="0" err="1"/>
              <a:t>натоварени</a:t>
            </a:r>
            <a:r>
              <a:rPr lang="ru-RU" dirty="0"/>
              <a:t> на натиск и </a:t>
            </a:r>
            <a:r>
              <a:rPr lang="ru-RU" dirty="0" err="1"/>
              <a:t>усукване</a:t>
            </a:r>
            <a:r>
              <a:rPr lang="ru-RU" dirty="0"/>
              <a:t>.</a:t>
            </a:r>
            <a:endParaRPr lang="en-US" dirty="0"/>
          </a:p>
        </p:txBody>
      </p:sp>
      <p:pic>
        <p:nvPicPr>
          <p:cNvPr id="7" name="Picture 6">
            <a:extLst>
              <a:ext uri="{FF2B5EF4-FFF2-40B4-BE49-F238E27FC236}">
                <a16:creationId xmlns:a16="http://schemas.microsoft.com/office/drawing/2014/main" id="{26DA3D31-9DCC-4B3E-AD90-E8C5BF13DFE7}"/>
              </a:ext>
            </a:extLst>
          </p:cNvPr>
          <p:cNvPicPr>
            <a:picLocks noChangeAspect="1"/>
          </p:cNvPicPr>
          <p:nvPr/>
        </p:nvPicPr>
        <p:blipFill>
          <a:blip r:embed="rId3"/>
          <a:stretch>
            <a:fillRect/>
          </a:stretch>
        </p:blipFill>
        <p:spPr>
          <a:xfrm>
            <a:off x="2634186" y="3476816"/>
            <a:ext cx="5428571" cy="3104762"/>
          </a:xfrm>
          <a:prstGeom prst="rect">
            <a:avLst/>
          </a:prstGeom>
        </p:spPr>
      </p:pic>
      <p:sp>
        <p:nvSpPr>
          <p:cNvPr id="8" name="Slide Number Placeholder 7">
            <a:extLst>
              <a:ext uri="{FF2B5EF4-FFF2-40B4-BE49-F238E27FC236}">
                <a16:creationId xmlns:a16="http://schemas.microsoft.com/office/drawing/2014/main" id="{F7B4D399-1ACB-57F6-BD10-4E5540A94803}"/>
              </a:ext>
            </a:extLst>
          </p:cNvPr>
          <p:cNvSpPr>
            <a:spLocks noGrp="1"/>
          </p:cNvSpPr>
          <p:nvPr>
            <p:ph type="sldNum" sz="quarter" idx="12"/>
          </p:nvPr>
        </p:nvSpPr>
        <p:spPr/>
        <p:txBody>
          <a:bodyPr/>
          <a:lstStyle/>
          <a:p>
            <a:fld id="{E4B1F8BD-DA59-4FFB-823A-9003167DABDF}" type="slidenum">
              <a:rPr lang="en-US" smtClean="0"/>
              <a:t>60</a:t>
            </a:fld>
            <a:endParaRPr lang="en-US"/>
          </a:p>
        </p:txBody>
      </p:sp>
    </p:spTree>
    <p:extLst>
      <p:ext uri="{BB962C8B-B14F-4D97-AF65-F5344CB8AC3E}">
        <p14:creationId xmlns:p14="http://schemas.microsoft.com/office/powerpoint/2010/main" val="28078772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ED023-A929-41E6-8860-978E07C4385A}"/>
              </a:ext>
            </a:extLst>
          </p:cNvPr>
          <p:cNvSpPr>
            <a:spLocks noGrp="1"/>
          </p:cNvSpPr>
          <p:nvPr>
            <p:ph type="title"/>
          </p:nvPr>
        </p:nvSpPr>
        <p:spPr/>
        <p:txBody>
          <a:bodyPr/>
          <a:lstStyle/>
          <a:p>
            <a:pPr algn="ctr"/>
            <a:r>
              <a:rPr lang="bg-BG" dirty="0"/>
              <a:t>Крило</a:t>
            </a:r>
            <a:endParaRPr lang="en-US" dirty="0"/>
          </a:p>
        </p:txBody>
      </p:sp>
      <p:sp>
        <p:nvSpPr>
          <p:cNvPr id="3" name="Content Placeholder 2">
            <a:extLst>
              <a:ext uri="{FF2B5EF4-FFF2-40B4-BE49-F238E27FC236}">
                <a16:creationId xmlns:a16="http://schemas.microsoft.com/office/drawing/2014/main" id="{0AD63F4F-8732-4F69-B33D-D9AEBCD06D47}"/>
              </a:ext>
            </a:extLst>
          </p:cNvPr>
          <p:cNvSpPr>
            <a:spLocks noGrp="1"/>
          </p:cNvSpPr>
          <p:nvPr>
            <p:ph idx="1"/>
          </p:nvPr>
        </p:nvSpPr>
        <p:spPr/>
        <p:txBody>
          <a:bodyPr>
            <a:normAutofit lnSpcReduction="10000"/>
          </a:bodyPr>
          <a:lstStyle/>
          <a:p>
            <a:r>
              <a:rPr lang="ru-RU" dirty="0"/>
              <a:t>По разположение на крилото относно тялото се различават:</a:t>
            </a:r>
          </a:p>
          <a:p>
            <a:pPr>
              <a:buFont typeface="Arial" panose="020B0604020202020204" pitchFamily="34" charset="0"/>
              <a:buChar char="•"/>
            </a:pPr>
            <a:r>
              <a:rPr lang="ru-RU" dirty="0"/>
              <a:t>Нископлан;</a:t>
            </a:r>
          </a:p>
          <a:p>
            <a:pPr>
              <a:buFont typeface="Arial" panose="020B0604020202020204" pitchFamily="34" charset="0"/>
              <a:buChar char="•"/>
            </a:pPr>
            <a:r>
              <a:rPr lang="ru-RU" dirty="0"/>
              <a:t>Средноплан;</a:t>
            </a:r>
          </a:p>
          <a:p>
            <a:pPr>
              <a:buFont typeface="Arial" panose="020B0604020202020204" pitchFamily="34" charset="0"/>
              <a:buChar char="•"/>
            </a:pPr>
            <a:r>
              <a:rPr lang="ru-RU" dirty="0"/>
              <a:t>Високоплан.</a:t>
            </a:r>
          </a:p>
          <a:p>
            <a:r>
              <a:rPr lang="ru-RU" dirty="0"/>
              <a:t>Видове конструктивни схеми:</a:t>
            </a:r>
          </a:p>
          <a:p>
            <a:pPr>
              <a:buFont typeface="Arial" panose="020B0604020202020204" pitchFamily="34" charset="0"/>
              <a:buChar char="•"/>
            </a:pPr>
            <a:r>
              <a:rPr lang="ru-RU" dirty="0"/>
              <a:t>Триплощник (триплан);</a:t>
            </a:r>
          </a:p>
          <a:p>
            <a:pPr>
              <a:buFont typeface="Arial" panose="020B0604020202020204" pitchFamily="34" charset="0"/>
              <a:buChar char="•"/>
            </a:pPr>
            <a:r>
              <a:rPr lang="ru-RU" dirty="0"/>
              <a:t>Двуплощник (двуплан);</a:t>
            </a:r>
          </a:p>
          <a:p>
            <a:pPr>
              <a:buFont typeface="Arial" panose="020B0604020202020204" pitchFamily="34" charset="0"/>
              <a:buChar char="•"/>
            </a:pPr>
            <a:r>
              <a:rPr lang="ru-RU" dirty="0"/>
              <a:t>Едноплощник (моноплан):</a:t>
            </a:r>
          </a:p>
          <a:p>
            <a:pPr marL="0" indent="0">
              <a:buNone/>
            </a:pPr>
            <a:r>
              <a:rPr lang="ru-RU" dirty="0"/>
              <a:t>-    </a:t>
            </a:r>
            <a:r>
              <a:rPr lang="ru-RU" dirty="0" err="1"/>
              <a:t>Едноплощник</a:t>
            </a:r>
            <a:r>
              <a:rPr lang="ru-RU" dirty="0"/>
              <a:t>, усилен с подпори;</a:t>
            </a:r>
          </a:p>
          <a:p>
            <a:pPr marL="0" indent="0">
              <a:buNone/>
            </a:pPr>
            <a:r>
              <a:rPr lang="ru-RU" dirty="0"/>
              <a:t>-    Свободноносещ едноплощник.</a:t>
            </a:r>
          </a:p>
        </p:txBody>
      </p:sp>
      <p:sp>
        <p:nvSpPr>
          <p:cNvPr id="7" name="Slide Number Placeholder 6">
            <a:extLst>
              <a:ext uri="{FF2B5EF4-FFF2-40B4-BE49-F238E27FC236}">
                <a16:creationId xmlns:a16="http://schemas.microsoft.com/office/drawing/2014/main" id="{220FE081-29F2-7F19-3861-288551E0BFD3}"/>
              </a:ext>
            </a:extLst>
          </p:cNvPr>
          <p:cNvSpPr>
            <a:spLocks noGrp="1"/>
          </p:cNvSpPr>
          <p:nvPr>
            <p:ph type="sldNum" sz="quarter" idx="12"/>
          </p:nvPr>
        </p:nvSpPr>
        <p:spPr/>
        <p:txBody>
          <a:bodyPr/>
          <a:lstStyle/>
          <a:p>
            <a:fld id="{E4B1F8BD-DA59-4FFB-823A-9003167DABDF}" type="slidenum">
              <a:rPr lang="en-US" smtClean="0"/>
              <a:t>61</a:t>
            </a:fld>
            <a:endParaRPr lang="en-US"/>
          </a:p>
        </p:txBody>
      </p:sp>
    </p:spTree>
    <p:extLst>
      <p:ext uri="{BB962C8B-B14F-4D97-AF65-F5344CB8AC3E}">
        <p14:creationId xmlns:p14="http://schemas.microsoft.com/office/powerpoint/2010/main" val="13199424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1935F-74C7-4C99-9292-72F30355ABEF}"/>
              </a:ext>
            </a:extLst>
          </p:cNvPr>
          <p:cNvSpPr>
            <a:spLocks noGrp="1"/>
          </p:cNvSpPr>
          <p:nvPr>
            <p:ph type="title"/>
          </p:nvPr>
        </p:nvSpPr>
        <p:spPr/>
        <p:txBody>
          <a:bodyPr/>
          <a:lstStyle/>
          <a:p>
            <a:pPr algn="ctr"/>
            <a:r>
              <a:rPr lang="bg-BG" dirty="0"/>
              <a:t>Триплощник</a:t>
            </a:r>
            <a:endParaRPr lang="en-US" dirty="0"/>
          </a:p>
        </p:txBody>
      </p:sp>
      <p:sp>
        <p:nvSpPr>
          <p:cNvPr id="3" name="Content Placeholder 2">
            <a:extLst>
              <a:ext uri="{FF2B5EF4-FFF2-40B4-BE49-F238E27FC236}">
                <a16:creationId xmlns:a16="http://schemas.microsoft.com/office/drawing/2014/main" id="{8E1BC49A-7495-4062-8CE0-8DD0D286D9D4}"/>
              </a:ext>
            </a:extLst>
          </p:cNvPr>
          <p:cNvSpPr>
            <a:spLocks noGrp="1"/>
          </p:cNvSpPr>
          <p:nvPr>
            <p:ph idx="1"/>
          </p:nvPr>
        </p:nvSpPr>
        <p:spPr>
          <a:xfrm>
            <a:off x="1103312" y="1531918"/>
            <a:ext cx="8946541" cy="4716482"/>
          </a:xfrm>
        </p:spPr>
        <p:txBody>
          <a:bodyPr/>
          <a:lstStyle/>
          <a:p>
            <a:pPr marL="0" indent="0" algn="ctr">
              <a:buNone/>
            </a:pPr>
            <a:r>
              <a:rPr lang="ru-RU" dirty="0"/>
              <a:t>Трипланът е самолет, в конструкцията на </a:t>
            </a:r>
            <a:r>
              <a:rPr lang="ru-RU" dirty="0" err="1"/>
              <a:t>който</a:t>
            </a:r>
            <a:r>
              <a:rPr lang="ru-RU" dirty="0"/>
              <a:t> са разположени три крила. </a:t>
            </a:r>
          </a:p>
          <a:p>
            <a:endParaRPr lang="en-US" dirty="0"/>
          </a:p>
        </p:txBody>
      </p:sp>
      <p:pic>
        <p:nvPicPr>
          <p:cNvPr id="7" name="Picture 6">
            <a:extLst>
              <a:ext uri="{FF2B5EF4-FFF2-40B4-BE49-F238E27FC236}">
                <a16:creationId xmlns:a16="http://schemas.microsoft.com/office/drawing/2014/main" id="{96AFB9A6-286D-4EB0-AC9C-271658730E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3596" y="2368633"/>
            <a:ext cx="6625971" cy="4384929"/>
          </a:xfrm>
          <a:prstGeom prst="rect">
            <a:avLst/>
          </a:prstGeom>
        </p:spPr>
      </p:pic>
      <p:sp>
        <p:nvSpPr>
          <p:cNvPr id="8" name="Slide Number Placeholder 7">
            <a:extLst>
              <a:ext uri="{FF2B5EF4-FFF2-40B4-BE49-F238E27FC236}">
                <a16:creationId xmlns:a16="http://schemas.microsoft.com/office/drawing/2014/main" id="{34A2F1A2-CAF9-F5AE-CDD3-E34825699D97}"/>
              </a:ext>
            </a:extLst>
          </p:cNvPr>
          <p:cNvSpPr>
            <a:spLocks noGrp="1"/>
          </p:cNvSpPr>
          <p:nvPr>
            <p:ph type="sldNum" sz="quarter" idx="12"/>
          </p:nvPr>
        </p:nvSpPr>
        <p:spPr/>
        <p:txBody>
          <a:bodyPr/>
          <a:lstStyle/>
          <a:p>
            <a:fld id="{E4B1F8BD-DA59-4FFB-823A-9003167DABDF}" type="slidenum">
              <a:rPr lang="en-US" smtClean="0"/>
              <a:t>62</a:t>
            </a:fld>
            <a:endParaRPr lang="en-US"/>
          </a:p>
        </p:txBody>
      </p:sp>
    </p:spTree>
    <p:extLst>
      <p:ext uri="{BB962C8B-B14F-4D97-AF65-F5344CB8AC3E}">
        <p14:creationId xmlns:p14="http://schemas.microsoft.com/office/powerpoint/2010/main" val="10616887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9CD4E-E12C-4F02-93D6-8638441C8450}"/>
              </a:ext>
            </a:extLst>
          </p:cNvPr>
          <p:cNvSpPr>
            <a:spLocks noGrp="1"/>
          </p:cNvSpPr>
          <p:nvPr>
            <p:ph type="title"/>
          </p:nvPr>
        </p:nvSpPr>
        <p:spPr/>
        <p:txBody>
          <a:bodyPr/>
          <a:lstStyle/>
          <a:p>
            <a:pPr algn="ctr"/>
            <a:r>
              <a:rPr lang="bg-BG" dirty="0"/>
              <a:t>Двуплощник</a:t>
            </a:r>
            <a:endParaRPr lang="en-US" dirty="0"/>
          </a:p>
        </p:txBody>
      </p:sp>
      <p:sp>
        <p:nvSpPr>
          <p:cNvPr id="3" name="Content Placeholder 2">
            <a:extLst>
              <a:ext uri="{FF2B5EF4-FFF2-40B4-BE49-F238E27FC236}">
                <a16:creationId xmlns:a16="http://schemas.microsoft.com/office/drawing/2014/main" id="{44D3DE69-371D-489D-BD9C-F572A1998481}"/>
              </a:ext>
            </a:extLst>
          </p:cNvPr>
          <p:cNvSpPr>
            <a:spLocks noGrp="1"/>
          </p:cNvSpPr>
          <p:nvPr>
            <p:ph idx="1"/>
          </p:nvPr>
        </p:nvSpPr>
        <p:spPr/>
        <p:txBody>
          <a:bodyPr/>
          <a:lstStyle/>
          <a:p>
            <a:pPr marL="0" indent="0" algn="ctr">
              <a:buNone/>
            </a:pPr>
            <a:r>
              <a:rPr lang="ru-RU" dirty="0"/>
              <a:t>Двупланът е самолет в </a:t>
            </a:r>
            <a:r>
              <a:rPr lang="ru-RU" dirty="0" err="1"/>
              <a:t>конструкцията</a:t>
            </a:r>
            <a:r>
              <a:rPr lang="ru-RU" dirty="0"/>
              <a:t>, на к</a:t>
            </a:r>
            <a:r>
              <a:rPr lang="bg-BG" dirty="0" err="1"/>
              <a:t>ойто</a:t>
            </a:r>
            <a:r>
              <a:rPr lang="ru-RU" dirty="0"/>
              <a:t> са разположени две крила. </a:t>
            </a:r>
          </a:p>
          <a:p>
            <a:pPr marL="0" indent="0">
              <a:buNone/>
            </a:pPr>
            <a:endParaRPr lang="en-US" dirty="0"/>
          </a:p>
        </p:txBody>
      </p:sp>
      <p:pic>
        <p:nvPicPr>
          <p:cNvPr id="7" name="Picture 4">
            <a:extLst>
              <a:ext uri="{FF2B5EF4-FFF2-40B4-BE49-F238E27FC236}">
                <a16:creationId xmlns:a16="http://schemas.microsoft.com/office/drawing/2014/main" id="{BCD0F448-4D67-44D9-90B7-E2B63C3B0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413"/>
          <a:stretch>
            <a:fillRect/>
          </a:stretch>
        </p:blipFill>
        <p:spPr>
          <a:xfrm>
            <a:off x="6313052" y="3547773"/>
            <a:ext cx="5054495" cy="31226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a:extLst>
              <a:ext uri="{FF2B5EF4-FFF2-40B4-BE49-F238E27FC236}">
                <a16:creationId xmlns:a16="http://schemas.microsoft.com/office/drawing/2014/main" id="{20F8ED8B-C206-440D-B3C6-0403B9D58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85" y="3547773"/>
            <a:ext cx="6096000" cy="3111500"/>
          </a:xfrm>
          <a:prstGeom prst="rect">
            <a:avLst/>
          </a:prstGeom>
        </p:spPr>
      </p:pic>
      <p:sp>
        <p:nvSpPr>
          <p:cNvPr id="9" name="Slide Number Placeholder 8">
            <a:extLst>
              <a:ext uri="{FF2B5EF4-FFF2-40B4-BE49-F238E27FC236}">
                <a16:creationId xmlns:a16="http://schemas.microsoft.com/office/drawing/2014/main" id="{3E89DB51-77F5-5A2D-94F1-8DE249801124}"/>
              </a:ext>
            </a:extLst>
          </p:cNvPr>
          <p:cNvSpPr>
            <a:spLocks noGrp="1"/>
          </p:cNvSpPr>
          <p:nvPr>
            <p:ph type="sldNum" sz="quarter" idx="12"/>
          </p:nvPr>
        </p:nvSpPr>
        <p:spPr/>
        <p:txBody>
          <a:bodyPr/>
          <a:lstStyle/>
          <a:p>
            <a:fld id="{E4B1F8BD-DA59-4FFB-823A-9003167DABDF}" type="slidenum">
              <a:rPr lang="en-US" smtClean="0"/>
              <a:t>63</a:t>
            </a:fld>
            <a:endParaRPr lang="en-US"/>
          </a:p>
        </p:txBody>
      </p:sp>
    </p:spTree>
    <p:extLst>
      <p:ext uri="{BB962C8B-B14F-4D97-AF65-F5344CB8AC3E}">
        <p14:creationId xmlns:p14="http://schemas.microsoft.com/office/powerpoint/2010/main" val="258285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5134C-A39C-45E0-AF17-557A78A969D4}"/>
              </a:ext>
            </a:extLst>
          </p:cNvPr>
          <p:cNvSpPr>
            <a:spLocks noGrp="1"/>
          </p:cNvSpPr>
          <p:nvPr>
            <p:ph type="title"/>
          </p:nvPr>
        </p:nvSpPr>
        <p:spPr/>
        <p:txBody>
          <a:bodyPr/>
          <a:lstStyle/>
          <a:p>
            <a:pPr algn="ctr"/>
            <a:r>
              <a:rPr lang="bg-BG" dirty="0"/>
              <a:t>Едноплощник, усилен с подпори</a:t>
            </a:r>
            <a:endParaRPr lang="en-US" dirty="0"/>
          </a:p>
        </p:txBody>
      </p:sp>
      <p:sp>
        <p:nvSpPr>
          <p:cNvPr id="3" name="Content Placeholder 2">
            <a:extLst>
              <a:ext uri="{FF2B5EF4-FFF2-40B4-BE49-F238E27FC236}">
                <a16:creationId xmlns:a16="http://schemas.microsoft.com/office/drawing/2014/main" id="{0529518F-71B8-4521-9488-E6E6F0BE88C6}"/>
              </a:ext>
            </a:extLst>
          </p:cNvPr>
          <p:cNvSpPr>
            <a:spLocks noGrp="1"/>
          </p:cNvSpPr>
          <p:nvPr>
            <p:ph idx="1"/>
          </p:nvPr>
        </p:nvSpPr>
        <p:spPr>
          <a:xfrm>
            <a:off x="1103312" y="2052918"/>
            <a:ext cx="8946541" cy="4805082"/>
          </a:xfrm>
        </p:spPr>
        <p:txBody>
          <a:bodyPr/>
          <a:lstStyle/>
          <a:p>
            <a:r>
              <a:rPr lang="ru-RU" dirty="0"/>
              <a:t>Този тип конструкция също се използва за ниско-скоростни ВС.</a:t>
            </a:r>
          </a:p>
          <a:p>
            <a:r>
              <a:rPr lang="bg-BG" altLang="en-US" dirty="0">
                <a:latin typeface="Arial" panose="020B0604020202020204" pitchFamily="34" charset="0"/>
              </a:rPr>
              <a:t>При полет подпората е натоварена на опън, а на земята тя е натоварена на натиск.</a:t>
            </a:r>
          </a:p>
          <a:p>
            <a:pPr marL="0" indent="0">
              <a:buNone/>
            </a:pPr>
            <a:endParaRPr lang="ru-RU" dirty="0"/>
          </a:p>
          <a:p>
            <a:endParaRPr lang="en-US" dirty="0"/>
          </a:p>
        </p:txBody>
      </p:sp>
      <p:pic>
        <p:nvPicPr>
          <p:cNvPr id="7" name="Picture 5">
            <a:extLst>
              <a:ext uri="{FF2B5EF4-FFF2-40B4-BE49-F238E27FC236}">
                <a16:creationId xmlns:a16="http://schemas.microsoft.com/office/drawing/2014/main" id="{BE86BCD4-507F-4465-A190-8CDEFB82C1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7" t="2862" r="2301" b="13008"/>
          <a:stretch/>
        </p:blipFill>
        <p:spPr bwMode="auto">
          <a:xfrm>
            <a:off x="1902177" y="3716977"/>
            <a:ext cx="6892589" cy="294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a:extLst>
              <a:ext uri="{FF2B5EF4-FFF2-40B4-BE49-F238E27FC236}">
                <a16:creationId xmlns:a16="http://schemas.microsoft.com/office/drawing/2014/main" id="{EB127FD0-9E06-1A20-E32A-B133294D4430}"/>
              </a:ext>
            </a:extLst>
          </p:cNvPr>
          <p:cNvSpPr>
            <a:spLocks noGrp="1"/>
          </p:cNvSpPr>
          <p:nvPr>
            <p:ph type="sldNum" sz="quarter" idx="12"/>
          </p:nvPr>
        </p:nvSpPr>
        <p:spPr/>
        <p:txBody>
          <a:bodyPr/>
          <a:lstStyle/>
          <a:p>
            <a:fld id="{E4B1F8BD-DA59-4FFB-823A-9003167DABDF}" type="slidenum">
              <a:rPr lang="en-US" smtClean="0"/>
              <a:t>64</a:t>
            </a:fld>
            <a:endParaRPr lang="en-US"/>
          </a:p>
        </p:txBody>
      </p:sp>
    </p:spTree>
    <p:extLst>
      <p:ext uri="{BB962C8B-B14F-4D97-AF65-F5344CB8AC3E}">
        <p14:creationId xmlns:p14="http://schemas.microsoft.com/office/powerpoint/2010/main" val="407243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2DFEE-3A18-4992-81A3-207D8D471740}"/>
              </a:ext>
            </a:extLst>
          </p:cNvPr>
          <p:cNvSpPr>
            <a:spLocks noGrp="1"/>
          </p:cNvSpPr>
          <p:nvPr>
            <p:ph type="title"/>
          </p:nvPr>
        </p:nvSpPr>
        <p:spPr/>
        <p:txBody>
          <a:bodyPr/>
          <a:lstStyle/>
          <a:p>
            <a:pPr algn="ctr"/>
            <a:r>
              <a:rPr lang="bg-BG" dirty="0"/>
              <a:t>Свободноносещ едноплощник</a:t>
            </a:r>
            <a:endParaRPr lang="en-US" dirty="0"/>
          </a:p>
        </p:txBody>
      </p:sp>
      <p:sp>
        <p:nvSpPr>
          <p:cNvPr id="3" name="Content Placeholder 2">
            <a:extLst>
              <a:ext uri="{FF2B5EF4-FFF2-40B4-BE49-F238E27FC236}">
                <a16:creationId xmlns:a16="http://schemas.microsoft.com/office/drawing/2014/main" id="{1A86027A-2698-41D4-9F4E-DF7172E06D90}"/>
              </a:ext>
            </a:extLst>
          </p:cNvPr>
          <p:cNvSpPr>
            <a:spLocks noGrp="1"/>
          </p:cNvSpPr>
          <p:nvPr>
            <p:ph idx="1"/>
          </p:nvPr>
        </p:nvSpPr>
        <p:spPr/>
        <p:txBody>
          <a:bodyPr/>
          <a:lstStyle/>
          <a:p>
            <a:r>
              <a:rPr lang="ru-RU" dirty="0"/>
              <a:t>Основните плоскости трябва да поемат напреженията, породени от подемната сила и съпротивлението в полет, а при конструкция от типа свободноносещ едноплощник, и собствената маса, когато ВС е на земята.</a:t>
            </a:r>
          </a:p>
          <a:p>
            <a:r>
              <a:rPr lang="ru-RU" dirty="0"/>
              <a:t>Cantilever.</a:t>
            </a:r>
          </a:p>
          <a:p>
            <a:endParaRPr lang="en-US" dirty="0"/>
          </a:p>
        </p:txBody>
      </p:sp>
      <p:pic>
        <p:nvPicPr>
          <p:cNvPr id="8" name="Picture 7">
            <a:extLst>
              <a:ext uri="{FF2B5EF4-FFF2-40B4-BE49-F238E27FC236}">
                <a16:creationId xmlns:a16="http://schemas.microsoft.com/office/drawing/2014/main" id="{B9071E9C-28A6-41D2-AEF8-A2802B234867}"/>
              </a:ext>
            </a:extLst>
          </p:cNvPr>
          <p:cNvPicPr>
            <a:picLocks noChangeAspect="1"/>
          </p:cNvPicPr>
          <p:nvPr/>
        </p:nvPicPr>
        <p:blipFill>
          <a:blip r:embed="rId3"/>
          <a:stretch>
            <a:fillRect/>
          </a:stretch>
        </p:blipFill>
        <p:spPr>
          <a:xfrm>
            <a:off x="1897471" y="3807270"/>
            <a:ext cx="6902002" cy="3000650"/>
          </a:xfrm>
          <a:prstGeom prst="rect">
            <a:avLst/>
          </a:prstGeom>
        </p:spPr>
      </p:pic>
      <p:sp>
        <p:nvSpPr>
          <p:cNvPr id="7" name="Slide Number Placeholder 6">
            <a:extLst>
              <a:ext uri="{FF2B5EF4-FFF2-40B4-BE49-F238E27FC236}">
                <a16:creationId xmlns:a16="http://schemas.microsoft.com/office/drawing/2014/main" id="{7C0EEB0C-2124-A4DA-5E94-5E12EE60FB0F}"/>
              </a:ext>
            </a:extLst>
          </p:cNvPr>
          <p:cNvSpPr>
            <a:spLocks noGrp="1"/>
          </p:cNvSpPr>
          <p:nvPr>
            <p:ph type="sldNum" sz="quarter" idx="12"/>
          </p:nvPr>
        </p:nvSpPr>
        <p:spPr/>
        <p:txBody>
          <a:bodyPr/>
          <a:lstStyle/>
          <a:p>
            <a:fld id="{E4B1F8BD-DA59-4FFB-823A-9003167DABDF}" type="slidenum">
              <a:rPr lang="en-US" smtClean="0"/>
              <a:t>65</a:t>
            </a:fld>
            <a:endParaRPr lang="en-US"/>
          </a:p>
        </p:txBody>
      </p:sp>
    </p:spTree>
    <p:extLst>
      <p:ext uri="{BB962C8B-B14F-4D97-AF65-F5344CB8AC3E}">
        <p14:creationId xmlns:p14="http://schemas.microsoft.com/office/powerpoint/2010/main" val="28150844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AE477-7C9F-4657-BFBF-C07CDBA1F6CE}"/>
              </a:ext>
            </a:extLst>
          </p:cNvPr>
          <p:cNvSpPr>
            <a:spLocks noGrp="1"/>
          </p:cNvSpPr>
          <p:nvPr>
            <p:ph type="title"/>
          </p:nvPr>
        </p:nvSpPr>
        <p:spPr/>
        <p:txBody>
          <a:bodyPr/>
          <a:lstStyle/>
          <a:p>
            <a:pPr algn="ctr"/>
            <a:r>
              <a:rPr lang="bg-BG" dirty="0"/>
              <a:t>Компоненти на крилото</a:t>
            </a:r>
            <a:endParaRPr lang="en-US" dirty="0"/>
          </a:p>
        </p:txBody>
      </p:sp>
      <p:sp>
        <p:nvSpPr>
          <p:cNvPr id="3" name="Content Placeholder 2">
            <a:extLst>
              <a:ext uri="{FF2B5EF4-FFF2-40B4-BE49-F238E27FC236}">
                <a16:creationId xmlns:a16="http://schemas.microsoft.com/office/drawing/2014/main" id="{E193D31B-F856-4731-B82A-36165F30046D}"/>
              </a:ext>
            </a:extLst>
          </p:cNvPr>
          <p:cNvSpPr>
            <a:spLocks noGrp="1"/>
          </p:cNvSpPr>
          <p:nvPr>
            <p:ph idx="1"/>
          </p:nvPr>
        </p:nvSpPr>
        <p:spPr/>
        <p:txBody>
          <a:bodyPr/>
          <a:lstStyle/>
          <a:p>
            <a:r>
              <a:rPr lang="bg-BG" dirty="0"/>
              <a:t>Обшивка.</a:t>
            </a:r>
          </a:p>
          <a:p>
            <a:r>
              <a:rPr lang="bg-BG" dirty="0"/>
              <a:t>Надлъжници.</a:t>
            </a:r>
          </a:p>
          <a:p>
            <a:r>
              <a:rPr lang="bg-BG" dirty="0"/>
              <a:t>Р</a:t>
            </a:r>
            <a:r>
              <a:rPr lang="bg-BG"/>
              <a:t>ебра</a:t>
            </a:r>
            <a:r>
              <a:rPr lang="bg-BG" dirty="0"/>
              <a:t>.</a:t>
            </a:r>
          </a:p>
          <a:p>
            <a:r>
              <a:rPr lang="bg-BG" dirty="0"/>
              <a:t>Стрингери.</a:t>
            </a:r>
            <a:endParaRPr lang="en-US" dirty="0"/>
          </a:p>
        </p:txBody>
      </p:sp>
      <p:sp>
        <p:nvSpPr>
          <p:cNvPr id="7" name="Slide Number Placeholder 6">
            <a:extLst>
              <a:ext uri="{FF2B5EF4-FFF2-40B4-BE49-F238E27FC236}">
                <a16:creationId xmlns:a16="http://schemas.microsoft.com/office/drawing/2014/main" id="{06C5A2D1-E9AB-5C60-B88E-66903146EA80}"/>
              </a:ext>
            </a:extLst>
          </p:cNvPr>
          <p:cNvSpPr>
            <a:spLocks noGrp="1"/>
          </p:cNvSpPr>
          <p:nvPr>
            <p:ph type="sldNum" sz="quarter" idx="12"/>
          </p:nvPr>
        </p:nvSpPr>
        <p:spPr/>
        <p:txBody>
          <a:bodyPr/>
          <a:lstStyle/>
          <a:p>
            <a:fld id="{E4B1F8BD-DA59-4FFB-823A-9003167DABDF}" type="slidenum">
              <a:rPr lang="en-US" smtClean="0"/>
              <a:t>66</a:t>
            </a:fld>
            <a:endParaRPr lang="en-US"/>
          </a:p>
        </p:txBody>
      </p:sp>
    </p:spTree>
    <p:extLst>
      <p:ext uri="{BB962C8B-B14F-4D97-AF65-F5344CB8AC3E}">
        <p14:creationId xmlns:p14="http://schemas.microsoft.com/office/powerpoint/2010/main" val="15630970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3690C-C311-46A9-855F-E4EFD4B6B0A8}"/>
              </a:ext>
            </a:extLst>
          </p:cNvPr>
          <p:cNvSpPr>
            <a:spLocks noGrp="1"/>
          </p:cNvSpPr>
          <p:nvPr>
            <p:ph type="title"/>
          </p:nvPr>
        </p:nvSpPr>
        <p:spPr>
          <a:xfrm>
            <a:off x="687880" y="295729"/>
            <a:ext cx="9404723" cy="1197952"/>
          </a:xfrm>
        </p:spPr>
        <p:txBody>
          <a:bodyPr/>
          <a:lstStyle/>
          <a:p>
            <a:pPr algn="ctr"/>
            <a:r>
              <a:rPr lang="bg-BG" dirty="0"/>
              <a:t>Обшивка на крилото</a:t>
            </a:r>
            <a:br>
              <a:rPr lang="bg-BG" dirty="0"/>
            </a:br>
            <a:r>
              <a:rPr lang="bg-BG" dirty="0"/>
              <a:t>(</a:t>
            </a:r>
            <a:r>
              <a:rPr lang="en-US" dirty="0"/>
              <a:t>Wing skin</a:t>
            </a:r>
            <a:r>
              <a:rPr lang="bg-BG" dirty="0"/>
              <a:t>)</a:t>
            </a:r>
            <a:endParaRPr lang="en-US" dirty="0"/>
          </a:p>
        </p:txBody>
      </p:sp>
      <p:sp>
        <p:nvSpPr>
          <p:cNvPr id="3" name="Content Placeholder 2">
            <a:extLst>
              <a:ext uri="{FF2B5EF4-FFF2-40B4-BE49-F238E27FC236}">
                <a16:creationId xmlns:a16="http://schemas.microsoft.com/office/drawing/2014/main" id="{E4B04CAD-3D28-48A0-AD95-4F3A3922C6ED}"/>
              </a:ext>
            </a:extLst>
          </p:cNvPr>
          <p:cNvSpPr>
            <a:spLocks noGrp="1"/>
          </p:cNvSpPr>
          <p:nvPr>
            <p:ph idx="1"/>
          </p:nvPr>
        </p:nvSpPr>
        <p:spPr>
          <a:xfrm>
            <a:off x="645132" y="1888177"/>
            <a:ext cx="9404722" cy="4726379"/>
          </a:xfrm>
        </p:spPr>
        <p:txBody>
          <a:bodyPr>
            <a:normAutofit/>
          </a:bodyPr>
          <a:lstStyle/>
          <a:p>
            <a:r>
              <a:rPr lang="ru-RU" dirty="0"/>
              <a:t>Обшивката е </a:t>
            </a:r>
            <a:r>
              <a:rPr lang="ru-RU" dirty="0" err="1"/>
              <a:t>елемент</a:t>
            </a:r>
            <a:r>
              <a:rPr lang="ru-RU" dirty="0"/>
              <a:t> от конструкцията на </a:t>
            </a:r>
            <a:r>
              <a:rPr lang="ru-RU" dirty="0" err="1"/>
              <a:t>крилото</a:t>
            </a:r>
            <a:r>
              <a:rPr lang="ru-RU" dirty="0"/>
              <a:t>, </a:t>
            </a:r>
            <a:r>
              <a:rPr lang="ru-RU" dirty="0" err="1"/>
              <a:t>която</a:t>
            </a:r>
            <a:r>
              <a:rPr lang="ru-RU" dirty="0"/>
              <a:t> поема част от </a:t>
            </a:r>
            <a:r>
              <a:rPr lang="ru-RU" dirty="0" err="1"/>
              <a:t>натоварването</a:t>
            </a:r>
            <a:r>
              <a:rPr lang="ru-RU" dirty="0"/>
              <a:t>. </a:t>
            </a:r>
          </a:p>
          <a:p>
            <a:r>
              <a:rPr lang="ru-RU" dirty="0"/>
              <a:t>Обшивката е задължителен елемент за всяко крило. </a:t>
            </a:r>
          </a:p>
          <a:p>
            <a:r>
              <a:rPr lang="ru-RU" dirty="0"/>
              <a:t>В зависимост от </a:t>
            </a:r>
            <a:r>
              <a:rPr lang="ru-RU" dirty="0" err="1"/>
              <a:t>големината</a:t>
            </a:r>
            <a:r>
              <a:rPr lang="ru-RU" dirty="0"/>
              <a:t> на </a:t>
            </a:r>
            <a:r>
              <a:rPr lang="ru-RU" dirty="0" err="1"/>
              <a:t>поеманите</a:t>
            </a:r>
            <a:r>
              <a:rPr lang="ru-RU" dirty="0"/>
              <a:t> </a:t>
            </a:r>
            <a:r>
              <a:rPr lang="ru-RU" dirty="0" err="1"/>
              <a:t>натоварвания</a:t>
            </a:r>
            <a:r>
              <a:rPr lang="ru-RU" dirty="0"/>
              <a:t>, обшивката може да бъде тънка, нормална и дебела. </a:t>
            </a:r>
          </a:p>
          <a:p>
            <a:r>
              <a:rPr lang="ru-RU" dirty="0"/>
              <a:t>Обшивката се изработва от различни материали.</a:t>
            </a:r>
          </a:p>
          <a:p>
            <a:pPr>
              <a:buFont typeface="Arial" panose="020B0604020202020204" pitchFamily="34" charset="0"/>
              <a:buChar char="•"/>
            </a:pPr>
            <a:r>
              <a:rPr lang="ru-RU" dirty="0"/>
              <a:t>Обшивка от плат.</a:t>
            </a:r>
          </a:p>
          <a:p>
            <a:pPr>
              <a:buFont typeface="Arial" panose="020B0604020202020204" pitchFamily="34" charset="0"/>
              <a:buChar char="•"/>
            </a:pPr>
            <a:r>
              <a:rPr lang="ru-RU" dirty="0"/>
              <a:t>Обшивка от шперплат.</a:t>
            </a:r>
          </a:p>
          <a:p>
            <a:pPr>
              <a:buFont typeface="Arial" panose="020B0604020202020204" pitchFamily="34" charset="0"/>
              <a:buChar char="•"/>
            </a:pPr>
            <a:r>
              <a:rPr lang="ru-RU" dirty="0"/>
              <a:t>Обшивка от дуралуминий.</a:t>
            </a:r>
          </a:p>
          <a:p>
            <a:pPr>
              <a:buFont typeface="Arial" panose="020B0604020202020204" pitchFamily="34" charset="0"/>
              <a:buChar char="•"/>
            </a:pPr>
            <a:r>
              <a:rPr lang="ru-RU" dirty="0"/>
              <a:t>Обшивка от титан и стомана.</a:t>
            </a:r>
          </a:p>
          <a:p>
            <a:pPr>
              <a:buFont typeface="Arial" panose="020B0604020202020204" pitchFamily="34" charset="0"/>
              <a:buChar char="•"/>
            </a:pPr>
            <a:r>
              <a:rPr lang="ru-RU" dirty="0"/>
              <a:t>Обшивка от композити.</a:t>
            </a:r>
            <a:endParaRPr lang="bg-BG" dirty="0"/>
          </a:p>
          <a:p>
            <a:endParaRPr lang="en-US" dirty="0"/>
          </a:p>
        </p:txBody>
      </p:sp>
      <p:pic>
        <p:nvPicPr>
          <p:cNvPr id="7" name="Picture 6">
            <a:extLst>
              <a:ext uri="{FF2B5EF4-FFF2-40B4-BE49-F238E27FC236}">
                <a16:creationId xmlns:a16="http://schemas.microsoft.com/office/drawing/2014/main" id="{612E80D5-B330-41FF-AFDC-7DA8672A1FBB}"/>
              </a:ext>
            </a:extLst>
          </p:cNvPr>
          <p:cNvPicPr>
            <a:picLocks noChangeAspect="1"/>
          </p:cNvPicPr>
          <p:nvPr/>
        </p:nvPicPr>
        <p:blipFill>
          <a:blip r:embed="rId3"/>
          <a:stretch>
            <a:fillRect/>
          </a:stretch>
        </p:blipFill>
        <p:spPr>
          <a:xfrm>
            <a:off x="6562302" y="4245272"/>
            <a:ext cx="5499069" cy="2612728"/>
          </a:xfrm>
          <a:prstGeom prst="rect">
            <a:avLst/>
          </a:prstGeom>
        </p:spPr>
      </p:pic>
      <p:sp>
        <p:nvSpPr>
          <p:cNvPr id="8" name="Slide Number Placeholder 7">
            <a:extLst>
              <a:ext uri="{FF2B5EF4-FFF2-40B4-BE49-F238E27FC236}">
                <a16:creationId xmlns:a16="http://schemas.microsoft.com/office/drawing/2014/main" id="{7144FFCA-C1D6-EE1C-EDB6-674C8CF53682}"/>
              </a:ext>
            </a:extLst>
          </p:cNvPr>
          <p:cNvSpPr>
            <a:spLocks noGrp="1"/>
          </p:cNvSpPr>
          <p:nvPr>
            <p:ph type="sldNum" sz="quarter" idx="12"/>
          </p:nvPr>
        </p:nvSpPr>
        <p:spPr/>
        <p:txBody>
          <a:bodyPr/>
          <a:lstStyle/>
          <a:p>
            <a:fld id="{E4B1F8BD-DA59-4FFB-823A-9003167DABDF}" type="slidenum">
              <a:rPr lang="en-US" smtClean="0"/>
              <a:t>67</a:t>
            </a:fld>
            <a:endParaRPr lang="en-US"/>
          </a:p>
        </p:txBody>
      </p:sp>
    </p:spTree>
    <p:extLst>
      <p:ext uri="{BB962C8B-B14F-4D97-AF65-F5344CB8AC3E}">
        <p14:creationId xmlns:p14="http://schemas.microsoft.com/office/powerpoint/2010/main" val="36657341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2F119-2CD5-4A02-BD45-0915757CB48C}"/>
              </a:ext>
            </a:extLst>
          </p:cNvPr>
          <p:cNvSpPr>
            <a:spLocks noGrp="1"/>
          </p:cNvSpPr>
          <p:nvPr>
            <p:ph type="title"/>
          </p:nvPr>
        </p:nvSpPr>
        <p:spPr/>
        <p:txBody>
          <a:bodyPr/>
          <a:lstStyle/>
          <a:p>
            <a:pPr algn="ctr"/>
            <a:r>
              <a:rPr lang="bg-BG" dirty="0"/>
              <a:t>Надлъжник (</a:t>
            </a:r>
            <a:r>
              <a:rPr lang="en-US" dirty="0"/>
              <a:t>Spar</a:t>
            </a:r>
            <a:r>
              <a:rPr lang="bg-BG" dirty="0"/>
              <a:t>)</a:t>
            </a:r>
            <a:endParaRPr lang="en-US" dirty="0"/>
          </a:p>
        </p:txBody>
      </p:sp>
      <p:sp>
        <p:nvSpPr>
          <p:cNvPr id="3" name="Content Placeholder 2">
            <a:extLst>
              <a:ext uri="{FF2B5EF4-FFF2-40B4-BE49-F238E27FC236}">
                <a16:creationId xmlns:a16="http://schemas.microsoft.com/office/drawing/2014/main" id="{5499DCEE-5C38-4ED9-B722-043CCDA32F35}"/>
              </a:ext>
            </a:extLst>
          </p:cNvPr>
          <p:cNvSpPr>
            <a:spLocks noGrp="1"/>
          </p:cNvSpPr>
          <p:nvPr>
            <p:ph idx="1"/>
          </p:nvPr>
        </p:nvSpPr>
        <p:spPr>
          <a:xfrm>
            <a:off x="344406" y="1330036"/>
            <a:ext cx="9705448" cy="4918364"/>
          </a:xfrm>
        </p:spPr>
        <p:txBody>
          <a:bodyPr/>
          <a:lstStyle/>
          <a:p>
            <a:r>
              <a:rPr lang="ru-RU" dirty="0"/>
              <a:t>Надлъжникът е основен силов елемент, разположен по разпереността на крилото.</a:t>
            </a:r>
          </a:p>
          <a:p>
            <a:r>
              <a:rPr lang="ru-RU" dirty="0"/>
              <a:t>Дизайн на крилото според броя надлъжници.</a:t>
            </a:r>
          </a:p>
          <a:p>
            <a:pPr>
              <a:buFont typeface="Arial" panose="020B0604020202020204" pitchFamily="34" charset="0"/>
              <a:buChar char="•"/>
            </a:pPr>
            <a:r>
              <a:rPr lang="ru-RU" dirty="0"/>
              <a:t>Еднонадлъжниково крило.</a:t>
            </a:r>
          </a:p>
          <a:p>
            <a:pPr>
              <a:buFont typeface="Arial" panose="020B0604020202020204" pitchFamily="34" charset="0"/>
              <a:buChar char="•"/>
            </a:pPr>
            <a:r>
              <a:rPr lang="ru-RU" dirty="0"/>
              <a:t>Двунадлъжниково крило.</a:t>
            </a:r>
          </a:p>
          <a:p>
            <a:pPr>
              <a:buFont typeface="Arial" panose="020B0604020202020204" pitchFamily="34" charset="0"/>
              <a:buChar char="•"/>
            </a:pPr>
            <a:r>
              <a:rPr lang="ru-RU" dirty="0"/>
              <a:t>Многонадлъжниково крило.</a:t>
            </a:r>
          </a:p>
          <a:p>
            <a:endParaRPr lang="en-US" dirty="0"/>
          </a:p>
        </p:txBody>
      </p:sp>
      <p:pic>
        <p:nvPicPr>
          <p:cNvPr id="7" name="Picture 6">
            <a:extLst>
              <a:ext uri="{FF2B5EF4-FFF2-40B4-BE49-F238E27FC236}">
                <a16:creationId xmlns:a16="http://schemas.microsoft.com/office/drawing/2014/main" id="{703FCD9F-8292-46B5-BBDF-E6C464BB24E1}"/>
              </a:ext>
            </a:extLst>
          </p:cNvPr>
          <p:cNvPicPr>
            <a:picLocks noChangeAspect="1"/>
          </p:cNvPicPr>
          <p:nvPr/>
        </p:nvPicPr>
        <p:blipFill rotWithShape="1">
          <a:blip r:embed="rId3"/>
          <a:srcRect r="13809"/>
          <a:stretch/>
        </p:blipFill>
        <p:spPr>
          <a:xfrm>
            <a:off x="1028878" y="4448430"/>
            <a:ext cx="3599118" cy="2368806"/>
          </a:xfrm>
          <a:prstGeom prst="rect">
            <a:avLst/>
          </a:prstGeom>
        </p:spPr>
      </p:pic>
      <p:pic>
        <p:nvPicPr>
          <p:cNvPr id="8" name="Content Placeholder 3">
            <a:extLst>
              <a:ext uri="{FF2B5EF4-FFF2-40B4-BE49-F238E27FC236}">
                <a16:creationId xmlns:a16="http://schemas.microsoft.com/office/drawing/2014/main" id="{5B630BE3-5CBC-47B2-A628-F107C87C6E98}"/>
              </a:ext>
            </a:extLst>
          </p:cNvPr>
          <p:cNvPicPr>
            <a:picLocks noChangeAspect="1"/>
          </p:cNvPicPr>
          <p:nvPr/>
        </p:nvPicPr>
        <p:blipFill rotWithShape="1">
          <a:blip r:embed="rId4">
            <a:extLst>
              <a:ext uri="{28A0092B-C50C-407E-A947-70E740481C1C}">
                <a14:useLocalDpi xmlns:a14="http://schemas.microsoft.com/office/drawing/2010/main" val="0"/>
              </a:ext>
            </a:extLst>
          </a:blip>
          <a:srcRect l="5885" r="2373"/>
          <a:stretch/>
        </p:blipFill>
        <p:spPr>
          <a:xfrm>
            <a:off x="5197130" y="4523772"/>
            <a:ext cx="5344732" cy="2293464"/>
          </a:xfrm>
          <a:prstGeom prst="rect">
            <a:avLst/>
          </a:prstGeom>
        </p:spPr>
      </p:pic>
      <p:pic>
        <p:nvPicPr>
          <p:cNvPr id="9" name="Picture 8">
            <a:extLst>
              <a:ext uri="{FF2B5EF4-FFF2-40B4-BE49-F238E27FC236}">
                <a16:creationId xmlns:a16="http://schemas.microsoft.com/office/drawing/2014/main" id="{5BE2F3A1-90B7-4DE9-A323-A03C9170D34A}"/>
              </a:ext>
            </a:extLst>
          </p:cNvPr>
          <p:cNvPicPr>
            <a:picLocks noChangeAspect="1"/>
          </p:cNvPicPr>
          <p:nvPr/>
        </p:nvPicPr>
        <p:blipFill rotWithShape="1">
          <a:blip r:embed="rId5"/>
          <a:srcRect l="1853" r="1915" b="5367"/>
          <a:stretch/>
        </p:blipFill>
        <p:spPr>
          <a:xfrm>
            <a:off x="5197130" y="2551679"/>
            <a:ext cx="5344732" cy="1909648"/>
          </a:xfrm>
          <a:prstGeom prst="rect">
            <a:avLst/>
          </a:prstGeom>
        </p:spPr>
      </p:pic>
      <p:pic>
        <p:nvPicPr>
          <p:cNvPr id="10" name="Picture 9">
            <a:extLst>
              <a:ext uri="{FF2B5EF4-FFF2-40B4-BE49-F238E27FC236}">
                <a16:creationId xmlns:a16="http://schemas.microsoft.com/office/drawing/2014/main" id="{D62575A1-FEAA-4068-98F1-F160A2A54BC3}"/>
              </a:ext>
            </a:extLst>
          </p:cNvPr>
          <p:cNvPicPr>
            <a:picLocks noChangeAspect="1"/>
          </p:cNvPicPr>
          <p:nvPr/>
        </p:nvPicPr>
        <p:blipFill rotWithShape="1">
          <a:blip r:embed="rId6"/>
          <a:srcRect l="660" t="1980" r="1437" b="2159"/>
          <a:stretch/>
        </p:blipFill>
        <p:spPr>
          <a:xfrm>
            <a:off x="975506" y="3797980"/>
            <a:ext cx="3808020" cy="3060020"/>
          </a:xfrm>
          <a:prstGeom prst="rect">
            <a:avLst/>
          </a:prstGeom>
        </p:spPr>
      </p:pic>
      <p:sp>
        <p:nvSpPr>
          <p:cNvPr id="11" name="Slide Number Placeholder 10">
            <a:extLst>
              <a:ext uri="{FF2B5EF4-FFF2-40B4-BE49-F238E27FC236}">
                <a16:creationId xmlns:a16="http://schemas.microsoft.com/office/drawing/2014/main" id="{002101A8-5131-509F-CF7B-E60CE8B4EAA5}"/>
              </a:ext>
            </a:extLst>
          </p:cNvPr>
          <p:cNvSpPr>
            <a:spLocks noGrp="1"/>
          </p:cNvSpPr>
          <p:nvPr>
            <p:ph type="sldNum" sz="quarter" idx="12"/>
          </p:nvPr>
        </p:nvSpPr>
        <p:spPr/>
        <p:txBody>
          <a:bodyPr/>
          <a:lstStyle/>
          <a:p>
            <a:fld id="{E4B1F8BD-DA59-4FFB-823A-9003167DABDF}" type="slidenum">
              <a:rPr lang="en-US" smtClean="0"/>
              <a:t>68</a:t>
            </a:fld>
            <a:endParaRPr lang="en-US"/>
          </a:p>
        </p:txBody>
      </p:sp>
    </p:spTree>
    <p:extLst>
      <p:ext uri="{BB962C8B-B14F-4D97-AF65-F5344CB8AC3E}">
        <p14:creationId xmlns:p14="http://schemas.microsoft.com/office/powerpoint/2010/main" val="50827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28A40-07EC-4873-A001-26AC9E259AA7}"/>
              </a:ext>
            </a:extLst>
          </p:cNvPr>
          <p:cNvSpPr>
            <a:spLocks noGrp="1"/>
          </p:cNvSpPr>
          <p:nvPr>
            <p:ph type="title"/>
          </p:nvPr>
        </p:nvSpPr>
        <p:spPr/>
        <p:txBody>
          <a:bodyPr/>
          <a:lstStyle/>
          <a:p>
            <a:r>
              <a:rPr lang="bg-BG" dirty="0"/>
              <a:t>Напречно сечение на надлъжник</a:t>
            </a:r>
            <a:endParaRPr lang="en-US" dirty="0"/>
          </a:p>
        </p:txBody>
      </p:sp>
      <p:pic>
        <p:nvPicPr>
          <p:cNvPr id="7" name="Content Placeholder 3">
            <a:extLst>
              <a:ext uri="{FF2B5EF4-FFF2-40B4-BE49-F238E27FC236}">
                <a16:creationId xmlns:a16="http://schemas.microsoft.com/office/drawing/2014/main" id="{3EA91D2C-46B2-4AF1-B381-C1291F863FF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81312" y="2707374"/>
            <a:ext cx="7334319" cy="2600221"/>
          </a:xfrm>
        </p:spPr>
      </p:pic>
      <p:sp>
        <p:nvSpPr>
          <p:cNvPr id="3" name="Slide Number Placeholder 2">
            <a:extLst>
              <a:ext uri="{FF2B5EF4-FFF2-40B4-BE49-F238E27FC236}">
                <a16:creationId xmlns:a16="http://schemas.microsoft.com/office/drawing/2014/main" id="{34389B2A-4A30-DC7D-5D7F-F507B4748F3B}"/>
              </a:ext>
            </a:extLst>
          </p:cNvPr>
          <p:cNvSpPr>
            <a:spLocks noGrp="1"/>
          </p:cNvSpPr>
          <p:nvPr>
            <p:ph type="sldNum" sz="quarter" idx="12"/>
          </p:nvPr>
        </p:nvSpPr>
        <p:spPr/>
        <p:txBody>
          <a:bodyPr/>
          <a:lstStyle/>
          <a:p>
            <a:fld id="{E4B1F8BD-DA59-4FFB-823A-9003167DABDF}" type="slidenum">
              <a:rPr lang="en-US" smtClean="0"/>
              <a:t>69</a:t>
            </a:fld>
            <a:endParaRPr lang="en-US"/>
          </a:p>
        </p:txBody>
      </p:sp>
    </p:spTree>
    <p:extLst>
      <p:ext uri="{BB962C8B-B14F-4D97-AF65-F5344CB8AC3E}">
        <p14:creationId xmlns:p14="http://schemas.microsoft.com/office/powerpoint/2010/main" val="1478012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6D61-7A49-4117-82DD-96E46A790E59}"/>
              </a:ext>
            </a:extLst>
          </p:cNvPr>
          <p:cNvSpPr>
            <a:spLocks noGrp="1"/>
          </p:cNvSpPr>
          <p:nvPr>
            <p:ph type="title"/>
          </p:nvPr>
        </p:nvSpPr>
        <p:spPr/>
        <p:txBody>
          <a:bodyPr/>
          <a:lstStyle/>
          <a:p>
            <a:pPr algn="ctr"/>
            <a:r>
              <a:rPr lang="bg-BG" dirty="0"/>
              <a:t>Коефициент на натоварване</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59726E7-CCAD-4621-AD0F-2B36B1B1183B}"/>
                  </a:ext>
                </a:extLst>
              </p:cNvPr>
              <p:cNvSpPr>
                <a:spLocks noGrp="1"/>
              </p:cNvSpPr>
              <p:nvPr>
                <p:ph idx="1"/>
              </p:nvPr>
            </p:nvSpPr>
            <p:spPr>
              <a:xfrm>
                <a:off x="243840" y="1447800"/>
                <a:ext cx="10254695" cy="5328920"/>
              </a:xfrm>
            </p:spPr>
            <p:txBody>
              <a:bodyPr>
                <a:normAutofit/>
              </a:bodyPr>
              <a:lstStyle/>
              <a:p>
                <a:r>
                  <a:rPr lang="ru-RU" dirty="0"/>
                  <a:t>За да могат да летят, всички ЛА трябва да имат определена аеродинамична форма.</a:t>
                </a:r>
              </a:p>
              <a:p>
                <a:r>
                  <a:rPr lang="ru-RU" dirty="0" err="1"/>
                  <a:t>Коефициент</a:t>
                </a:r>
                <a:r>
                  <a:rPr lang="bg-BG" dirty="0" err="1"/>
                  <a:t>ът</a:t>
                </a:r>
                <a:r>
                  <a:rPr lang="ru-RU" dirty="0"/>
                  <a:t> на </a:t>
                </a:r>
                <a:r>
                  <a:rPr lang="ru-RU" dirty="0" err="1"/>
                  <a:t>натоварване</a:t>
                </a:r>
                <a:r>
                  <a:rPr lang="ru-RU" dirty="0"/>
                  <a:t> представлява отношението на сумарната аеродинамична сила </a:t>
                </a:r>
                <a14:m>
                  <m:oMath xmlns:m="http://schemas.openxmlformats.org/officeDocument/2006/math">
                    <m:acc>
                      <m:accPr>
                        <m:chr m:val="⃗"/>
                        <m:ctrlPr>
                          <a:rPr lang="ru-RU" i="1" smtClean="0">
                            <a:latin typeface="Cambria Math" panose="02040503050406030204" pitchFamily="18" charset="0"/>
                          </a:rPr>
                        </m:ctrlPr>
                      </m:accPr>
                      <m:e>
                        <m:r>
                          <a:rPr lang="en-US" b="0" i="1" smtClean="0">
                            <a:latin typeface="Cambria Math" panose="02040503050406030204" pitchFamily="18" charset="0"/>
                          </a:rPr>
                          <m:t>𝑅</m:t>
                        </m:r>
                      </m:e>
                    </m:acc>
                  </m:oMath>
                </a14:m>
                <a:r>
                  <a:rPr lang="ru-RU" dirty="0"/>
                  <a:t> при даден режим на полета </a:t>
                </a:r>
                <a:r>
                  <a:rPr lang="ru-RU" dirty="0" err="1"/>
                  <a:t>към</a:t>
                </a:r>
                <a:r>
                  <a:rPr lang="ru-RU" dirty="0"/>
                  <a:t> силата на тежестта G, определена от пълната маса на ЛА.</a:t>
                </a:r>
                <a:endParaRPr lang="en-US" dirty="0"/>
              </a:p>
              <a:p>
                <a:pPr>
                  <a:buFont typeface="Arial" panose="020B0604020202020204" pitchFamily="34" charset="0"/>
                  <a:buChar char="•"/>
                </a:pP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𝑛</m:t>
                        </m:r>
                      </m:e>
                    </m:acc>
                  </m:oMath>
                </a14:m>
                <a:r>
                  <a:rPr lang="en-US" dirty="0"/>
                  <a:t> = </a:t>
                </a:r>
                <a14:m>
                  <m:oMath xmlns:m="http://schemas.openxmlformats.org/officeDocument/2006/math">
                    <m:f>
                      <m:fPr>
                        <m:ctrlPr>
                          <a:rPr lang="en-US" i="1" smtClean="0">
                            <a:latin typeface="Cambria Math" panose="02040503050406030204" pitchFamily="18" charset="0"/>
                          </a:rPr>
                        </m:ctrlPr>
                      </m:fPr>
                      <m:num>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𝑅</m:t>
                            </m:r>
                          </m:e>
                        </m:acc>
                      </m:num>
                      <m:den>
                        <m:r>
                          <a:rPr lang="en-US" b="0" i="1" smtClean="0">
                            <a:latin typeface="Cambria Math" panose="02040503050406030204" pitchFamily="18" charset="0"/>
                          </a:rPr>
                          <m:t>𝐺</m:t>
                        </m:r>
                      </m:den>
                    </m:f>
                  </m:oMath>
                </a14:m>
                <a:endParaRPr lang="en-US" dirty="0"/>
              </a:p>
              <a:p>
                <a:r>
                  <a:rPr lang="bg-BG" dirty="0"/>
                  <a:t>Категории летателни апарати (ЛА):</a:t>
                </a:r>
              </a:p>
              <a:p>
                <a:pPr>
                  <a:buFont typeface="Arial" panose="020B0604020202020204" pitchFamily="34" charset="0"/>
                  <a:buChar char="•"/>
                </a:pPr>
                <a:r>
                  <a:rPr lang="bg-BG" dirty="0"/>
                  <a:t>Нормална категория: </a:t>
                </a:r>
                <a:r>
                  <a:rPr lang="en-US" dirty="0"/>
                  <a:t> &lt; 3,8</a:t>
                </a:r>
              </a:p>
              <a:p>
                <a:pPr>
                  <a:buFont typeface="Arial" panose="020B0604020202020204" pitchFamily="34" charset="0"/>
                  <a:buChar char="•"/>
                </a:pPr>
                <a:r>
                  <a:rPr lang="bg-BG" dirty="0"/>
                  <a:t>Многоцелева категория: </a:t>
                </a:r>
                <a:r>
                  <a:rPr lang="en-US" dirty="0"/>
                  <a:t> &lt; 4,4</a:t>
                </a:r>
                <a:endParaRPr lang="bg-BG" dirty="0"/>
              </a:p>
              <a:p>
                <a:pPr>
                  <a:buFont typeface="Arial" panose="020B0604020202020204" pitchFamily="34" charset="0"/>
                  <a:buChar char="•"/>
                </a:pPr>
                <a:r>
                  <a:rPr lang="bg-BG" dirty="0"/>
                  <a:t>Акробатична категория: </a:t>
                </a:r>
                <a:r>
                  <a:rPr lang="en-US" dirty="0"/>
                  <a:t> &lt; 6,0</a:t>
                </a:r>
              </a:p>
              <a:p>
                <a:pPr marL="0" indent="0">
                  <a:buNone/>
                </a:pPr>
                <a:endParaRPr lang="bg-BG" dirty="0"/>
              </a:p>
            </p:txBody>
          </p:sp>
        </mc:Choice>
        <mc:Fallback>
          <p:sp>
            <p:nvSpPr>
              <p:cNvPr id="3" name="Content Placeholder 2">
                <a:extLst>
                  <a:ext uri="{FF2B5EF4-FFF2-40B4-BE49-F238E27FC236}">
                    <a16:creationId xmlns:a16="http://schemas.microsoft.com/office/drawing/2014/main" id="{159726E7-CCAD-4621-AD0F-2B36B1B1183B}"/>
                  </a:ext>
                </a:extLst>
              </p:cNvPr>
              <p:cNvSpPr>
                <a:spLocks noGrp="1" noRot="1" noChangeAspect="1" noMove="1" noResize="1" noEditPoints="1" noAdjustHandles="1" noChangeArrowheads="1" noChangeShapeType="1" noTextEdit="1"/>
              </p:cNvSpPr>
              <p:nvPr>
                <p:ph idx="1"/>
              </p:nvPr>
            </p:nvSpPr>
            <p:spPr>
              <a:xfrm>
                <a:off x="243840" y="1447800"/>
                <a:ext cx="10254695" cy="5328920"/>
              </a:xfrm>
              <a:blipFill>
                <a:blip r:embed="rId2"/>
                <a:stretch>
                  <a:fillRect l="-238" t="-686"/>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4E1328C1-6F72-F69C-6F36-1E8A838C9EAC}"/>
              </a:ext>
            </a:extLst>
          </p:cNvPr>
          <p:cNvSpPr>
            <a:spLocks noGrp="1"/>
          </p:cNvSpPr>
          <p:nvPr>
            <p:ph type="sldNum" sz="quarter" idx="12"/>
          </p:nvPr>
        </p:nvSpPr>
        <p:spPr/>
        <p:txBody>
          <a:bodyPr/>
          <a:lstStyle/>
          <a:p>
            <a:fld id="{E4B1F8BD-DA59-4FFB-823A-9003167DABDF}" type="slidenum">
              <a:rPr lang="en-US" smtClean="0"/>
              <a:t>7</a:t>
            </a:fld>
            <a:endParaRPr lang="en-US"/>
          </a:p>
        </p:txBody>
      </p:sp>
    </p:spTree>
    <p:extLst>
      <p:ext uri="{BB962C8B-B14F-4D97-AF65-F5344CB8AC3E}">
        <p14:creationId xmlns:p14="http://schemas.microsoft.com/office/powerpoint/2010/main" val="20306125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A9327-B12E-4504-8447-22FD2D3AB283}"/>
              </a:ext>
            </a:extLst>
          </p:cNvPr>
          <p:cNvSpPr>
            <a:spLocks noGrp="1"/>
          </p:cNvSpPr>
          <p:nvPr>
            <p:ph type="title"/>
          </p:nvPr>
        </p:nvSpPr>
        <p:spPr/>
        <p:txBody>
          <a:bodyPr/>
          <a:lstStyle/>
          <a:p>
            <a:pPr algn="ctr"/>
            <a:r>
              <a:rPr lang="en-US" dirty="0"/>
              <a:t>Torsion box</a:t>
            </a:r>
          </a:p>
        </p:txBody>
      </p:sp>
      <p:sp>
        <p:nvSpPr>
          <p:cNvPr id="3" name="Content Placeholder 2">
            <a:extLst>
              <a:ext uri="{FF2B5EF4-FFF2-40B4-BE49-F238E27FC236}">
                <a16:creationId xmlns:a16="http://schemas.microsoft.com/office/drawing/2014/main" id="{284D18F5-0727-4079-9536-0CE5962913AD}"/>
              </a:ext>
            </a:extLst>
          </p:cNvPr>
          <p:cNvSpPr>
            <a:spLocks noGrp="1"/>
          </p:cNvSpPr>
          <p:nvPr>
            <p:ph idx="1"/>
          </p:nvPr>
        </p:nvSpPr>
        <p:spPr/>
        <p:txBody>
          <a:bodyPr/>
          <a:lstStyle/>
          <a:p>
            <a:pPr marL="0" indent="0" algn="ctr">
              <a:buNone/>
            </a:pPr>
            <a:r>
              <a:rPr lang="ru-RU" dirty="0"/>
              <a:t>Тази конструкция увеличава устоийчивостта на крилото на външните натоварвания без да се налага увеличаване на масата. </a:t>
            </a:r>
            <a:endParaRPr lang="en-US" dirty="0"/>
          </a:p>
        </p:txBody>
      </p:sp>
      <p:pic>
        <p:nvPicPr>
          <p:cNvPr id="7" name="Picture 6">
            <a:extLst>
              <a:ext uri="{FF2B5EF4-FFF2-40B4-BE49-F238E27FC236}">
                <a16:creationId xmlns:a16="http://schemas.microsoft.com/office/drawing/2014/main" id="{0FD08D78-D94A-46C4-BE36-BF13732033F7}"/>
              </a:ext>
            </a:extLst>
          </p:cNvPr>
          <p:cNvPicPr>
            <a:picLocks noChangeAspect="1"/>
          </p:cNvPicPr>
          <p:nvPr/>
        </p:nvPicPr>
        <p:blipFill rotWithShape="1">
          <a:blip r:embed="rId3"/>
          <a:srcRect l="1" r="786" b="11408"/>
          <a:stretch/>
        </p:blipFill>
        <p:spPr>
          <a:xfrm>
            <a:off x="1737463" y="3099861"/>
            <a:ext cx="7222018" cy="3305421"/>
          </a:xfrm>
          <a:prstGeom prst="rect">
            <a:avLst/>
          </a:prstGeom>
        </p:spPr>
      </p:pic>
      <p:sp>
        <p:nvSpPr>
          <p:cNvPr id="8" name="Slide Number Placeholder 7">
            <a:extLst>
              <a:ext uri="{FF2B5EF4-FFF2-40B4-BE49-F238E27FC236}">
                <a16:creationId xmlns:a16="http://schemas.microsoft.com/office/drawing/2014/main" id="{8D8C1A00-D85B-3C3E-9712-7992FDD0C00D}"/>
              </a:ext>
            </a:extLst>
          </p:cNvPr>
          <p:cNvSpPr>
            <a:spLocks noGrp="1"/>
          </p:cNvSpPr>
          <p:nvPr>
            <p:ph type="sldNum" sz="quarter" idx="12"/>
          </p:nvPr>
        </p:nvSpPr>
        <p:spPr/>
        <p:txBody>
          <a:bodyPr/>
          <a:lstStyle/>
          <a:p>
            <a:fld id="{E4B1F8BD-DA59-4FFB-823A-9003167DABDF}" type="slidenum">
              <a:rPr lang="en-US" smtClean="0"/>
              <a:t>70</a:t>
            </a:fld>
            <a:endParaRPr lang="en-US"/>
          </a:p>
        </p:txBody>
      </p:sp>
    </p:spTree>
    <p:extLst>
      <p:ext uri="{BB962C8B-B14F-4D97-AF65-F5344CB8AC3E}">
        <p14:creationId xmlns:p14="http://schemas.microsoft.com/office/powerpoint/2010/main" val="28125501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F5EA2-A83A-45B5-950D-F9B2EE645A62}"/>
              </a:ext>
            </a:extLst>
          </p:cNvPr>
          <p:cNvSpPr>
            <a:spLocks noGrp="1"/>
          </p:cNvSpPr>
          <p:nvPr>
            <p:ph type="title"/>
          </p:nvPr>
        </p:nvSpPr>
        <p:spPr/>
        <p:txBody>
          <a:bodyPr/>
          <a:lstStyle/>
          <a:p>
            <a:pPr algn="ctr"/>
            <a:r>
              <a:rPr lang="bg-BG" dirty="0"/>
              <a:t>Ребра </a:t>
            </a:r>
            <a:r>
              <a:rPr lang="en-US" dirty="0"/>
              <a:t>(Ribs</a:t>
            </a:r>
            <a:r>
              <a:rPr lang="bg-BG" dirty="0"/>
              <a:t>)</a:t>
            </a:r>
            <a:endParaRPr lang="en-US" dirty="0"/>
          </a:p>
        </p:txBody>
      </p:sp>
      <p:sp>
        <p:nvSpPr>
          <p:cNvPr id="3" name="Content Placeholder 2">
            <a:extLst>
              <a:ext uri="{FF2B5EF4-FFF2-40B4-BE49-F238E27FC236}">
                <a16:creationId xmlns:a16="http://schemas.microsoft.com/office/drawing/2014/main" id="{0E1E0F96-167C-4BB6-8C81-A23FCF106EDD}"/>
              </a:ext>
            </a:extLst>
          </p:cNvPr>
          <p:cNvSpPr>
            <a:spLocks noGrp="1"/>
          </p:cNvSpPr>
          <p:nvPr>
            <p:ph idx="1"/>
          </p:nvPr>
        </p:nvSpPr>
        <p:spPr>
          <a:xfrm>
            <a:off x="415578" y="1447800"/>
            <a:ext cx="10082959" cy="4800599"/>
          </a:xfrm>
        </p:spPr>
        <p:txBody>
          <a:bodyPr/>
          <a:lstStyle/>
          <a:p>
            <a:r>
              <a:rPr lang="ru-RU" dirty="0"/>
              <a:t>Ребрата са конструктивни напречни греди, които допълват конструкцията на крилото, разположени по хордата на крилните профили. </a:t>
            </a:r>
          </a:p>
          <a:p>
            <a:r>
              <a:rPr lang="ru-RU" dirty="0"/>
              <a:t>Подпомагат надлъжниците, стрингерите и обшивката срещу изкълчване и предават концентрираните натоварвания от двигателите, колесника и плоскостите за управление на обшивката и надлъжниците.</a:t>
            </a:r>
          </a:p>
          <a:p>
            <a:endParaRPr lang="en-US" dirty="0"/>
          </a:p>
        </p:txBody>
      </p:sp>
      <p:pic>
        <p:nvPicPr>
          <p:cNvPr id="7" name="Picture 6">
            <a:extLst>
              <a:ext uri="{FF2B5EF4-FFF2-40B4-BE49-F238E27FC236}">
                <a16:creationId xmlns:a16="http://schemas.microsoft.com/office/drawing/2014/main" id="{522AEC4F-BA5D-48A7-BA4F-46831DA1C40E}"/>
              </a:ext>
            </a:extLst>
          </p:cNvPr>
          <p:cNvPicPr>
            <a:picLocks noChangeAspect="1"/>
          </p:cNvPicPr>
          <p:nvPr/>
        </p:nvPicPr>
        <p:blipFill>
          <a:blip r:embed="rId3"/>
          <a:stretch>
            <a:fillRect/>
          </a:stretch>
        </p:blipFill>
        <p:spPr>
          <a:xfrm>
            <a:off x="1067351" y="3253934"/>
            <a:ext cx="4645555" cy="3475021"/>
          </a:xfrm>
          <a:prstGeom prst="rect">
            <a:avLst/>
          </a:prstGeom>
        </p:spPr>
      </p:pic>
      <p:pic>
        <p:nvPicPr>
          <p:cNvPr id="8" name="Picture 7">
            <a:extLst>
              <a:ext uri="{FF2B5EF4-FFF2-40B4-BE49-F238E27FC236}">
                <a16:creationId xmlns:a16="http://schemas.microsoft.com/office/drawing/2014/main" id="{97E6940E-A41F-4DEF-BEE9-5E1C63E60345}"/>
              </a:ext>
            </a:extLst>
          </p:cNvPr>
          <p:cNvPicPr>
            <a:picLocks noChangeAspect="1"/>
          </p:cNvPicPr>
          <p:nvPr/>
        </p:nvPicPr>
        <p:blipFill rotWithShape="1">
          <a:blip r:embed="rId4">
            <a:extLst>
              <a:ext uri="{28A0092B-C50C-407E-A947-70E740481C1C}">
                <a14:useLocalDpi xmlns:a14="http://schemas.microsoft.com/office/drawing/2010/main" val="0"/>
              </a:ext>
            </a:extLst>
          </a:blip>
          <a:srcRect l="3627" t="3609" r="2973"/>
          <a:stretch/>
        </p:blipFill>
        <p:spPr>
          <a:xfrm>
            <a:off x="5943439" y="3267243"/>
            <a:ext cx="4046091" cy="3448405"/>
          </a:xfrm>
          <a:prstGeom prst="rect">
            <a:avLst/>
          </a:prstGeom>
        </p:spPr>
      </p:pic>
      <p:sp>
        <p:nvSpPr>
          <p:cNvPr id="9" name="Slide Number Placeholder 8">
            <a:extLst>
              <a:ext uri="{FF2B5EF4-FFF2-40B4-BE49-F238E27FC236}">
                <a16:creationId xmlns:a16="http://schemas.microsoft.com/office/drawing/2014/main" id="{01462088-3909-7F30-8213-39A2869150FD}"/>
              </a:ext>
            </a:extLst>
          </p:cNvPr>
          <p:cNvSpPr>
            <a:spLocks noGrp="1"/>
          </p:cNvSpPr>
          <p:nvPr>
            <p:ph type="sldNum" sz="quarter" idx="12"/>
          </p:nvPr>
        </p:nvSpPr>
        <p:spPr/>
        <p:txBody>
          <a:bodyPr/>
          <a:lstStyle/>
          <a:p>
            <a:fld id="{E4B1F8BD-DA59-4FFB-823A-9003167DABDF}" type="slidenum">
              <a:rPr lang="en-US" smtClean="0"/>
              <a:t>71</a:t>
            </a:fld>
            <a:endParaRPr lang="en-US"/>
          </a:p>
        </p:txBody>
      </p:sp>
    </p:spTree>
    <p:extLst>
      <p:ext uri="{BB962C8B-B14F-4D97-AF65-F5344CB8AC3E}">
        <p14:creationId xmlns:p14="http://schemas.microsoft.com/office/powerpoint/2010/main" val="2775440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0220C-26EA-4EE2-9A30-0189FD12A4F0}"/>
              </a:ext>
            </a:extLst>
          </p:cNvPr>
          <p:cNvSpPr>
            <a:spLocks noGrp="1"/>
          </p:cNvSpPr>
          <p:nvPr>
            <p:ph type="title"/>
          </p:nvPr>
        </p:nvSpPr>
        <p:spPr/>
        <p:txBody>
          <a:bodyPr/>
          <a:lstStyle/>
          <a:p>
            <a:pPr algn="ctr"/>
            <a:r>
              <a:rPr lang="bg-BG" dirty="0"/>
              <a:t>Стрингери (</a:t>
            </a:r>
            <a:r>
              <a:rPr lang="en-US" dirty="0"/>
              <a:t>Stringers</a:t>
            </a:r>
            <a:r>
              <a:rPr lang="bg-BG" dirty="0"/>
              <a:t>)</a:t>
            </a:r>
            <a:endParaRPr lang="en-US" dirty="0"/>
          </a:p>
        </p:txBody>
      </p:sp>
      <p:sp>
        <p:nvSpPr>
          <p:cNvPr id="3" name="Content Placeholder 2">
            <a:extLst>
              <a:ext uri="{FF2B5EF4-FFF2-40B4-BE49-F238E27FC236}">
                <a16:creationId xmlns:a16="http://schemas.microsoft.com/office/drawing/2014/main" id="{AF7538EB-6BFB-42CD-9A5D-F606CDFCACB3}"/>
              </a:ext>
            </a:extLst>
          </p:cNvPr>
          <p:cNvSpPr>
            <a:spLocks noGrp="1"/>
          </p:cNvSpPr>
          <p:nvPr>
            <p:ph idx="1"/>
          </p:nvPr>
        </p:nvSpPr>
        <p:spPr/>
        <p:txBody>
          <a:bodyPr/>
          <a:lstStyle/>
          <a:p>
            <a:r>
              <a:rPr lang="ru-RU" dirty="0"/>
              <a:t>Разположени са по разпереността на </a:t>
            </a:r>
            <a:r>
              <a:rPr lang="ru-RU" dirty="0" err="1"/>
              <a:t>крилото</a:t>
            </a:r>
            <a:r>
              <a:rPr lang="ru-RU" dirty="0"/>
              <a:t>  и </a:t>
            </a:r>
            <a:r>
              <a:rPr lang="ru-RU" dirty="0" err="1"/>
              <a:t>повишават</a:t>
            </a:r>
            <a:r>
              <a:rPr lang="ru-RU" dirty="0"/>
              <a:t> </a:t>
            </a:r>
            <a:r>
              <a:rPr lang="ru-RU" dirty="0" err="1"/>
              <a:t>неговата</a:t>
            </a:r>
            <a:r>
              <a:rPr lang="ru-RU" dirty="0"/>
              <a:t> </a:t>
            </a:r>
            <a:r>
              <a:rPr lang="ru-RU" dirty="0" err="1"/>
              <a:t>здравина</a:t>
            </a:r>
            <a:r>
              <a:rPr lang="ru-RU" dirty="0"/>
              <a:t>, </a:t>
            </a:r>
            <a:r>
              <a:rPr lang="ru-RU" dirty="0" err="1"/>
              <a:t>като</a:t>
            </a:r>
            <a:r>
              <a:rPr lang="ru-RU" dirty="0"/>
              <a:t> </a:t>
            </a:r>
            <a:r>
              <a:rPr lang="ru-RU" dirty="0" err="1"/>
              <a:t>подсилват</a:t>
            </a:r>
            <a:r>
              <a:rPr lang="ru-RU" dirty="0"/>
              <a:t> </a:t>
            </a:r>
            <a:r>
              <a:rPr lang="ru-RU" dirty="0" err="1"/>
              <a:t>обшивката</a:t>
            </a:r>
            <a:r>
              <a:rPr lang="ru-RU" dirty="0"/>
              <a:t> при </a:t>
            </a:r>
            <a:r>
              <a:rPr lang="ru-RU" dirty="0" err="1"/>
              <a:t>натоварване</a:t>
            </a:r>
            <a:r>
              <a:rPr lang="ru-RU" dirty="0"/>
              <a:t> на натиск.</a:t>
            </a:r>
            <a:endParaRPr lang="en-US" dirty="0"/>
          </a:p>
        </p:txBody>
      </p:sp>
      <p:pic>
        <p:nvPicPr>
          <p:cNvPr id="7" name="Picture 6">
            <a:extLst>
              <a:ext uri="{FF2B5EF4-FFF2-40B4-BE49-F238E27FC236}">
                <a16:creationId xmlns:a16="http://schemas.microsoft.com/office/drawing/2014/main" id="{CF7470CE-C1F9-4503-B67E-BF6886DFB7A6}"/>
              </a:ext>
            </a:extLst>
          </p:cNvPr>
          <p:cNvPicPr>
            <a:picLocks noChangeAspect="1"/>
          </p:cNvPicPr>
          <p:nvPr/>
        </p:nvPicPr>
        <p:blipFill>
          <a:blip r:embed="rId3"/>
          <a:stretch>
            <a:fillRect/>
          </a:stretch>
        </p:blipFill>
        <p:spPr>
          <a:xfrm>
            <a:off x="3150673" y="3377697"/>
            <a:ext cx="4395597" cy="2475191"/>
          </a:xfrm>
          <a:prstGeom prst="rect">
            <a:avLst/>
          </a:prstGeom>
        </p:spPr>
      </p:pic>
      <p:sp>
        <p:nvSpPr>
          <p:cNvPr id="8" name="Slide Number Placeholder 7">
            <a:extLst>
              <a:ext uri="{FF2B5EF4-FFF2-40B4-BE49-F238E27FC236}">
                <a16:creationId xmlns:a16="http://schemas.microsoft.com/office/drawing/2014/main" id="{8B38DEF5-B2D4-0B65-0D7E-305F019DF9E9}"/>
              </a:ext>
            </a:extLst>
          </p:cNvPr>
          <p:cNvSpPr>
            <a:spLocks noGrp="1"/>
          </p:cNvSpPr>
          <p:nvPr>
            <p:ph type="sldNum" sz="quarter" idx="12"/>
          </p:nvPr>
        </p:nvSpPr>
        <p:spPr/>
        <p:txBody>
          <a:bodyPr/>
          <a:lstStyle/>
          <a:p>
            <a:fld id="{E4B1F8BD-DA59-4FFB-823A-9003167DABDF}" type="slidenum">
              <a:rPr lang="en-US" smtClean="0"/>
              <a:t>72</a:t>
            </a:fld>
            <a:endParaRPr lang="en-US"/>
          </a:p>
        </p:txBody>
      </p:sp>
    </p:spTree>
    <p:extLst>
      <p:ext uri="{BB962C8B-B14F-4D97-AF65-F5344CB8AC3E}">
        <p14:creationId xmlns:p14="http://schemas.microsoft.com/office/powerpoint/2010/main" val="38934750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B09E0-F6EA-49A1-A9B1-344F13412F74}"/>
              </a:ext>
            </a:extLst>
          </p:cNvPr>
          <p:cNvSpPr>
            <a:spLocks noGrp="1"/>
          </p:cNvSpPr>
          <p:nvPr>
            <p:ph type="title"/>
          </p:nvPr>
        </p:nvSpPr>
        <p:spPr/>
        <p:txBody>
          <a:bodyPr/>
          <a:lstStyle/>
          <a:p>
            <a:pPr algn="ctr"/>
            <a:r>
              <a:rPr lang="en-US" dirty="0"/>
              <a:t>Wing tips</a:t>
            </a:r>
          </a:p>
        </p:txBody>
      </p:sp>
      <p:sp>
        <p:nvSpPr>
          <p:cNvPr id="3" name="Content Placeholder 2">
            <a:extLst>
              <a:ext uri="{FF2B5EF4-FFF2-40B4-BE49-F238E27FC236}">
                <a16:creationId xmlns:a16="http://schemas.microsoft.com/office/drawing/2014/main" id="{CADDD1F7-6919-4166-9E19-E2280657B14F}"/>
              </a:ext>
            </a:extLst>
          </p:cNvPr>
          <p:cNvSpPr>
            <a:spLocks noGrp="1"/>
          </p:cNvSpPr>
          <p:nvPr>
            <p:ph idx="1"/>
          </p:nvPr>
        </p:nvSpPr>
        <p:spPr/>
        <p:txBody>
          <a:bodyPr/>
          <a:lstStyle/>
          <a:p>
            <a:r>
              <a:rPr lang="bg-BG" dirty="0"/>
              <a:t>Това са разглобяеми елементи, закрепени с болтове към външния край на панела на крилото.</a:t>
            </a:r>
          </a:p>
          <a:p>
            <a:endParaRPr lang="en-US" dirty="0"/>
          </a:p>
        </p:txBody>
      </p:sp>
      <p:pic>
        <p:nvPicPr>
          <p:cNvPr id="7" name="Picture 6">
            <a:extLst>
              <a:ext uri="{FF2B5EF4-FFF2-40B4-BE49-F238E27FC236}">
                <a16:creationId xmlns:a16="http://schemas.microsoft.com/office/drawing/2014/main" id="{75F04157-E897-4924-9AD8-62E5AA568A13}"/>
              </a:ext>
            </a:extLst>
          </p:cNvPr>
          <p:cNvPicPr>
            <a:picLocks noChangeAspect="1"/>
          </p:cNvPicPr>
          <p:nvPr/>
        </p:nvPicPr>
        <p:blipFill>
          <a:blip r:embed="rId3"/>
          <a:stretch>
            <a:fillRect/>
          </a:stretch>
        </p:blipFill>
        <p:spPr>
          <a:xfrm>
            <a:off x="3683610" y="3087584"/>
            <a:ext cx="3785944" cy="2828789"/>
          </a:xfrm>
          <a:prstGeom prst="rect">
            <a:avLst/>
          </a:prstGeom>
        </p:spPr>
      </p:pic>
      <p:sp>
        <p:nvSpPr>
          <p:cNvPr id="8" name="Slide Number Placeholder 7">
            <a:extLst>
              <a:ext uri="{FF2B5EF4-FFF2-40B4-BE49-F238E27FC236}">
                <a16:creationId xmlns:a16="http://schemas.microsoft.com/office/drawing/2014/main" id="{38F5D2B5-62A0-EDD6-DE30-D9963AFBA2B2}"/>
              </a:ext>
            </a:extLst>
          </p:cNvPr>
          <p:cNvSpPr>
            <a:spLocks noGrp="1"/>
          </p:cNvSpPr>
          <p:nvPr>
            <p:ph type="sldNum" sz="quarter" idx="12"/>
          </p:nvPr>
        </p:nvSpPr>
        <p:spPr/>
        <p:txBody>
          <a:bodyPr/>
          <a:lstStyle/>
          <a:p>
            <a:fld id="{E4B1F8BD-DA59-4FFB-823A-9003167DABDF}" type="slidenum">
              <a:rPr lang="en-US" smtClean="0"/>
              <a:t>73</a:t>
            </a:fld>
            <a:endParaRPr lang="en-US"/>
          </a:p>
        </p:txBody>
      </p:sp>
    </p:spTree>
    <p:extLst>
      <p:ext uri="{BB962C8B-B14F-4D97-AF65-F5344CB8AC3E}">
        <p14:creationId xmlns:p14="http://schemas.microsoft.com/office/powerpoint/2010/main" val="42384332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84C7D-E633-4860-84F4-18A7803698BA}"/>
              </a:ext>
            </a:extLst>
          </p:cNvPr>
          <p:cNvSpPr>
            <a:spLocks noGrp="1"/>
          </p:cNvSpPr>
          <p:nvPr>
            <p:ph type="title"/>
          </p:nvPr>
        </p:nvSpPr>
        <p:spPr/>
        <p:txBody>
          <a:bodyPr/>
          <a:lstStyle/>
          <a:p>
            <a:pPr algn="ctr"/>
            <a:r>
              <a:rPr lang="bg-BG" dirty="0"/>
              <a:t>Обтекатели</a:t>
            </a:r>
            <a:endParaRPr lang="en-US" dirty="0"/>
          </a:p>
        </p:txBody>
      </p:sp>
      <p:sp>
        <p:nvSpPr>
          <p:cNvPr id="3" name="Content Placeholder 2">
            <a:extLst>
              <a:ext uri="{FF2B5EF4-FFF2-40B4-BE49-F238E27FC236}">
                <a16:creationId xmlns:a16="http://schemas.microsoft.com/office/drawing/2014/main" id="{4291A695-9C7A-4A18-BC70-45E2CB06CB50}"/>
              </a:ext>
            </a:extLst>
          </p:cNvPr>
          <p:cNvSpPr>
            <a:spLocks noGrp="1"/>
          </p:cNvSpPr>
          <p:nvPr>
            <p:ph idx="1"/>
          </p:nvPr>
        </p:nvSpPr>
        <p:spPr/>
        <p:txBody>
          <a:bodyPr/>
          <a:lstStyle/>
          <a:p>
            <a:r>
              <a:rPr lang="ru-RU" dirty="0"/>
              <a:t>За да се намали съпротивлението се монтират обтекатели при прехода от крило към фюзелаж.</a:t>
            </a:r>
          </a:p>
          <a:p>
            <a:pPr marL="0" indent="0">
              <a:buNone/>
            </a:pPr>
            <a:endParaRPr lang="en-US" dirty="0"/>
          </a:p>
        </p:txBody>
      </p:sp>
      <p:pic>
        <p:nvPicPr>
          <p:cNvPr id="7" name="Picture 6">
            <a:extLst>
              <a:ext uri="{FF2B5EF4-FFF2-40B4-BE49-F238E27FC236}">
                <a16:creationId xmlns:a16="http://schemas.microsoft.com/office/drawing/2014/main" id="{90AB6A61-7B43-43A0-9EAD-A237F30C278A}"/>
              </a:ext>
            </a:extLst>
          </p:cNvPr>
          <p:cNvPicPr>
            <a:picLocks noChangeAspect="1"/>
          </p:cNvPicPr>
          <p:nvPr/>
        </p:nvPicPr>
        <p:blipFill rotWithShape="1">
          <a:blip r:embed="rId3"/>
          <a:srcRect l="1237" t="5598" b="9230"/>
          <a:stretch/>
        </p:blipFill>
        <p:spPr>
          <a:xfrm>
            <a:off x="1175110" y="3757085"/>
            <a:ext cx="8802944" cy="2648197"/>
          </a:xfrm>
          <a:prstGeom prst="rect">
            <a:avLst/>
          </a:prstGeom>
        </p:spPr>
      </p:pic>
      <p:sp>
        <p:nvSpPr>
          <p:cNvPr id="8" name="Slide Number Placeholder 7">
            <a:extLst>
              <a:ext uri="{FF2B5EF4-FFF2-40B4-BE49-F238E27FC236}">
                <a16:creationId xmlns:a16="http://schemas.microsoft.com/office/drawing/2014/main" id="{FF9DB6F3-8D0C-34F6-3957-80DDEE880605}"/>
              </a:ext>
            </a:extLst>
          </p:cNvPr>
          <p:cNvSpPr>
            <a:spLocks noGrp="1"/>
          </p:cNvSpPr>
          <p:nvPr>
            <p:ph type="sldNum" sz="quarter" idx="12"/>
          </p:nvPr>
        </p:nvSpPr>
        <p:spPr/>
        <p:txBody>
          <a:bodyPr/>
          <a:lstStyle/>
          <a:p>
            <a:fld id="{E4B1F8BD-DA59-4FFB-823A-9003167DABDF}" type="slidenum">
              <a:rPr lang="en-US" smtClean="0"/>
              <a:t>74</a:t>
            </a:fld>
            <a:endParaRPr lang="en-US"/>
          </a:p>
        </p:txBody>
      </p:sp>
    </p:spTree>
    <p:extLst>
      <p:ext uri="{BB962C8B-B14F-4D97-AF65-F5344CB8AC3E}">
        <p14:creationId xmlns:p14="http://schemas.microsoft.com/office/powerpoint/2010/main" val="32297783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1D268-2C44-494E-9254-F061341C594A}"/>
              </a:ext>
            </a:extLst>
          </p:cNvPr>
          <p:cNvSpPr>
            <a:spLocks noGrp="1"/>
          </p:cNvSpPr>
          <p:nvPr>
            <p:ph type="title"/>
          </p:nvPr>
        </p:nvSpPr>
        <p:spPr/>
        <p:txBody>
          <a:bodyPr/>
          <a:lstStyle/>
          <a:p>
            <a:pPr algn="ctr"/>
            <a:r>
              <a:rPr lang="bg-BG" dirty="0"/>
              <a:t>Стабилизиращи повърхности</a:t>
            </a:r>
            <a:endParaRPr lang="en-US" dirty="0"/>
          </a:p>
        </p:txBody>
      </p:sp>
      <p:sp>
        <p:nvSpPr>
          <p:cNvPr id="3" name="Content Placeholder 2">
            <a:extLst>
              <a:ext uri="{FF2B5EF4-FFF2-40B4-BE49-F238E27FC236}">
                <a16:creationId xmlns:a16="http://schemas.microsoft.com/office/drawing/2014/main" id="{30885AA3-0987-487A-97EF-B7A29579F619}"/>
              </a:ext>
            </a:extLst>
          </p:cNvPr>
          <p:cNvSpPr>
            <a:spLocks noGrp="1"/>
          </p:cNvSpPr>
          <p:nvPr>
            <p:ph idx="1"/>
          </p:nvPr>
        </p:nvSpPr>
        <p:spPr>
          <a:xfrm>
            <a:off x="0" y="1702902"/>
            <a:ext cx="4790627" cy="4545497"/>
          </a:xfrm>
        </p:spPr>
        <p:txBody>
          <a:bodyPr/>
          <a:lstStyle/>
          <a:p>
            <a:r>
              <a:rPr lang="ru-RU" dirty="0" err="1"/>
              <a:t>Съществуват</a:t>
            </a:r>
            <a:r>
              <a:rPr lang="ru-RU" dirty="0"/>
              <a:t> различни конструкции на опашната част на ВС.</a:t>
            </a:r>
          </a:p>
          <a:p>
            <a:r>
              <a:rPr lang="ru-RU" dirty="0"/>
              <a:t>Какво включва опашната част?</a:t>
            </a:r>
          </a:p>
          <a:p>
            <a:r>
              <a:rPr lang="ru-RU" dirty="0"/>
              <a:t>Какво осигурява опашната част?</a:t>
            </a:r>
          </a:p>
          <a:p>
            <a:r>
              <a:rPr lang="en-US" dirty="0"/>
              <a:t>Empennage (tail unit).</a:t>
            </a:r>
          </a:p>
        </p:txBody>
      </p:sp>
      <p:pic>
        <p:nvPicPr>
          <p:cNvPr id="7" name="Picture 6">
            <a:extLst>
              <a:ext uri="{FF2B5EF4-FFF2-40B4-BE49-F238E27FC236}">
                <a16:creationId xmlns:a16="http://schemas.microsoft.com/office/drawing/2014/main" id="{28F7D811-9411-4289-9829-02DA87A095B6}"/>
              </a:ext>
            </a:extLst>
          </p:cNvPr>
          <p:cNvPicPr>
            <a:picLocks noChangeAspect="1"/>
          </p:cNvPicPr>
          <p:nvPr/>
        </p:nvPicPr>
        <p:blipFill>
          <a:blip r:embed="rId3"/>
          <a:stretch>
            <a:fillRect/>
          </a:stretch>
        </p:blipFill>
        <p:spPr>
          <a:xfrm>
            <a:off x="4969745" y="2207264"/>
            <a:ext cx="5478950" cy="4650736"/>
          </a:xfrm>
          <a:prstGeom prst="rect">
            <a:avLst/>
          </a:prstGeom>
        </p:spPr>
      </p:pic>
      <p:pic>
        <p:nvPicPr>
          <p:cNvPr id="8" name="Picture 7">
            <a:extLst>
              <a:ext uri="{FF2B5EF4-FFF2-40B4-BE49-F238E27FC236}">
                <a16:creationId xmlns:a16="http://schemas.microsoft.com/office/drawing/2014/main" id="{4B76EFF8-986E-4DF5-897F-B5903D60DFF1}"/>
              </a:ext>
            </a:extLst>
          </p:cNvPr>
          <p:cNvPicPr>
            <a:picLocks noChangeAspect="1"/>
          </p:cNvPicPr>
          <p:nvPr/>
        </p:nvPicPr>
        <p:blipFill rotWithShape="1">
          <a:blip r:embed="rId4"/>
          <a:srcRect b="6927"/>
          <a:stretch/>
        </p:blipFill>
        <p:spPr>
          <a:xfrm>
            <a:off x="2236412" y="4322850"/>
            <a:ext cx="2733333" cy="2535150"/>
          </a:xfrm>
          <a:prstGeom prst="rect">
            <a:avLst/>
          </a:prstGeom>
        </p:spPr>
      </p:pic>
      <p:sp>
        <p:nvSpPr>
          <p:cNvPr id="9" name="Slide Number Placeholder 8">
            <a:extLst>
              <a:ext uri="{FF2B5EF4-FFF2-40B4-BE49-F238E27FC236}">
                <a16:creationId xmlns:a16="http://schemas.microsoft.com/office/drawing/2014/main" id="{081941F5-5769-6486-80E8-796F739219FD}"/>
              </a:ext>
            </a:extLst>
          </p:cNvPr>
          <p:cNvSpPr>
            <a:spLocks noGrp="1"/>
          </p:cNvSpPr>
          <p:nvPr>
            <p:ph type="sldNum" sz="quarter" idx="12"/>
          </p:nvPr>
        </p:nvSpPr>
        <p:spPr/>
        <p:txBody>
          <a:bodyPr/>
          <a:lstStyle/>
          <a:p>
            <a:fld id="{E4B1F8BD-DA59-4FFB-823A-9003167DABDF}" type="slidenum">
              <a:rPr lang="en-US" smtClean="0"/>
              <a:t>75</a:t>
            </a:fld>
            <a:endParaRPr lang="en-US"/>
          </a:p>
        </p:txBody>
      </p:sp>
    </p:spTree>
    <p:extLst>
      <p:ext uri="{BB962C8B-B14F-4D97-AF65-F5344CB8AC3E}">
        <p14:creationId xmlns:p14="http://schemas.microsoft.com/office/powerpoint/2010/main" val="4258366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A2C7C-B4FA-4345-9F0C-8EEA52B59169}"/>
              </a:ext>
            </a:extLst>
          </p:cNvPr>
          <p:cNvSpPr>
            <a:spLocks noGrp="1"/>
          </p:cNvSpPr>
          <p:nvPr>
            <p:ph type="title"/>
          </p:nvPr>
        </p:nvSpPr>
        <p:spPr/>
        <p:txBody>
          <a:bodyPr/>
          <a:lstStyle/>
          <a:p>
            <a:pPr algn="ctr"/>
            <a:r>
              <a:rPr lang="bg-BG" dirty="0"/>
              <a:t>Хоризонтален стабилизатор</a:t>
            </a:r>
            <a:endParaRPr lang="en-US" dirty="0"/>
          </a:p>
        </p:txBody>
      </p:sp>
      <p:sp>
        <p:nvSpPr>
          <p:cNvPr id="3" name="Content Placeholder 2">
            <a:extLst>
              <a:ext uri="{FF2B5EF4-FFF2-40B4-BE49-F238E27FC236}">
                <a16:creationId xmlns:a16="http://schemas.microsoft.com/office/drawing/2014/main" id="{5C8F2348-44A2-4671-8264-D7DE37CFC971}"/>
              </a:ext>
            </a:extLst>
          </p:cNvPr>
          <p:cNvSpPr>
            <a:spLocks noGrp="1"/>
          </p:cNvSpPr>
          <p:nvPr>
            <p:ph idx="1"/>
          </p:nvPr>
        </p:nvSpPr>
        <p:spPr>
          <a:xfrm>
            <a:off x="377836" y="2108300"/>
            <a:ext cx="5144191" cy="3885047"/>
          </a:xfrm>
        </p:spPr>
        <p:txBody>
          <a:bodyPr/>
          <a:lstStyle/>
          <a:p>
            <a:r>
              <a:rPr lang="en-US" dirty="0" err="1"/>
              <a:t>Tailplane</a:t>
            </a:r>
            <a:r>
              <a:rPr lang="en-US" dirty="0"/>
              <a:t> or horizontal stabilizer.</a:t>
            </a:r>
            <a:endParaRPr lang="bg-BG" dirty="0"/>
          </a:p>
          <a:p>
            <a:r>
              <a:rPr lang="bg-BG" dirty="0"/>
              <a:t>Разположение на хоризонталния стабилизатор.</a:t>
            </a:r>
          </a:p>
          <a:p>
            <a:r>
              <a:rPr lang="bg-BG" dirty="0"/>
              <a:t>Използвани материали.</a:t>
            </a:r>
          </a:p>
          <a:p>
            <a:r>
              <a:rPr lang="bg-BG" dirty="0"/>
              <a:t>Метод на конструиране.</a:t>
            </a:r>
          </a:p>
          <a:p>
            <a:r>
              <a:rPr lang="bg-BG" dirty="0"/>
              <a:t>Имат усилен заден надлъжник.</a:t>
            </a:r>
          </a:p>
          <a:p>
            <a:r>
              <a:rPr lang="bg-BG" dirty="0"/>
              <a:t>Монтиране на хоризонталния стабилизатор.</a:t>
            </a:r>
          </a:p>
          <a:p>
            <a:r>
              <a:rPr lang="bg-BG" dirty="0"/>
              <a:t>Т-образна конфигурация.</a:t>
            </a:r>
            <a:endParaRPr lang="en-US" dirty="0"/>
          </a:p>
        </p:txBody>
      </p:sp>
      <p:pic>
        <p:nvPicPr>
          <p:cNvPr id="7" name="Picture 6">
            <a:extLst>
              <a:ext uri="{FF2B5EF4-FFF2-40B4-BE49-F238E27FC236}">
                <a16:creationId xmlns:a16="http://schemas.microsoft.com/office/drawing/2014/main" id="{206F1818-AB98-4F64-A0B3-95986B06C8FC}"/>
              </a:ext>
            </a:extLst>
          </p:cNvPr>
          <p:cNvPicPr>
            <a:picLocks noChangeAspect="1"/>
          </p:cNvPicPr>
          <p:nvPr/>
        </p:nvPicPr>
        <p:blipFill>
          <a:blip r:embed="rId3"/>
          <a:stretch>
            <a:fillRect/>
          </a:stretch>
        </p:blipFill>
        <p:spPr>
          <a:xfrm>
            <a:off x="5348472" y="2108300"/>
            <a:ext cx="5144191" cy="3885047"/>
          </a:xfrm>
          <a:prstGeom prst="rect">
            <a:avLst/>
          </a:prstGeom>
        </p:spPr>
      </p:pic>
      <p:sp>
        <p:nvSpPr>
          <p:cNvPr id="8" name="Slide Number Placeholder 7">
            <a:extLst>
              <a:ext uri="{FF2B5EF4-FFF2-40B4-BE49-F238E27FC236}">
                <a16:creationId xmlns:a16="http://schemas.microsoft.com/office/drawing/2014/main" id="{66D1A847-02B0-CB2A-58F7-409A8FC43E7A}"/>
              </a:ext>
            </a:extLst>
          </p:cNvPr>
          <p:cNvSpPr>
            <a:spLocks noGrp="1"/>
          </p:cNvSpPr>
          <p:nvPr>
            <p:ph type="sldNum" sz="quarter" idx="12"/>
          </p:nvPr>
        </p:nvSpPr>
        <p:spPr/>
        <p:txBody>
          <a:bodyPr/>
          <a:lstStyle/>
          <a:p>
            <a:fld id="{E4B1F8BD-DA59-4FFB-823A-9003167DABDF}" type="slidenum">
              <a:rPr lang="en-US" smtClean="0"/>
              <a:t>76</a:t>
            </a:fld>
            <a:endParaRPr lang="en-US"/>
          </a:p>
        </p:txBody>
      </p:sp>
    </p:spTree>
    <p:extLst>
      <p:ext uri="{BB962C8B-B14F-4D97-AF65-F5344CB8AC3E}">
        <p14:creationId xmlns:p14="http://schemas.microsoft.com/office/powerpoint/2010/main" val="5207627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418A-F202-43CF-9751-E95B8E69A2C2}"/>
              </a:ext>
            </a:extLst>
          </p:cNvPr>
          <p:cNvSpPr>
            <a:spLocks noGrp="1"/>
          </p:cNvSpPr>
          <p:nvPr>
            <p:ph type="title"/>
          </p:nvPr>
        </p:nvSpPr>
        <p:spPr>
          <a:xfrm>
            <a:off x="739578" y="295729"/>
            <a:ext cx="9404723" cy="906526"/>
          </a:xfrm>
        </p:spPr>
        <p:txBody>
          <a:bodyPr/>
          <a:lstStyle/>
          <a:p>
            <a:pPr algn="ctr"/>
            <a:r>
              <a:rPr lang="en-US" dirty="0"/>
              <a:t>Trimmable</a:t>
            </a:r>
            <a:r>
              <a:rPr lang="bg-BG" dirty="0"/>
              <a:t> </a:t>
            </a:r>
            <a:r>
              <a:rPr lang="en-US" dirty="0"/>
              <a:t>horizontal stabilizer</a:t>
            </a:r>
            <a:r>
              <a:rPr lang="bg-BG" dirty="0"/>
              <a:t> (</a:t>
            </a:r>
            <a:r>
              <a:rPr lang="en-US" dirty="0"/>
              <a:t>THS</a:t>
            </a:r>
            <a:r>
              <a:rPr lang="bg-BG" dirty="0"/>
              <a:t>)</a:t>
            </a:r>
            <a:endParaRPr lang="en-US" dirty="0"/>
          </a:p>
        </p:txBody>
      </p:sp>
      <p:sp>
        <p:nvSpPr>
          <p:cNvPr id="3" name="Content Placeholder 2">
            <a:extLst>
              <a:ext uri="{FF2B5EF4-FFF2-40B4-BE49-F238E27FC236}">
                <a16:creationId xmlns:a16="http://schemas.microsoft.com/office/drawing/2014/main" id="{05AE4BED-ED6F-418B-A907-FF097E157AA9}"/>
              </a:ext>
            </a:extLst>
          </p:cNvPr>
          <p:cNvSpPr>
            <a:spLocks noGrp="1"/>
          </p:cNvSpPr>
          <p:nvPr>
            <p:ph idx="1"/>
          </p:nvPr>
        </p:nvSpPr>
        <p:spPr>
          <a:xfrm>
            <a:off x="531342" y="1202255"/>
            <a:ext cx="9821197" cy="5168857"/>
          </a:xfrm>
        </p:spPr>
        <p:txBody>
          <a:bodyPr/>
          <a:lstStyle/>
          <a:p>
            <a:r>
              <a:rPr lang="bg-BG" dirty="0"/>
              <a:t>Отклоняем хоризонтален стабилизатор.</a:t>
            </a:r>
          </a:p>
          <a:p>
            <a:r>
              <a:rPr lang="bg-BG" dirty="0"/>
              <a:t>Регулиране на </a:t>
            </a:r>
            <a:r>
              <a:rPr lang="en-US" dirty="0"/>
              <a:t>THS – </a:t>
            </a:r>
            <a:r>
              <a:rPr lang="bg-BG" dirty="0"/>
              <a:t>с помощта на </a:t>
            </a:r>
            <a:r>
              <a:rPr lang="ru-RU" dirty="0"/>
              <a:t>trim control wheel</a:t>
            </a:r>
            <a:r>
              <a:rPr lang="en-US" dirty="0"/>
              <a:t>.</a:t>
            </a:r>
          </a:p>
          <a:p>
            <a:r>
              <a:rPr lang="ru-RU" dirty="0"/>
              <a:t>Закрепването на отклоняемите стабилизатори става чрез шарнир, монтиран към задния надлъжник. Към предния надлъжник се монтират възлите за закрепване на хидравличните силови </a:t>
            </a:r>
            <a:r>
              <a:rPr lang="ru-RU" dirty="0" err="1"/>
              <a:t>цилиндри</a:t>
            </a:r>
            <a:r>
              <a:rPr lang="ru-RU" dirty="0"/>
              <a:t>.</a:t>
            </a:r>
          </a:p>
        </p:txBody>
      </p:sp>
      <p:pic>
        <p:nvPicPr>
          <p:cNvPr id="7" name="Picture 6">
            <a:extLst>
              <a:ext uri="{FF2B5EF4-FFF2-40B4-BE49-F238E27FC236}">
                <a16:creationId xmlns:a16="http://schemas.microsoft.com/office/drawing/2014/main" id="{9A944C6F-BFDA-49C7-8EFD-E89A059287CA}"/>
              </a:ext>
            </a:extLst>
          </p:cNvPr>
          <p:cNvPicPr>
            <a:picLocks noChangeAspect="1"/>
          </p:cNvPicPr>
          <p:nvPr/>
        </p:nvPicPr>
        <p:blipFill>
          <a:blip r:embed="rId3"/>
          <a:stretch>
            <a:fillRect/>
          </a:stretch>
        </p:blipFill>
        <p:spPr>
          <a:xfrm>
            <a:off x="1654231" y="3186538"/>
            <a:ext cx="2483308" cy="3184574"/>
          </a:xfrm>
          <a:prstGeom prst="rect">
            <a:avLst/>
          </a:prstGeom>
        </p:spPr>
      </p:pic>
      <p:pic>
        <p:nvPicPr>
          <p:cNvPr id="8" name="Picture 7">
            <a:extLst>
              <a:ext uri="{FF2B5EF4-FFF2-40B4-BE49-F238E27FC236}">
                <a16:creationId xmlns:a16="http://schemas.microsoft.com/office/drawing/2014/main" id="{A67B18E3-E044-4D72-9536-7889FB4B541D}"/>
              </a:ext>
            </a:extLst>
          </p:cNvPr>
          <p:cNvPicPr>
            <a:picLocks noChangeAspect="1"/>
          </p:cNvPicPr>
          <p:nvPr/>
        </p:nvPicPr>
        <p:blipFill>
          <a:blip r:embed="rId4"/>
          <a:stretch>
            <a:fillRect/>
          </a:stretch>
        </p:blipFill>
        <p:spPr>
          <a:xfrm>
            <a:off x="5260428" y="3186538"/>
            <a:ext cx="4424462" cy="3266059"/>
          </a:xfrm>
          <a:prstGeom prst="rect">
            <a:avLst/>
          </a:prstGeom>
        </p:spPr>
      </p:pic>
      <p:sp>
        <p:nvSpPr>
          <p:cNvPr id="9" name="Slide Number Placeholder 8">
            <a:extLst>
              <a:ext uri="{FF2B5EF4-FFF2-40B4-BE49-F238E27FC236}">
                <a16:creationId xmlns:a16="http://schemas.microsoft.com/office/drawing/2014/main" id="{C6C88EE4-709D-1AAA-6D46-A081DCA37FF5}"/>
              </a:ext>
            </a:extLst>
          </p:cNvPr>
          <p:cNvSpPr>
            <a:spLocks noGrp="1"/>
          </p:cNvSpPr>
          <p:nvPr>
            <p:ph type="sldNum" sz="quarter" idx="12"/>
          </p:nvPr>
        </p:nvSpPr>
        <p:spPr/>
        <p:txBody>
          <a:bodyPr/>
          <a:lstStyle/>
          <a:p>
            <a:fld id="{E4B1F8BD-DA59-4FFB-823A-9003167DABDF}" type="slidenum">
              <a:rPr lang="en-US" smtClean="0"/>
              <a:t>77</a:t>
            </a:fld>
            <a:endParaRPr lang="en-US"/>
          </a:p>
        </p:txBody>
      </p:sp>
    </p:spTree>
    <p:extLst>
      <p:ext uri="{BB962C8B-B14F-4D97-AF65-F5344CB8AC3E}">
        <p14:creationId xmlns:p14="http://schemas.microsoft.com/office/powerpoint/2010/main" val="11852391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AF3B5-C16E-4259-849D-E412051CFC21}"/>
              </a:ext>
            </a:extLst>
          </p:cNvPr>
          <p:cNvSpPr>
            <a:spLocks noGrp="1"/>
          </p:cNvSpPr>
          <p:nvPr>
            <p:ph type="title"/>
          </p:nvPr>
        </p:nvSpPr>
        <p:spPr/>
        <p:txBody>
          <a:bodyPr/>
          <a:lstStyle/>
          <a:p>
            <a:pPr algn="ctr"/>
            <a:r>
              <a:rPr lang="bg-BG" dirty="0"/>
              <a:t>Вертикален стабилизатор</a:t>
            </a:r>
            <a:endParaRPr lang="en-US" dirty="0"/>
          </a:p>
        </p:txBody>
      </p:sp>
      <p:sp>
        <p:nvSpPr>
          <p:cNvPr id="3" name="Content Placeholder 2">
            <a:extLst>
              <a:ext uri="{FF2B5EF4-FFF2-40B4-BE49-F238E27FC236}">
                <a16:creationId xmlns:a16="http://schemas.microsoft.com/office/drawing/2014/main" id="{7147D475-DF37-4D7E-9533-C93F7CE35921}"/>
              </a:ext>
            </a:extLst>
          </p:cNvPr>
          <p:cNvSpPr>
            <a:spLocks noGrp="1"/>
          </p:cNvSpPr>
          <p:nvPr>
            <p:ph idx="1"/>
          </p:nvPr>
        </p:nvSpPr>
        <p:spPr>
          <a:xfrm>
            <a:off x="1103312" y="1447800"/>
            <a:ext cx="8946541" cy="4800599"/>
          </a:xfrm>
        </p:spPr>
        <p:txBody>
          <a:bodyPr/>
          <a:lstStyle/>
          <a:p>
            <a:r>
              <a:rPr lang="en-US" dirty="0"/>
              <a:t>Vertical stabilizer or fin. </a:t>
            </a:r>
          </a:p>
          <a:p>
            <a:r>
              <a:rPr lang="en-US" dirty="0"/>
              <a:t> </a:t>
            </a:r>
            <a:r>
              <a:rPr lang="bg-BG" dirty="0"/>
              <a:t>Разположение.</a:t>
            </a:r>
          </a:p>
          <a:p>
            <a:r>
              <a:rPr lang="bg-BG" dirty="0"/>
              <a:t>Метод на свързване към тялото.</a:t>
            </a:r>
          </a:p>
          <a:p>
            <a:r>
              <a:rPr lang="en-US" dirty="0"/>
              <a:t>Dorsal</a:t>
            </a:r>
            <a:r>
              <a:rPr lang="bg-BG" dirty="0"/>
              <a:t> </a:t>
            </a:r>
            <a:r>
              <a:rPr lang="en-US" dirty="0"/>
              <a:t>fin</a:t>
            </a:r>
            <a:r>
              <a:rPr lang="bg-BG" dirty="0"/>
              <a:t>.</a:t>
            </a:r>
            <a:endParaRPr lang="en-US" dirty="0"/>
          </a:p>
        </p:txBody>
      </p:sp>
      <p:pic>
        <p:nvPicPr>
          <p:cNvPr id="7" name="Picture 6">
            <a:extLst>
              <a:ext uri="{FF2B5EF4-FFF2-40B4-BE49-F238E27FC236}">
                <a16:creationId xmlns:a16="http://schemas.microsoft.com/office/drawing/2014/main" id="{7121A3F1-3196-4E7D-A4D4-C0736DE67D2B}"/>
              </a:ext>
            </a:extLst>
          </p:cNvPr>
          <p:cNvPicPr>
            <a:picLocks noChangeAspect="1"/>
          </p:cNvPicPr>
          <p:nvPr/>
        </p:nvPicPr>
        <p:blipFill>
          <a:blip r:embed="rId3"/>
          <a:stretch>
            <a:fillRect/>
          </a:stretch>
        </p:blipFill>
        <p:spPr>
          <a:xfrm>
            <a:off x="149869" y="3177993"/>
            <a:ext cx="4813636" cy="3600305"/>
          </a:xfrm>
          <a:prstGeom prst="rect">
            <a:avLst/>
          </a:prstGeom>
        </p:spPr>
      </p:pic>
      <p:pic>
        <p:nvPicPr>
          <p:cNvPr id="8" name="Picture 7">
            <a:extLst>
              <a:ext uri="{FF2B5EF4-FFF2-40B4-BE49-F238E27FC236}">
                <a16:creationId xmlns:a16="http://schemas.microsoft.com/office/drawing/2014/main" id="{2866A552-1EA8-44F3-8298-BEDEB297425A}"/>
              </a:ext>
            </a:extLst>
          </p:cNvPr>
          <p:cNvPicPr>
            <a:picLocks noChangeAspect="1"/>
          </p:cNvPicPr>
          <p:nvPr/>
        </p:nvPicPr>
        <p:blipFill>
          <a:blip r:embed="rId4"/>
          <a:stretch>
            <a:fillRect/>
          </a:stretch>
        </p:blipFill>
        <p:spPr>
          <a:xfrm>
            <a:off x="5192105" y="3151107"/>
            <a:ext cx="5458831" cy="3627191"/>
          </a:xfrm>
          <a:prstGeom prst="rect">
            <a:avLst/>
          </a:prstGeom>
        </p:spPr>
      </p:pic>
      <p:sp>
        <p:nvSpPr>
          <p:cNvPr id="9" name="Slide Number Placeholder 8">
            <a:extLst>
              <a:ext uri="{FF2B5EF4-FFF2-40B4-BE49-F238E27FC236}">
                <a16:creationId xmlns:a16="http://schemas.microsoft.com/office/drawing/2014/main" id="{D9A436EF-8075-7C40-A68B-4CE9FCB38712}"/>
              </a:ext>
            </a:extLst>
          </p:cNvPr>
          <p:cNvSpPr>
            <a:spLocks noGrp="1"/>
          </p:cNvSpPr>
          <p:nvPr>
            <p:ph type="sldNum" sz="quarter" idx="12"/>
          </p:nvPr>
        </p:nvSpPr>
        <p:spPr/>
        <p:txBody>
          <a:bodyPr/>
          <a:lstStyle/>
          <a:p>
            <a:fld id="{E4B1F8BD-DA59-4FFB-823A-9003167DABDF}" type="slidenum">
              <a:rPr lang="en-US" smtClean="0"/>
              <a:t>78</a:t>
            </a:fld>
            <a:endParaRPr lang="en-US"/>
          </a:p>
        </p:txBody>
      </p:sp>
    </p:spTree>
    <p:extLst>
      <p:ext uri="{BB962C8B-B14F-4D97-AF65-F5344CB8AC3E}">
        <p14:creationId xmlns:p14="http://schemas.microsoft.com/office/powerpoint/2010/main" val="39806407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87272-500C-46D6-BB12-B20E03423F0F}"/>
              </a:ext>
            </a:extLst>
          </p:cNvPr>
          <p:cNvSpPr>
            <a:spLocks noGrp="1"/>
          </p:cNvSpPr>
          <p:nvPr>
            <p:ph type="title"/>
          </p:nvPr>
        </p:nvSpPr>
        <p:spPr/>
        <p:txBody>
          <a:bodyPr/>
          <a:lstStyle/>
          <a:p>
            <a:pPr algn="ctr"/>
            <a:r>
              <a:rPr lang="bg-BG" dirty="0"/>
              <a:t>Флатер на плоскостите за управление</a:t>
            </a:r>
            <a:endParaRPr lang="en-US" dirty="0"/>
          </a:p>
        </p:txBody>
      </p:sp>
      <p:sp>
        <p:nvSpPr>
          <p:cNvPr id="3" name="Content Placeholder 2">
            <a:extLst>
              <a:ext uri="{FF2B5EF4-FFF2-40B4-BE49-F238E27FC236}">
                <a16:creationId xmlns:a16="http://schemas.microsoft.com/office/drawing/2014/main" id="{F7ABC17A-5FF4-4932-8F68-6262CDA3FBC8}"/>
              </a:ext>
            </a:extLst>
          </p:cNvPr>
          <p:cNvSpPr>
            <a:spLocks noGrp="1"/>
          </p:cNvSpPr>
          <p:nvPr>
            <p:ph idx="1"/>
          </p:nvPr>
        </p:nvSpPr>
        <p:spPr/>
        <p:txBody>
          <a:bodyPr/>
          <a:lstStyle/>
          <a:p>
            <a:r>
              <a:rPr lang="ru-RU" dirty="0"/>
              <a:t>Флатерът представлява бързи и неконтролируеми колебания на плоскостите за управление</a:t>
            </a:r>
            <a:r>
              <a:rPr lang="en-US" dirty="0"/>
              <a:t>.</a:t>
            </a:r>
          </a:p>
          <a:p>
            <a:r>
              <a:rPr lang="bg-BG" dirty="0"/>
              <a:t>Настъпва като резултат от взаимодействието на аеродинамичните сили и инерционните сили и еластичните свойства на плоскостта.</a:t>
            </a:r>
          </a:p>
          <a:p>
            <a:r>
              <a:rPr lang="ru-RU" dirty="0"/>
              <a:t>Флатер не трябва да се появява в нормалния експлоатационен полетен диапазон на ВС. </a:t>
            </a:r>
          </a:p>
          <a:p>
            <a:r>
              <a:rPr lang="ru-RU" dirty="0"/>
              <a:t>Масова балансировка на плоскостите за управление.</a:t>
            </a:r>
          </a:p>
          <a:p>
            <a:r>
              <a:rPr lang="ru-RU" dirty="0"/>
              <a:t>Използване на двигателите за </a:t>
            </a:r>
            <a:r>
              <a:rPr lang="ru-RU" dirty="0" err="1"/>
              <a:t>масова</a:t>
            </a:r>
            <a:r>
              <a:rPr lang="ru-RU" dirty="0"/>
              <a:t> балансировка на </a:t>
            </a:r>
            <a:r>
              <a:rPr lang="ru-RU" dirty="0" err="1"/>
              <a:t>крилото</a:t>
            </a:r>
            <a:r>
              <a:rPr lang="ru-RU" dirty="0"/>
              <a:t>.</a:t>
            </a:r>
            <a:endParaRPr lang="en-US" dirty="0"/>
          </a:p>
        </p:txBody>
      </p:sp>
      <p:sp>
        <p:nvSpPr>
          <p:cNvPr id="7" name="Slide Number Placeholder 6">
            <a:extLst>
              <a:ext uri="{FF2B5EF4-FFF2-40B4-BE49-F238E27FC236}">
                <a16:creationId xmlns:a16="http://schemas.microsoft.com/office/drawing/2014/main" id="{E02AD0F3-D613-69C6-89DF-1D826692FDE1}"/>
              </a:ext>
            </a:extLst>
          </p:cNvPr>
          <p:cNvSpPr>
            <a:spLocks noGrp="1"/>
          </p:cNvSpPr>
          <p:nvPr>
            <p:ph type="sldNum" sz="quarter" idx="12"/>
          </p:nvPr>
        </p:nvSpPr>
        <p:spPr/>
        <p:txBody>
          <a:bodyPr/>
          <a:lstStyle/>
          <a:p>
            <a:fld id="{E4B1F8BD-DA59-4FFB-823A-9003167DABDF}" type="slidenum">
              <a:rPr lang="en-US" smtClean="0"/>
              <a:t>79</a:t>
            </a:fld>
            <a:endParaRPr lang="en-US"/>
          </a:p>
        </p:txBody>
      </p:sp>
    </p:spTree>
    <p:extLst>
      <p:ext uri="{BB962C8B-B14F-4D97-AF65-F5344CB8AC3E}">
        <p14:creationId xmlns:p14="http://schemas.microsoft.com/office/powerpoint/2010/main" val="1034413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3E60F-6E39-4912-A038-3DE21C70BF50}"/>
              </a:ext>
            </a:extLst>
          </p:cNvPr>
          <p:cNvSpPr>
            <a:spLocks noGrp="1"/>
          </p:cNvSpPr>
          <p:nvPr>
            <p:ph type="title"/>
          </p:nvPr>
        </p:nvSpPr>
        <p:spPr/>
        <p:txBody>
          <a:bodyPr/>
          <a:lstStyle/>
          <a:p>
            <a:pPr algn="ctr"/>
            <a:r>
              <a:rPr lang="bg-BG" dirty="0"/>
              <a:t>Концепции при проектирането</a:t>
            </a:r>
            <a:endParaRPr lang="en-US" dirty="0"/>
          </a:p>
        </p:txBody>
      </p:sp>
      <p:sp>
        <p:nvSpPr>
          <p:cNvPr id="3" name="Content Placeholder 2">
            <a:extLst>
              <a:ext uri="{FF2B5EF4-FFF2-40B4-BE49-F238E27FC236}">
                <a16:creationId xmlns:a16="http://schemas.microsoft.com/office/drawing/2014/main" id="{8E9DD21C-2C97-4C9C-A910-629404BEA37B}"/>
              </a:ext>
            </a:extLst>
          </p:cNvPr>
          <p:cNvSpPr>
            <a:spLocks noGrp="1"/>
          </p:cNvSpPr>
          <p:nvPr>
            <p:ph idx="1"/>
          </p:nvPr>
        </p:nvSpPr>
        <p:spPr/>
        <p:txBody>
          <a:bodyPr/>
          <a:lstStyle/>
          <a:p>
            <a:r>
              <a:rPr lang="ru-RU" dirty="0"/>
              <a:t>Производителят на ВС ще се опита да проектира ВС така, че да издържа всички натоварвания, които може да бъдат приложени в полет. Има различни указания, формули и практики, които дават насоки при проектиране на надеждна/търпяща повреди конструкция.</a:t>
            </a:r>
          </a:p>
          <a:p>
            <a:endParaRPr lang="bg-BG" dirty="0"/>
          </a:p>
          <a:p>
            <a:r>
              <a:rPr lang="bg-BG" dirty="0"/>
              <a:t>Безопасен ресурс (</a:t>
            </a:r>
            <a:r>
              <a:rPr lang="en-US" dirty="0"/>
              <a:t>Safe life)</a:t>
            </a:r>
            <a:r>
              <a:rPr lang="bg-BG" dirty="0"/>
              <a:t>.</a:t>
            </a:r>
            <a:endParaRPr lang="en-US" dirty="0"/>
          </a:p>
          <a:p>
            <a:r>
              <a:rPr lang="bg-BG" dirty="0"/>
              <a:t>Отказоустойчива конструкция (</a:t>
            </a:r>
            <a:r>
              <a:rPr lang="en-US" dirty="0"/>
              <a:t>Fail safe structure)</a:t>
            </a:r>
            <a:r>
              <a:rPr lang="bg-BG" dirty="0"/>
              <a:t>.</a:t>
            </a:r>
            <a:endParaRPr lang="en-US" dirty="0"/>
          </a:p>
          <a:p>
            <a:r>
              <a:rPr lang="bg-BG" dirty="0"/>
              <a:t>Допустим</a:t>
            </a:r>
            <a:r>
              <a:rPr lang="en-US" dirty="0"/>
              <a:t>a </a:t>
            </a:r>
            <a:r>
              <a:rPr lang="bg-BG" dirty="0"/>
              <a:t>повреда (</a:t>
            </a:r>
            <a:r>
              <a:rPr lang="en-US" dirty="0"/>
              <a:t>Damage tolerant structure)</a:t>
            </a:r>
            <a:r>
              <a:rPr lang="bg-BG" dirty="0"/>
              <a:t>.</a:t>
            </a:r>
            <a:endParaRPr lang="en-US" dirty="0"/>
          </a:p>
          <a:p>
            <a:endParaRPr lang="en-US" dirty="0"/>
          </a:p>
        </p:txBody>
      </p:sp>
      <p:sp>
        <p:nvSpPr>
          <p:cNvPr id="7" name="Slide Number Placeholder 6">
            <a:extLst>
              <a:ext uri="{FF2B5EF4-FFF2-40B4-BE49-F238E27FC236}">
                <a16:creationId xmlns:a16="http://schemas.microsoft.com/office/drawing/2014/main" id="{693422B9-EC1D-2985-8745-4807BBE8080C}"/>
              </a:ext>
            </a:extLst>
          </p:cNvPr>
          <p:cNvSpPr>
            <a:spLocks noGrp="1"/>
          </p:cNvSpPr>
          <p:nvPr>
            <p:ph type="sldNum" sz="quarter" idx="12"/>
          </p:nvPr>
        </p:nvSpPr>
        <p:spPr/>
        <p:txBody>
          <a:bodyPr/>
          <a:lstStyle/>
          <a:p>
            <a:fld id="{E4B1F8BD-DA59-4FFB-823A-9003167DABDF}" type="slidenum">
              <a:rPr lang="en-US" smtClean="0"/>
              <a:t>8</a:t>
            </a:fld>
            <a:endParaRPr lang="en-US"/>
          </a:p>
        </p:txBody>
      </p:sp>
    </p:spTree>
    <p:extLst>
      <p:ext uri="{BB962C8B-B14F-4D97-AF65-F5344CB8AC3E}">
        <p14:creationId xmlns:p14="http://schemas.microsoft.com/office/powerpoint/2010/main" val="4546871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F014E-1ABE-4969-A4FB-F2A4522E4987}"/>
              </a:ext>
            </a:extLst>
          </p:cNvPr>
          <p:cNvSpPr>
            <a:spLocks noGrp="1"/>
          </p:cNvSpPr>
          <p:nvPr>
            <p:ph type="title"/>
          </p:nvPr>
        </p:nvSpPr>
        <p:spPr>
          <a:xfrm>
            <a:off x="101601" y="452718"/>
            <a:ext cx="10396934" cy="1400530"/>
          </a:xfrm>
        </p:spPr>
        <p:txBody>
          <a:bodyPr/>
          <a:lstStyle/>
          <a:p>
            <a:pPr algn="ctr"/>
            <a:r>
              <a:rPr lang="bg-BG" dirty="0"/>
              <a:t>Конструктивни ограничения на масата</a:t>
            </a:r>
            <a:endParaRPr lang="en-US" dirty="0"/>
          </a:p>
        </p:txBody>
      </p:sp>
      <p:sp>
        <p:nvSpPr>
          <p:cNvPr id="3" name="Content Placeholder 2">
            <a:extLst>
              <a:ext uri="{FF2B5EF4-FFF2-40B4-BE49-F238E27FC236}">
                <a16:creationId xmlns:a16="http://schemas.microsoft.com/office/drawing/2014/main" id="{F7EB0298-3601-4557-AB9E-9F0D5F35A4B7}"/>
              </a:ext>
            </a:extLst>
          </p:cNvPr>
          <p:cNvSpPr>
            <a:spLocks noGrp="1"/>
          </p:cNvSpPr>
          <p:nvPr>
            <p:ph idx="1"/>
          </p:nvPr>
        </p:nvSpPr>
        <p:spPr>
          <a:xfrm>
            <a:off x="1103312" y="2052918"/>
            <a:ext cx="8946541" cy="4352364"/>
          </a:xfrm>
        </p:spPr>
        <p:txBody>
          <a:bodyPr>
            <a:normAutofit/>
          </a:bodyPr>
          <a:lstStyle/>
          <a:p>
            <a:r>
              <a:rPr lang="ru-RU" b="1" dirty="0"/>
              <a:t>Максимална маса при рулиране</a:t>
            </a:r>
            <a:r>
              <a:rPr lang="ru-RU" dirty="0"/>
              <a:t> (</a:t>
            </a:r>
            <a:r>
              <a:rPr lang="en-US" dirty="0"/>
              <a:t>Maximum ramp mass</a:t>
            </a:r>
            <a:r>
              <a:rPr lang="ru-RU" dirty="0"/>
              <a:t>) - конструктивното ограничаване на масата на самолета при започване на рулиране.</a:t>
            </a:r>
          </a:p>
          <a:p>
            <a:r>
              <a:rPr lang="ru-RU" b="1" dirty="0"/>
              <a:t>Максимална излетна маса </a:t>
            </a:r>
            <a:r>
              <a:rPr lang="ru-RU" dirty="0"/>
              <a:t>(</a:t>
            </a:r>
            <a:r>
              <a:rPr lang="en-US" dirty="0"/>
              <a:t>Maximum take-off mass</a:t>
            </a:r>
            <a:r>
              <a:rPr lang="ru-RU" dirty="0"/>
              <a:t>) – максималната допустима обща маса на самолета в началото на </a:t>
            </a:r>
            <a:r>
              <a:rPr lang="ru-RU" dirty="0" err="1"/>
              <a:t>излитането</a:t>
            </a:r>
            <a:r>
              <a:rPr lang="ru-RU" dirty="0"/>
              <a:t>.</a:t>
            </a:r>
          </a:p>
          <a:p>
            <a:r>
              <a:rPr lang="ru-RU" b="1" dirty="0"/>
              <a:t>Максимална маса за кацане </a:t>
            </a:r>
            <a:r>
              <a:rPr lang="ru-RU" dirty="0"/>
              <a:t>(</a:t>
            </a:r>
            <a:r>
              <a:rPr lang="en-US" dirty="0"/>
              <a:t>Maximum landing mass</a:t>
            </a:r>
            <a:r>
              <a:rPr lang="ru-RU" dirty="0"/>
              <a:t>) – максималната допустима обща маса на самолета при кацане при нормални обстоятелства.</a:t>
            </a:r>
          </a:p>
          <a:p>
            <a:endParaRPr lang="en-US" dirty="0"/>
          </a:p>
        </p:txBody>
      </p:sp>
      <p:sp>
        <p:nvSpPr>
          <p:cNvPr id="7" name="Slide Number Placeholder 6">
            <a:extLst>
              <a:ext uri="{FF2B5EF4-FFF2-40B4-BE49-F238E27FC236}">
                <a16:creationId xmlns:a16="http://schemas.microsoft.com/office/drawing/2014/main" id="{3C4BD20C-6002-47D6-DE52-AA340142331C}"/>
              </a:ext>
            </a:extLst>
          </p:cNvPr>
          <p:cNvSpPr>
            <a:spLocks noGrp="1"/>
          </p:cNvSpPr>
          <p:nvPr>
            <p:ph type="sldNum" sz="quarter" idx="12"/>
          </p:nvPr>
        </p:nvSpPr>
        <p:spPr/>
        <p:txBody>
          <a:bodyPr/>
          <a:lstStyle/>
          <a:p>
            <a:fld id="{E4B1F8BD-DA59-4FFB-823A-9003167DABDF}" type="slidenum">
              <a:rPr lang="en-US" smtClean="0"/>
              <a:t>80</a:t>
            </a:fld>
            <a:endParaRPr lang="en-US"/>
          </a:p>
        </p:txBody>
      </p:sp>
    </p:spTree>
    <p:extLst>
      <p:ext uri="{BB962C8B-B14F-4D97-AF65-F5344CB8AC3E}">
        <p14:creationId xmlns:p14="http://schemas.microsoft.com/office/powerpoint/2010/main" val="10484844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9C3BC-EF59-6A15-10A6-E91CAE96651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E0DD2E7-5B9F-4542-2E56-EC358C7B9BB1}"/>
              </a:ext>
            </a:extLst>
          </p:cNvPr>
          <p:cNvSpPr>
            <a:spLocks noGrp="1"/>
          </p:cNvSpPr>
          <p:nvPr>
            <p:ph idx="1"/>
          </p:nvPr>
        </p:nvSpPr>
        <p:spPr/>
        <p:txBody>
          <a:bodyPr/>
          <a:lstStyle/>
          <a:p>
            <a:r>
              <a:rPr lang="ru-RU" b="1" dirty="0" err="1"/>
              <a:t>Максимална</a:t>
            </a:r>
            <a:r>
              <a:rPr lang="ru-RU" b="1" dirty="0"/>
              <a:t> </a:t>
            </a:r>
            <a:r>
              <a:rPr lang="ru-RU" b="1" dirty="0" err="1"/>
              <a:t>маса</a:t>
            </a:r>
            <a:r>
              <a:rPr lang="ru-RU" b="1" dirty="0"/>
              <a:t> без </a:t>
            </a:r>
            <a:r>
              <a:rPr lang="ru-RU" b="1" dirty="0" err="1"/>
              <a:t>гориво</a:t>
            </a:r>
            <a:r>
              <a:rPr lang="ru-RU" b="1" dirty="0"/>
              <a:t> </a:t>
            </a:r>
            <a:r>
              <a:rPr lang="ru-RU" dirty="0"/>
              <a:t>(</a:t>
            </a:r>
            <a:r>
              <a:rPr lang="en-US" dirty="0"/>
              <a:t>Maximum zero fuel mass</a:t>
            </a:r>
            <a:r>
              <a:rPr lang="ru-RU" dirty="0"/>
              <a:t>) – </a:t>
            </a:r>
            <a:r>
              <a:rPr lang="ru-RU" dirty="0" err="1"/>
              <a:t>максималната</a:t>
            </a:r>
            <a:r>
              <a:rPr lang="ru-RU" dirty="0"/>
              <a:t> допустима </a:t>
            </a:r>
            <a:r>
              <a:rPr lang="ru-RU" dirty="0" err="1"/>
              <a:t>маса</a:t>
            </a:r>
            <a:r>
              <a:rPr lang="ru-RU" dirty="0"/>
              <a:t> на самолет без </a:t>
            </a:r>
            <a:r>
              <a:rPr lang="ru-RU" dirty="0" err="1"/>
              <a:t>използваемо</a:t>
            </a:r>
            <a:r>
              <a:rPr lang="ru-RU" dirty="0"/>
              <a:t> </a:t>
            </a:r>
            <a:r>
              <a:rPr lang="ru-RU" dirty="0" err="1"/>
              <a:t>гориво</a:t>
            </a:r>
            <a:r>
              <a:rPr lang="ru-RU" dirty="0"/>
              <a:t>.</a:t>
            </a:r>
          </a:p>
          <a:p>
            <a:endParaRPr lang="en-US" dirty="0"/>
          </a:p>
        </p:txBody>
      </p:sp>
      <p:sp>
        <p:nvSpPr>
          <p:cNvPr id="4" name="Slide Number Placeholder 3">
            <a:extLst>
              <a:ext uri="{FF2B5EF4-FFF2-40B4-BE49-F238E27FC236}">
                <a16:creationId xmlns:a16="http://schemas.microsoft.com/office/drawing/2014/main" id="{4892526C-4075-5548-C59A-B2355304DABE}"/>
              </a:ext>
            </a:extLst>
          </p:cNvPr>
          <p:cNvSpPr>
            <a:spLocks noGrp="1"/>
          </p:cNvSpPr>
          <p:nvPr>
            <p:ph type="sldNum" sz="quarter" idx="12"/>
          </p:nvPr>
        </p:nvSpPr>
        <p:spPr/>
        <p:txBody>
          <a:bodyPr/>
          <a:lstStyle/>
          <a:p>
            <a:fld id="{E4B1F8BD-DA59-4FFB-823A-9003167DABDF}" type="slidenum">
              <a:rPr lang="en-US" smtClean="0"/>
              <a:t>81</a:t>
            </a:fld>
            <a:endParaRPr lang="en-US"/>
          </a:p>
        </p:txBody>
      </p:sp>
      <p:pic>
        <p:nvPicPr>
          <p:cNvPr id="6" name="Picture 5">
            <a:extLst>
              <a:ext uri="{FF2B5EF4-FFF2-40B4-BE49-F238E27FC236}">
                <a16:creationId xmlns:a16="http://schemas.microsoft.com/office/drawing/2014/main" id="{6A6E5934-E33C-71C5-349B-E73C01E63DB5}"/>
              </a:ext>
            </a:extLst>
          </p:cNvPr>
          <p:cNvPicPr>
            <a:picLocks noChangeAspect="1"/>
          </p:cNvPicPr>
          <p:nvPr/>
        </p:nvPicPr>
        <p:blipFill>
          <a:blip r:embed="rId2"/>
          <a:stretch>
            <a:fillRect/>
          </a:stretch>
        </p:blipFill>
        <p:spPr>
          <a:xfrm>
            <a:off x="856668" y="3429000"/>
            <a:ext cx="10232020" cy="2587925"/>
          </a:xfrm>
          <a:prstGeom prst="rect">
            <a:avLst/>
          </a:prstGeom>
        </p:spPr>
      </p:pic>
    </p:spTree>
    <p:extLst>
      <p:ext uri="{BB962C8B-B14F-4D97-AF65-F5344CB8AC3E}">
        <p14:creationId xmlns:p14="http://schemas.microsoft.com/office/powerpoint/2010/main" val="9099162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8663E-3A30-4FCC-900E-8601BF7927BE}"/>
              </a:ext>
            </a:extLst>
          </p:cNvPr>
          <p:cNvSpPr>
            <a:spLocks noGrp="1"/>
          </p:cNvSpPr>
          <p:nvPr>
            <p:ph type="title"/>
          </p:nvPr>
        </p:nvSpPr>
        <p:spPr/>
        <p:txBody>
          <a:bodyPr/>
          <a:lstStyle/>
          <a:p>
            <a:pPr algn="ctr"/>
            <a:r>
              <a:rPr lang="bg-BG" dirty="0"/>
              <a:t>Грубо кацане</a:t>
            </a:r>
            <a:endParaRPr lang="en-US" dirty="0"/>
          </a:p>
        </p:txBody>
      </p:sp>
      <p:sp>
        <p:nvSpPr>
          <p:cNvPr id="3" name="Content Placeholder 2">
            <a:extLst>
              <a:ext uri="{FF2B5EF4-FFF2-40B4-BE49-F238E27FC236}">
                <a16:creationId xmlns:a16="http://schemas.microsoft.com/office/drawing/2014/main" id="{C4849FFA-8561-4815-8B3E-FC82ECE5F76C}"/>
              </a:ext>
            </a:extLst>
          </p:cNvPr>
          <p:cNvSpPr>
            <a:spLocks noGrp="1"/>
          </p:cNvSpPr>
          <p:nvPr>
            <p:ph idx="1"/>
          </p:nvPr>
        </p:nvSpPr>
        <p:spPr/>
        <p:txBody>
          <a:bodyPr>
            <a:normAutofit fontScale="92500" lnSpcReduction="10000"/>
          </a:bodyPr>
          <a:lstStyle/>
          <a:p>
            <a:r>
              <a:rPr lang="ru-RU" dirty="0" err="1"/>
              <a:t>Колесникът</a:t>
            </a:r>
            <a:r>
              <a:rPr lang="ru-RU" dirty="0"/>
              <a:t> на ВС е конструиран да издържа кацане с определена маса и вертикална скорост на ВС.</a:t>
            </a:r>
          </a:p>
          <a:p>
            <a:r>
              <a:rPr lang="ru-RU" dirty="0"/>
              <a:t>Винаги при съмнения за грубо кацане екипажът трябва да даде подробна информация за масата на ВС, разпределението на горивото, условията на кацане и дали са чули някакъв шум, характерен за повреда на конструкцията.</a:t>
            </a:r>
          </a:p>
          <a:p>
            <a:r>
              <a:rPr lang="ru-RU" dirty="0"/>
              <a:t>Повредите, които може да се очакват след грубо кацане, обикновено са съсредоточени около колесника, </a:t>
            </a:r>
            <a:r>
              <a:rPr lang="bg-BG" dirty="0"/>
              <a:t>носещата му конструкция в крилата или фюзелажа, крилото и приспособленията за закрепване на опашната </a:t>
            </a:r>
            <a:r>
              <a:rPr lang="bg-BG"/>
              <a:t>част и двигателя.</a:t>
            </a:r>
            <a:endParaRPr lang="ru-RU" dirty="0"/>
          </a:p>
          <a:p>
            <a:r>
              <a:rPr lang="ru-RU" dirty="0"/>
              <a:t>В зависимост от конфигурацията и натоварването на ВС, вторични повреди може да се открият по конструкцията и обшивката отгоре и отдолу на тялото. </a:t>
            </a:r>
            <a:endParaRPr lang="en-US" dirty="0"/>
          </a:p>
        </p:txBody>
      </p:sp>
      <p:sp>
        <p:nvSpPr>
          <p:cNvPr id="7" name="Slide Number Placeholder 6">
            <a:extLst>
              <a:ext uri="{FF2B5EF4-FFF2-40B4-BE49-F238E27FC236}">
                <a16:creationId xmlns:a16="http://schemas.microsoft.com/office/drawing/2014/main" id="{6EC007C7-E949-D7F8-ED80-3F1983BA0935}"/>
              </a:ext>
            </a:extLst>
          </p:cNvPr>
          <p:cNvSpPr>
            <a:spLocks noGrp="1"/>
          </p:cNvSpPr>
          <p:nvPr>
            <p:ph type="sldNum" sz="quarter" idx="12"/>
          </p:nvPr>
        </p:nvSpPr>
        <p:spPr/>
        <p:txBody>
          <a:bodyPr/>
          <a:lstStyle/>
          <a:p>
            <a:fld id="{E4B1F8BD-DA59-4FFB-823A-9003167DABDF}" type="slidenum">
              <a:rPr lang="en-US" smtClean="0"/>
              <a:t>82</a:t>
            </a:fld>
            <a:endParaRPr lang="en-US"/>
          </a:p>
        </p:txBody>
      </p:sp>
    </p:spTree>
    <p:extLst>
      <p:ext uri="{BB962C8B-B14F-4D97-AF65-F5344CB8AC3E}">
        <p14:creationId xmlns:p14="http://schemas.microsoft.com/office/powerpoint/2010/main" val="2076305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A823-423D-4044-86D8-13826A46DD52}"/>
              </a:ext>
            </a:extLst>
          </p:cNvPr>
          <p:cNvSpPr>
            <a:spLocks noGrp="1"/>
          </p:cNvSpPr>
          <p:nvPr>
            <p:ph type="title"/>
          </p:nvPr>
        </p:nvSpPr>
        <p:spPr>
          <a:xfrm>
            <a:off x="416561" y="452718"/>
            <a:ext cx="9634274" cy="1400530"/>
          </a:xfrm>
        </p:spPr>
        <p:txBody>
          <a:bodyPr/>
          <a:lstStyle/>
          <a:p>
            <a:pPr algn="ctr"/>
            <a:r>
              <a:rPr lang="bg-BG" dirty="0"/>
              <a:t>Безопасен ресурс (</a:t>
            </a:r>
            <a:r>
              <a:rPr lang="en-US" dirty="0"/>
              <a:t>Safe life)</a:t>
            </a:r>
          </a:p>
        </p:txBody>
      </p:sp>
      <p:sp>
        <p:nvSpPr>
          <p:cNvPr id="3" name="Content Placeholder 2">
            <a:extLst>
              <a:ext uri="{FF2B5EF4-FFF2-40B4-BE49-F238E27FC236}">
                <a16:creationId xmlns:a16="http://schemas.microsoft.com/office/drawing/2014/main" id="{DBFDB11C-81EF-4968-88D2-CE0E4A1A6DC5}"/>
              </a:ext>
            </a:extLst>
          </p:cNvPr>
          <p:cNvSpPr>
            <a:spLocks noGrp="1"/>
          </p:cNvSpPr>
          <p:nvPr>
            <p:ph idx="1"/>
          </p:nvPr>
        </p:nvSpPr>
        <p:spPr>
          <a:xfrm>
            <a:off x="416560" y="2052918"/>
            <a:ext cx="9633293" cy="4195481"/>
          </a:xfrm>
        </p:spPr>
        <p:txBody>
          <a:bodyPr/>
          <a:lstStyle/>
          <a:p>
            <a:r>
              <a:rPr lang="ru-RU" dirty="0"/>
              <a:t>Ресурсът на конструкцията на ВС се определя като минималният брой летателни часове, кацания, цикли и т.н, който ще бъде наработен преди да се появи значителна повреда на конструкцията. За да се намали ефектът на умората на материала, конструкторите на ВС прилагат принципа на Надеждна или Търпяща повреди конструкция.</a:t>
            </a:r>
          </a:p>
          <a:p>
            <a:r>
              <a:rPr lang="bg-BG" dirty="0"/>
              <a:t>Тестване до разрушаване на компонентите и използването им в експлоатацията само до 25% от средния им живот.</a:t>
            </a:r>
          </a:p>
          <a:p>
            <a:r>
              <a:rPr lang="bg-BG" dirty="0"/>
              <a:t>Подмяна на основните конструктивни елементи след определен брой полетни цикли.</a:t>
            </a:r>
            <a:endParaRPr lang="en-US" dirty="0"/>
          </a:p>
        </p:txBody>
      </p:sp>
      <p:sp>
        <p:nvSpPr>
          <p:cNvPr id="7" name="Slide Number Placeholder 6">
            <a:extLst>
              <a:ext uri="{FF2B5EF4-FFF2-40B4-BE49-F238E27FC236}">
                <a16:creationId xmlns:a16="http://schemas.microsoft.com/office/drawing/2014/main" id="{A740B7A9-08D4-3F90-7238-4213921C5108}"/>
              </a:ext>
            </a:extLst>
          </p:cNvPr>
          <p:cNvSpPr>
            <a:spLocks noGrp="1"/>
          </p:cNvSpPr>
          <p:nvPr>
            <p:ph type="sldNum" sz="quarter" idx="12"/>
          </p:nvPr>
        </p:nvSpPr>
        <p:spPr/>
        <p:txBody>
          <a:bodyPr/>
          <a:lstStyle/>
          <a:p>
            <a:fld id="{E4B1F8BD-DA59-4FFB-823A-9003167DABDF}" type="slidenum">
              <a:rPr lang="en-US" smtClean="0"/>
              <a:t>9</a:t>
            </a:fld>
            <a:endParaRPr lang="en-US"/>
          </a:p>
        </p:txBody>
      </p:sp>
    </p:spTree>
    <p:extLst>
      <p:ext uri="{BB962C8B-B14F-4D97-AF65-F5344CB8AC3E}">
        <p14:creationId xmlns:p14="http://schemas.microsoft.com/office/powerpoint/2010/main" val="42470894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Документ" ma:contentTypeID="0x010100B955000E1E90434480DA7C5D79237105" ma:contentTypeVersion="13" ma:contentTypeDescription="Създаване на нов документ" ma:contentTypeScope="" ma:versionID="2fb249b8c396e2fa8037bdabfc435910">
  <xsd:schema xmlns:xsd="http://www.w3.org/2001/XMLSchema" xmlns:xs="http://www.w3.org/2001/XMLSchema" xmlns:p="http://schemas.microsoft.com/office/2006/metadata/properties" xmlns:ns2="1c6c35c4-1886-4228-ad8c-44b77ac7e7a4" xmlns:ns3="ebcdac8e-26cb-4b0f-b828-91fc22bcde46" targetNamespace="http://schemas.microsoft.com/office/2006/metadata/properties" ma:root="true" ma:fieldsID="c306299099f6ef6fd90ba51ac5a6b80c" ns2:_="" ns3:_="">
    <xsd:import namespace="1c6c35c4-1886-4228-ad8c-44b77ac7e7a4"/>
    <xsd:import namespace="ebcdac8e-26cb-4b0f-b828-91fc22bcde4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6c35c4-1886-4228-ad8c-44b77ac7e7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bcdac8e-26cb-4b0f-b828-91fc22bcde46" elementFormDefault="qualified">
    <xsd:import namespace="http://schemas.microsoft.com/office/2006/documentManagement/types"/>
    <xsd:import namespace="http://schemas.microsoft.com/office/infopath/2007/PartnerControls"/>
    <xsd:element name="SharedWithUsers" ma:index="16" nillable="true" ma:displayName="Споделено с"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Споделени с подробности"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съдържание"/>
        <xsd:element ref="dc:title" minOccurs="0" maxOccurs="1" ma:index="4" ma:displayName="Заглав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1FD6F05-EDCF-4DFB-82A8-9CEA06DC0A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6c35c4-1886-4228-ad8c-44b77ac7e7a4"/>
    <ds:schemaRef ds:uri="ebcdac8e-26cb-4b0f-b828-91fc22bcde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B7DB4D2-0D84-44A0-B3EE-4C39ED73CB37}">
  <ds:schemaRefs>
    <ds:schemaRef ds:uri="http://schemas.microsoft.com/sharepoint/v3/contenttype/forms"/>
  </ds:schemaRefs>
</ds:datastoreItem>
</file>

<file path=customXml/itemProps3.xml><?xml version="1.0" encoding="utf-8"?>
<ds:datastoreItem xmlns:ds="http://schemas.openxmlformats.org/officeDocument/2006/customXml" ds:itemID="{C0D53503-512C-4A35-8911-D4441E9A3A7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Ion</Template>
  <TotalTime>6537</TotalTime>
  <Words>3465</Words>
  <Application>Microsoft Office PowerPoint</Application>
  <PresentationFormat>Widescreen</PresentationFormat>
  <Paragraphs>565</Paragraphs>
  <Slides>82</Slides>
  <Notes>62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82</vt:i4>
      </vt:variant>
    </vt:vector>
  </HeadingPairs>
  <TitlesOfParts>
    <vt:vector size="88" baseType="lpstr">
      <vt:lpstr>Arial</vt:lpstr>
      <vt:lpstr>Calibri</vt:lpstr>
      <vt:lpstr>Cambria Math</vt:lpstr>
      <vt:lpstr>Century Gothic</vt:lpstr>
      <vt:lpstr>Wingdings 3</vt:lpstr>
      <vt:lpstr>Ion</vt:lpstr>
      <vt:lpstr>Схема на системите, натоварвания, напрежения, експлоатация Конструкция на летателен апарат</vt:lpstr>
      <vt:lpstr>Сили и напрежения</vt:lpstr>
      <vt:lpstr>Натоварвания, приложени върху конструкцията на планера</vt:lpstr>
      <vt:lpstr>Комбинирани натоварвания</vt:lpstr>
      <vt:lpstr>Комбинирани натоварвания</vt:lpstr>
      <vt:lpstr>Натоварвания на летателните апарати</vt:lpstr>
      <vt:lpstr>Коефициент на натоварване</vt:lpstr>
      <vt:lpstr>Концепции при проектирането</vt:lpstr>
      <vt:lpstr>Безопасен ресурс (Safe life)</vt:lpstr>
      <vt:lpstr>Отказоустойчива конструкция  (Fail safe structure)</vt:lpstr>
      <vt:lpstr>Допустимa повреда  (Damage tolerant structure)</vt:lpstr>
      <vt:lpstr>Умора (Fatigue) </vt:lpstr>
      <vt:lpstr>Намаляване на разрушаващото натоварване при увеличаване броя на циклите</vt:lpstr>
      <vt:lpstr>Изисквания за сертифициране</vt:lpstr>
      <vt:lpstr>Категоризация на събитията</vt:lpstr>
      <vt:lpstr>Системи за идентификация на станциите</vt:lpstr>
      <vt:lpstr>Характерни точки по тялото</vt:lpstr>
      <vt:lpstr>Ватер линия (Water line - WL)</vt:lpstr>
      <vt:lpstr>Характерни точки по крилото</vt:lpstr>
      <vt:lpstr>Системи за зонална идентификация</vt:lpstr>
      <vt:lpstr>Системи за зонална идентификация</vt:lpstr>
      <vt:lpstr>Корозия</vt:lpstr>
      <vt:lpstr>Поддръжка</vt:lpstr>
      <vt:lpstr>Използвани материали</vt:lpstr>
      <vt:lpstr>Алуминий и алуминиеви сплави</vt:lpstr>
      <vt:lpstr>Магнезиеви и титанови сплави, стомана</vt:lpstr>
      <vt:lpstr>Материали тип пчелна пита</vt:lpstr>
      <vt:lpstr>Композити</vt:lpstr>
      <vt:lpstr>Композити</vt:lpstr>
      <vt:lpstr>Използване на композитни материали за пътнически самолет (А321)</vt:lpstr>
      <vt:lpstr>Закрепване и свързване</vt:lpstr>
      <vt:lpstr>Конфигурация на самолета</vt:lpstr>
      <vt:lpstr>PowerPoint Presentation</vt:lpstr>
      <vt:lpstr>Конструкция на тялото</vt:lpstr>
      <vt:lpstr>Фермени конструкции </vt:lpstr>
      <vt:lpstr>Монококова конструкция </vt:lpstr>
      <vt:lpstr>Полумонококова конструкция </vt:lpstr>
      <vt:lpstr>Полумонококова конструкция </vt:lpstr>
      <vt:lpstr>Тяло</vt:lpstr>
      <vt:lpstr>Обща конструкция на телата</vt:lpstr>
      <vt:lpstr>При много от ЛА има смесване на различните типове конструкции</vt:lpstr>
      <vt:lpstr>Напрежение от свръхналягане в тялото</vt:lpstr>
      <vt:lpstr>Херметични кабини</vt:lpstr>
      <vt:lpstr>Пътнически салон</vt:lpstr>
      <vt:lpstr>Врати</vt:lpstr>
      <vt:lpstr>Plug type doors</vt:lpstr>
      <vt:lpstr>Non-plug type doors</vt:lpstr>
      <vt:lpstr>Врати на бизнес самолетите</vt:lpstr>
      <vt:lpstr>Врати на нехерметични самолети</vt:lpstr>
      <vt:lpstr>Пътнически врати</vt:lpstr>
      <vt:lpstr>Аварийни изходи</vt:lpstr>
      <vt:lpstr>Карго врати</vt:lpstr>
      <vt:lpstr>Врати на авионикс отсеците</vt:lpstr>
      <vt:lpstr>Врата на пилотската кабина</vt:lpstr>
      <vt:lpstr>Прозорци в пилотската кабина</vt:lpstr>
      <vt:lpstr>Зрително поле</vt:lpstr>
      <vt:lpstr>Прозорци в пътническата кабина</vt:lpstr>
      <vt:lpstr>Гондола</vt:lpstr>
      <vt:lpstr>Пилони</vt:lpstr>
      <vt:lpstr>Крила</vt:lpstr>
      <vt:lpstr>Крило</vt:lpstr>
      <vt:lpstr>Триплощник</vt:lpstr>
      <vt:lpstr>Двуплощник</vt:lpstr>
      <vt:lpstr>Едноплощник, усилен с подпори</vt:lpstr>
      <vt:lpstr>Свободноносещ едноплощник</vt:lpstr>
      <vt:lpstr>Компоненти на крилото</vt:lpstr>
      <vt:lpstr>Обшивка на крилото (Wing skin)</vt:lpstr>
      <vt:lpstr>Надлъжник (Spar)</vt:lpstr>
      <vt:lpstr>Напречно сечение на надлъжник</vt:lpstr>
      <vt:lpstr>Torsion box</vt:lpstr>
      <vt:lpstr>Ребра (Ribs)</vt:lpstr>
      <vt:lpstr>Стрингери (Stringers)</vt:lpstr>
      <vt:lpstr>Wing tips</vt:lpstr>
      <vt:lpstr>Обтекатели</vt:lpstr>
      <vt:lpstr>Стабилизиращи повърхности</vt:lpstr>
      <vt:lpstr>Хоризонтален стабилизатор</vt:lpstr>
      <vt:lpstr>Trimmable horizontal stabilizer (THS)</vt:lpstr>
      <vt:lpstr>Вертикален стабилизатор</vt:lpstr>
      <vt:lpstr>Флатер на плоскостите за управление</vt:lpstr>
      <vt:lpstr>Конструктивни ограничения на масата</vt:lpstr>
      <vt:lpstr>PowerPoint Presentation</vt:lpstr>
      <vt:lpstr>Грубо кацане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Slavka Taraninova</dc:creator>
  <cp:lastModifiedBy>Kosio Marev</cp:lastModifiedBy>
  <cp:revision>298</cp:revision>
  <dcterms:created xsi:type="dcterms:W3CDTF">2019-11-06T13:11:45Z</dcterms:created>
  <dcterms:modified xsi:type="dcterms:W3CDTF">2024-09-30T13:46:53Z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0x010100B955000E1E90434480DA7C5D79237105</vt:lpwstr>
  </property>
</Properties>
</file>