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67"/>
  </p:notesMasterIdLst>
  <p:sldIdLst>
    <p:sldId id="256" r:id="rId5"/>
    <p:sldId id="297" r:id="rId6"/>
    <p:sldId id="257" r:id="rId7"/>
    <p:sldId id="299" r:id="rId8"/>
    <p:sldId id="306" r:id="rId9"/>
    <p:sldId id="258" r:id="rId10"/>
    <p:sldId id="259" r:id="rId11"/>
    <p:sldId id="320" r:id="rId12"/>
    <p:sldId id="260" r:id="rId13"/>
    <p:sldId id="321" r:id="rId14"/>
    <p:sldId id="261" r:id="rId15"/>
    <p:sldId id="262" r:id="rId16"/>
    <p:sldId id="263" r:id="rId17"/>
    <p:sldId id="264" r:id="rId18"/>
    <p:sldId id="307" r:id="rId19"/>
    <p:sldId id="265" r:id="rId20"/>
    <p:sldId id="266" r:id="rId21"/>
    <p:sldId id="267" r:id="rId22"/>
    <p:sldId id="322" r:id="rId23"/>
    <p:sldId id="268" r:id="rId24"/>
    <p:sldId id="269" r:id="rId25"/>
    <p:sldId id="270" r:id="rId26"/>
    <p:sldId id="271" r:id="rId27"/>
    <p:sldId id="272" r:id="rId28"/>
    <p:sldId id="314" r:id="rId29"/>
    <p:sldId id="315" r:id="rId30"/>
    <p:sldId id="316" r:id="rId31"/>
    <p:sldId id="310" r:id="rId32"/>
    <p:sldId id="303" r:id="rId33"/>
    <p:sldId id="326" r:id="rId34"/>
    <p:sldId id="304" r:id="rId35"/>
    <p:sldId id="327" r:id="rId36"/>
    <p:sldId id="305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323" r:id="rId48"/>
    <p:sldId id="324" r:id="rId49"/>
    <p:sldId id="283" r:id="rId50"/>
    <p:sldId id="284" r:id="rId51"/>
    <p:sldId id="301" r:id="rId52"/>
    <p:sldId id="325" r:id="rId53"/>
    <p:sldId id="312" r:id="rId54"/>
    <p:sldId id="292" r:id="rId55"/>
    <p:sldId id="293" r:id="rId56"/>
    <p:sldId id="317" r:id="rId57"/>
    <p:sldId id="319" r:id="rId58"/>
    <p:sldId id="287" r:id="rId59"/>
    <p:sldId id="288" r:id="rId60"/>
    <p:sldId id="294" r:id="rId61"/>
    <p:sldId id="295" r:id="rId62"/>
    <p:sldId id="329" r:id="rId63"/>
    <p:sldId id="296" r:id="rId64"/>
    <p:sldId id="330" r:id="rId65"/>
    <p:sldId id="331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41700" autoAdjust="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00533-A613-4570-92AE-8FC3C98BFAEE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B9EB0-A4DD-4C0A-9D39-8910F6BB7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45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66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/>
            <a:endParaRPr lang="bg-BG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84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bg-BG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35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39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02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63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/>
            <a:endParaRPr lang="bg-BG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51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13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3811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167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76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979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66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244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lnSpc>
                <a:spcPct val="90000"/>
              </a:lnSpc>
            </a:pPr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598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818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839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816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72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279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987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918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642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003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430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612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189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96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818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44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/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7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55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504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618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23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29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bg-BG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75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ru-RU" altLang="en-US" sz="1200" b="1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87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B9EB0-A4DD-4C0A-9D39-8910F6BB7B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38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103AC-ED44-4BAE-99E3-DB16465F6BC0}" type="datetime4">
              <a:rPr lang="bg-BG" smtClean="0"/>
              <a:t>01 октомври 2024 г.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05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F5043-BF84-4BD3-93ED-459FEB6B2BB2}" type="datetime4">
              <a:rPr lang="bg-BG" smtClean="0"/>
              <a:t>01 октомври 2024 г.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87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48DF8-F4C1-4759-81CD-23865E3FE0A8}" type="datetime4">
              <a:rPr lang="bg-BG" smtClean="0"/>
              <a:t>01 октомври 2024 г.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4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B7B6-EE76-4796-B2FB-11FA3E9A9164}" type="datetime4">
              <a:rPr lang="bg-BG" smtClean="0"/>
              <a:t>01 октомври 2024 г.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3978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95E5-7AD9-468C-9831-91D693F65DC3}" type="datetime4">
              <a:rPr lang="bg-BG" smtClean="0"/>
              <a:t>01 октомври 2024 г.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93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E8B0-A7E6-468E-9AA5-3FF546AD9A79}" type="datetime4">
              <a:rPr lang="bg-BG" smtClean="0"/>
              <a:t>01 октомври 2024 г.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69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249A5-14CE-47DC-B252-9A932C441ABA}" type="datetime4">
              <a:rPr lang="bg-BG" smtClean="0"/>
              <a:t>01 октомври 2024 г.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40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F69D-5779-4A21-BD17-88B4760D642E}" type="datetime4">
              <a:rPr lang="bg-BG" smtClean="0"/>
              <a:t>01 октомври 2024 г.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04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1B54-DD91-4C31-970F-AB8D0EEDA3B2}" type="datetime4">
              <a:rPr lang="bg-BG" smtClean="0"/>
              <a:t>01 октомври 2024 г.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27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EEB5C-B926-4D1C-9C6A-C15DCB46BC17}" type="datetime4">
              <a:rPr lang="bg-BG" smtClean="0"/>
              <a:t>01 октомври 2024 г.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28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C9A1-EB06-4283-996D-699006BBEE4A}" type="datetime4">
              <a:rPr lang="bg-BG" smtClean="0"/>
              <a:t>01 октомври 2024 г.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88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5E4E-9A93-4D16-B50A-5B674568BBC6}" type="datetime4">
              <a:rPr lang="bg-BG" smtClean="0"/>
              <a:t>01 октомври 2024 г.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05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2606-0C96-498B-916E-E929C4827BA3}" type="datetime4">
              <a:rPr lang="bg-BG" smtClean="0"/>
              <a:t>01 октомври 2024 г.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65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4568-9853-4DD6-9713-317C9593C019}" type="datetime4">
              <a:rPr lang="bg-BG" smtClean="0"/>
              <a:t>01 октомври 2024 г.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1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6F2B-4486-4619-AA8D-D18ADCCE52C8}" type="datetime4">
              <a:rPr lang="bg-BG" smtClean="0"/>
              <a:t>01 октомври 2024 г.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88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4B60-FBBE-4AD0-BB47-71BE70898137}" type="datetime4">
              <a:rPr lang="bg-BG" smtClean="0"/>
              <a:t>01 октомври 2024 г.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5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7AA41-881A-45E6-B106-A3F30EB1A912}" type="datetime4">
              <a:rPr lang="bg-BG" smtClean="0"/>
              <a:t>01 октомври 2024 г.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31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08D871B-DB9B-4010-99DD-5A541AD48175}" type="datetime4">
              <a:rPr lang="bg-BG" smtClean="0"/>
              <a:t>01 октомври 2024 г.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0EF4F-A6D4-420A-AA9C-ACEC5C55C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552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83EB7-548B-4E71-ABE8-644E7118D8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8825658" cy="2095500"/>
          </a:xfrm>
        </p:spPr>
        <p:txBody>
          <a:bodyPr/>
          <a:lstStyle/>
          <a:p>
            <a:pPr algn="ctr"/>
            <a:r>
              <a:rPr lang="bg-BG"/>
              <a:t>Хидравлична система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7D7084-8A4E-4619-B128-74980B49D0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3843930"/>
            <a:ext cx="8825658" cy="861420"/>
          </a:xfrm>
        </p:spPr>
        <p:txBody>
          <a:bodyPr/>
          <a:lstStyle/>
          <a:p>
            <a:pPr algn="ctr"/>
            <a:r>
              <a:rPr lang="bg-BG" dirty="0"/>
              <a:t>021 03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B4182-687C-429E-9409-D6F3B37B9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18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D9FBF-B737-BE60-5AC4-C8EDBD20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29719-A96E-1B76-569E-867C27E87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Триенето между стените на тръбопроводите и хидравличната течност зависи от: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скоростта на движение на флуида в тръбопроводите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дължината, размера и грапавостта на вътрешните стени на тръбопроводите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броя на извивките на тръбопроводите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вискозитета на флуида.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1EBB2-EBFE-E172-DE69-DD6728503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5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B5EF-2DE2-4D5E-BB70-B1FDED43B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Уплътнения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8CD58-E040-427E-808E-A182D145E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578" y="1447799"/>
            <a:ext cx="9634275" cy="5107379"/>
          </a:xfrm>
        </p:spPr>
        <p:txBody>
          <a:bodyPr/>
          <a:lstStyle/>
          <a:p>
            <a:r>
              <a:rPr lang="bg-BG" dirty="0"/>
              <a:t>В хидравличната система </a:t>
            </a:r>
            <a:r>
              <a:rPr lang="ru-RU" dirty="0" err="1"/>
              <a:t>уплътненията</a:t>
            </a:r>
            <a:r>
              <a:rPr lang="ru-RU" dirty="0"/>
              <a:t> </a:t>
            </a:r>
            <a:r>
              <a:rPr lang="ru-RU" dirty="0" err="1"/>
              <a:t>предотвратяват</a:t>
            </a:r>
            <a:r>
              <a:rPr lang="ru-RU" dirty="0"/>
              <a:t> </a:t>
            </a:r>
            <a:r>
              <a:rPr lang="ru-RU" dirty="0" err="1"/>
              <a:t>изтичането</a:t>
            </a:r>
            <a:r>
              <a:rPr lang="ru-RU" dirty="0"/>
              <a:t> на </a:t>
            </a:r>
            <a:r>
              <a:rPr lang="ru-RU" dirty="0" err="1"/>
              <a:t>течност</a:t>
            </a:r>
            <a:r>
              <a:rPr lang="ru-RU" dirty="0"/>
              <a:t> от </a:t>
            </a:r>
            <a:r>
              <a:rPr lang="ru-RU" dirty="0" err="1"/>
              <a:t>системата</a:t>
            </a:r>
            <a:r>
              <a:rPr lang="ru-RU" dirty="0"/>
              <a:t>. </a:t>
            </a:r>
          </a:p>
          <a:p>
            <a:r>
              <a:rPr lang="ru-RU" dirty="0"/>
              <a:t>Статични уплътнения.</a:t>
            </a:r>
          </a:p>
          <a:p>
            <a:r>
              <a:rPr lang="ru-RU" dirty="0"/>
              <a:t>Динамични уплътнения.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</a:t>
            </a:r>
            <a:r>
              <a:rPr lang="bg-BG" dirty="0"/>
              <a:t>-</a:t>
            </a:r>
            <a:r>
              <a:rPr lang="en-US" dirty="0"/>
              <a:t> </a:t>
            </a:r>
            <a:r>
              <a:rPr lang="bg-BG" dirty="0"/>
              <a:t>и </a:t>
            </a:r>
            <a:r>
              <a:rPr lang="en-US" dirty="0"/>
              <a:t>V-</a:t>
            </a:r>
            <a:r>
              <a:rPr lang="bg-BG" dirty="0"/>
              <a:t>образни уплътнения – ефективни само, когато налягането действа в едната посока.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О-пръстени и четириъгълни уплътнения – ефективни, когато налягането действа и в двете посоки.</a:t>
            </a:r>
          </a:p>
          <a:p>
            <a:r>
              <a:rPr lang="bg-BG" dirty="0"/>
              <a:t>Смазване на динамичните уплътнения.</a:t>
            </a:r>
          </a:p>
          <a:p>
            <a:r>
              <a:rPr lang="bg-BG" dirty="0"/>
              <a:t>Материали за изработката на уплътнение.</a:t>
            </a:r>
          </a:p>
          <a:p>
            <a:r>
              <a:rPr lang="bg-BG" dirty="0"/>
              <a:t>Повреда на уплътнението.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6BEAF-8C1D-43CE-8CBB-62126674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851332-CE83-4E42-A816-446A84F5D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400" y="4142686"/>
            <a:ext cx="4380075" cy="253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13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6DA06-36DE-4490-A65C-7E425C6C6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Хидравлични течности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E0D96-161B-4484-A5B3-6B8F322EF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579" y="1323833"/>
            <a:ext cx="9831500" cy="5404513"/>
          </a:xfrm>
        </p:spPr>
        <p:txBody>
          <a:bodyPr>
            <a:normAutofit lnSpcReduction="10000"/>
          </a:bodyPr>
          <a:lstStyle/>
          <a:p>
            <a:r>
              <a:rPr lang="bg-BG" dirty="0"/>
              <a:t>От какво зависи изборът на хидравлична течност?</a:t>
            </a:r>
          </a:p>
          <a:p>
            <a:r>
              <a:rPr lang="bg-BG" dirty="0"/>
              <a:t>Видове хидравлични течности: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DTD 585 </a:t>
            </a:r>
            <a:r>
              <a:rPr lang="bg-BG" dirty="0"/>
              <a:t>- рафинирано минерално масло (</a:t>
            </a:r>
            <a:r>
              <a:rPr lang="en-US" dirty="0"/>
              <a:t>Petroleum).</a:t>
            </a:r>
            <a:r>
              <a:rPr lang="bg-BG" dirty="0"/>
              <a:t> Оцветена е в червен цвят. </a:t>
            </a:r>
            <a:r>
              <a:rPr lang="ru-RU" dirty="0"/>
              <a:t>Има висока точка на кипене , не е </a:t>
            </a:r>
            <a:r>
              <a:rPr lang="ru-RU" dirty="0" err="1"/>
              <a:t>пенлива</a:t>
            </a:r>
            <a:r>
              <a:rPr lang="ru-RU" dirty="0"/>
              <a:t>, но е </a:t>
            </a:r>
            <a:r>
              <a:rPr lang="ru-RU" dirty="0" err="1"/>
              <a:t>запалима</a:t>
            </a:r>
            <a:r>
              <a:rPr lang="ru-RU" dirty="0"/>
              <a:t>. </a:t>
            </a:r>
            <a:r>
              <a:rPr lang="ru-RU" dirty="0" err="1"/>
              <a:t>Използва</a:t>
            </a:r>
            <a:r>
              <a:rPr lang="ru-RU" dirty="0"/>
              <a:t> се </a:t>
            </a:r>
            <a:r>
              <a:rPr lang="bg-BG" dirty="0"/>
              <a:t>със</a:t>
            </a:r>
            <a:r>
              <a:rPr lang="ru-RU" dirty="0"/>
              <a:t> </a:t>
            </a:r>
            <a:r>
              <a:rPr lang="ru-RU" dirty="0" err="1"/>
              <a:t>синтетични</a:t>
            </a:r>
            <a:r>
              <a:rPr lang="ru-RU" dirty="0"/>
              <a:t> </a:t>
            </a:r>
            <a:r>
              <a:rPr lang="ru-RU" dirty="0" err="1"/>
              <a:t>гумени</a:t>
            </a:r>
            <a:r>
              <a:rPr lang="ru-RU" dirty="0"/>
              <a:t> </a:t>
            </a:r>
            <a:r>
              <a:rPr lang="ru-RU" dirty="0" err="1"/>
              <a:t>уплътнения</a:t>
            </a:r>
            <a:r>
              <a:rPr lang="ru-RU" dirty="0"/>
              <a:t>, </a:t>
            </a:r>
            <a:r>
              <a:rPr lang="ru-RU" dirty="0" err="1"/>
              <a:t>като</a:t>
            </a:r>
            <a:r>
              <a:rPr lang="ru-RU" dirty="0"/>
              <a:t> Неопрен.</a:t>
            </a:r>
            <a:endParaRPr lang="bg-BG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SKYDROL – масло на базата на естер на фосфата. Цвят - Тип 500A пурпурен (лилав), Тип 700 зелен.  По-висока точна на кипене, в сравнение с </a:t>
            </a:r>
            <a:r>
              <a:rPr lang="ru-RU" dirty="0" err="1"/>
              <a:t>минералните</a:t>
            </a:r>
            <a:r>
              <a:rPr lang="ru-RU" dirty="0"/>
              <a:t> масла и </a:t>
            </a:r>
            <a:r>
              <a:rPr lang="ru-RU" dirty="0" err="1"/>
              <a:t>по-нисък</a:t>
            </a:r>
            <a:r>
              <a:rPr lang="ru-RU" dirty="0"/>
              <a:t> </a:t>
            </a:r>
            <a:r>
              <a:rPr lang="ru-RU" dirty="0" err="1"/>
              <a:t>вискозитет</a:t>
            </a:r>
            <a:r>
              <a:rPr lang="ru-RU" dirty="0"/>
              <a:t>. </a:t>
            </a:r>
            <a:r>
              <a:rPr lang="ru-RU" dirty="0" err="1"/>
              <a:t>Използва</a:t>
            </a:r>
            <a:r>
              <a:rPr lang="ru-RU" dirty="0"/>
              <a:t> се </a:t>
            </a:r>
            <a:r>
              <a:rPr lang="ru-RU" dirty="0" err="1"/>
              <a:t>със</a:t>
            </a:r>
            <a:r>
              <a:rPr lang="ru-RU" dirty="0"/>
              <a:t> </a:t>
            </a:r>
            <a:r>
              <a:rPr lang="ru-RU" dirty="0" err="1"/>
              <a:t>синтетични</a:t>
            </a:r>
            <a:r>
              <a:rPr lang="ru-RU" dirty="0"/>
              <a:t> </a:t>
            </a:r>
            <a:r>
              <a:rPr lang="ru-RU" dirty="0" err="1"/>
              <a:t>гумени</a:t>
            </a:r>
            <a:r>
              <a:rPr lang="ru-RU" dirty="0"/>
              <a:t> </a:t>
            </a:r>
            <a:r>
              <a:rPr lang="ru-RU" dirty="0" err="1"/>
              <a:t>уплътнения</a:t>
            </a:r>
            <a:r>
              <a:rPr lang="ru-RU" dirty="0"/>
              <a:t>, </a:t>
            </a:r>
            <a:r>
              <a:rPr lang="ru-RU" dirty="0" err="1"/>
              <a:t>като</a:t>
            </a:r>
            <a:r>
              <a:rPr lang="ru-RU" dirty="0"/>
              <a:t> Бутил.</a:t>
            </a:r>
          </a:p>
          <a:p>
            <a:r>
              <a:rPr lang="ru-RU" dirty="0"/>
              <a:t>С хидравличните течности трябва да се работи внимателно, поради вредното им </a:t>
            </a:r>
            <a:r>
              <a:rPr lang="ru-RU" dirty="0" err="1"/>
              <a:t>вли</a:t>
            </a:r>
            <a:r>
              <a:rPr lang="bg-BG" dirty="0"/>
              <a:t>я</a:t>
            </a:r>
            <a:r>
              <a:rPr lang="ru-RU" dirty="0" err="1"/>
              <a:t>ние</a:t>
            </a:r>
            <a:r>
              <a:rPr lang="ru-RU" dirty="0"/>
              <a:t> върху определени части на самолета.</a:t>
            </a:r>
          </a:p>
          <a:p>
            <a:r>
              <a:rPr lang="bg-BG" dirty="0"/>
              <a:t>Хидравличните течности могат да предизвикат проблеми със здравето при попадане върху очите и кожата!</a:t>
            </a:r>
          </a:p>
          <a:p>
            <a:r>
              <a:rPr lang="ru-RU" dirty="0"/>
              <a:t>Важно е в хидравличната система да се използва само определеното хидравлично масло или негов одобрен заместител. </a:t>
            </a:r>
            <a:endParaRPr lang="bg-BG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F20B6-762D-49AE-B474-6D4188564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2" descr="C:\Users\User\Desktop\KS\Presentations\M11-11 - Hydraulic System\aeroshellBrakeFluid.gif">
            <a:extLst>
              <a:ext uri="{FF2B5EF4-FFF2-40B4-BE49-F238E27FC236}">
                <a16:creationId xmlns:a16="http://schemas.microsoft.com/office/drawing/2014/main" id="{89821F54-3FCA-4959-A1FF-F2CB5D486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535" y="4389683"/>
            <a:ext cx="1671704" cy="217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KS\Presentations\M11-11 - Hydraulic System\aéronautique_skydrol_2_.jpg">
            <a:extLst>
              <a:ext uri="{FF2B5EF4-FFF2-40B4-BE49-F238E27FC236}">
                <a16:creationId xmlns:a16="http://schemas.microsoft.com/office/drawing/2014/main" id="{A3449CAE-B448-43B3-AD77-95709C5DB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078" y="3717642"/>
            <a:ext cx="1887322" cy="291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35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8754A-F761-46A7-8338-0DC08AD8F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Хидравлични течности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C83410-4123-4A28-9CB1-A1093FCE9F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5132" y="1626919"/>
                <a:ext cx="9707408" cy="5047013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ru-RU" dirty="0"/>
                  <a:t>Идеалните качества на хидравличната течност са:</a:t>
                </a:r>
              </a:p>
              <a:p>
                <a:r>
                  <a:rPr lang="ru-RU" dirty="0"/>
                  <a:t>Относително несвиваема, до 27.6 MN/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bg-BG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dirty="0"/>
                  <a:t> (276 Bar), като по този начин се осигурява бързодействие.</a:t>
                </a:r>
              </a:p>
              <a:p>
                <a:r>
                  <a:rPr lang="ru-RU" dirty="0"/>
                  <a:t>Има добри смазващи качества за метал и гума.</a:t>
                </a:r>
              </a:p>
              <a:p>
                <a:r>
                  <a:rPr lang="ru-RU" dirty="0" err="1"/>
                  <a:t>Нисък</a:t>
                </a:r>
                <a:r>
                  <a:rPr lang="ru-RU" dirty="0"/>
                  <a:t> вискозитет с висока точка на </a:t>
                </a:r>
                <a:r>
                  <a:rPr lang="ru-RU" dirty="0" err="1"/>
                  <a:t>кипене</a:t>
                </a:r>
                <a:r>
                  <a:rPr lang="ru-RU" dirty="0"/>
                  <a:t> и ниска точка на замръзване, например температурен диапазон от +80°C до -70°C.</a:t>
                </a:r>
              </a:p>
              <a:p>
                <a:r>
                  <a:rPr lang="ru-RU" dirty="0"/>
                  <a:t>Има температура на възпламеняване над 100°C.</a:t>
                </a:r>
              </a:p>
              <a:p>
                <a:r>
                  <a:rPr lang="ru-RU" dirty="0"/>
                  <a:t>Негорима е.</a:t>
                </a:r>
              </a:p>
              <a:p>
                <a:r>
                  <a:rPr lang="ru-RU" dirty="0"/>
                  <a:t>Химически </a:t>
                </a:r>
                <a:r>
                  <a:rPr lang="ru-RU" dirty="0" err="1"/>
                  <a:t>стабилна</a:t>
                </a:r>
                <a:r>
                  <a:rPr lang="ru-RU" dirty="0"/>
                  <a:t>.</a:t>
                </a:r>
              </a:p>
              <a:p>
                <a:r>
                  <a:rPr lang="ru-RU" dirty="0"/>
                  <a:t>Не помътнява и не се пени.</a:t>
                </a:r>
              </a:p>
              <a:p>
                <a:r>
                  <a:rPr lang="ru-RU" dirty="0"/>
                  <a:t>Запазва качествата си при съхранение.</a:t>
                </a:r>
              </a:p>
              <a:p>
                <a:r>
                  <a:rPr lang="ru-RU" dirty="0"/>
                  <a:t>Не е корозивна.</a:t>
                </a:r>
              </a:p>
              <a:p>
                <a:r>
                  <a:rPr lang="ru-RU" dirty="0" err="1"/>
                  <a:t>Ниска</a:t>
                </a:r>
                <a:r>
                  <a:rPr lang="ru-RU" dirty="0"/>
                  <a:t> цена на производство. 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C83410-4123-4A28-9CB1-A1093FCE9F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5132" y="1626919"/>
                <a:ext cx="9707408" cy="5047013"/>
              </a:xfrm>
              <a:blipFill>
                <a:blip r:embed="rId3"/>
                <a:stretch>
                  <a:fillRect l="-628" t="-1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A1C91-7CE0-441D-94DD-2484C2666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12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91FE6-CAFD-482A-8B6A-C7578A7F4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Основна система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ACB5F-A3BE-4A68-B08D-8EF54FCE8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4315" y="1541125"/>
            <a:ext cx="5215852" cy="429268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Има шест основни компонента, общи за всички хидравлични системи: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err="1"/>
              <a:t>Резервоар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Помпа.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Филтър.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Предпазен клапан.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g-BG" dirty="0"/>
              <a:t>Контролен</a:t>
            </a:r>
            <a:r>
              <a:rPr lang="ru-RU" dirty="0"/>
              <a:t> клапан или </a:t>
            </a:r>
            <a:r>
              <a:rPr lang="ru-RU" dirty="0" err="1"/>
              <a:t>разпределител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Задвижващ </a:t>
            </a:r>
            <a:r>
              <a:rPr lang="ru-RU" dirty="0" err="1"/>
              <a:t>механизъм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В </a:t>
            </a:r>
            <a:r>
              <a:rPr lang="ru-RU" dirty="0" err="1"/>
              <a:t>системите</a:t>
            </a:r>
            <a:r>
              <a:rPr lang="ru-RU" dirty="0"/>
              <a:t> с </a:t>
            </a:r>
            <a:r>
              <a:rPr lang="ru-RU" dirty="0" err="1"/>
              <a:t>ниско</a:t>
            </a:r>
            <a:r>
              <a:rPr lang="ru-RU" dirty="0"/>
              <a:t> </a:t>
            </a:r>
            <a:r>
              <a:rPr lang="ru-RU" dirty="0" err="1"/>
              <a:t>налягане</a:t>
            </a:r>
            <a:r>
              <a:rPr lang="ru-RU" dirty="0"/>
              <a:t> то е до 2000 </a:t>
            </a:r>
            <a:r>
              <a:rPr lang="en-US" dirty="0"/>
              <a:t>psi, </a:t>
            </a:r>
            <a:r>
              <a:rPr lang="bg-BG" dirty="0"/>
              <a:t>а</a:t>
            </a:r>
            <a:r>
              <a:rPr lang="ru-RU" dirty="0"/>
              <a:t> в </a:t>
            </a:r>
            <a:r>
              <a:rPr lang="ru-RU" dirty="0" err="1"/>
              <a:t>системите</a:t>
            </a:r>
            <a:r>
              <a:rPr lang="ru-RU" dirty="0"/>
              <a:t> с </a:t>
            </a:r>
            <a:r>
              <a:rPr lang="ru-RU" dirty="0" err="1"/>
              <a:t>високо</a:t>
            </a:r>
            <a:r>
              <a:rPr lang="ru-RU" dirty="0"/>
              <a:t> </a:t>
            </a:r>
            <a:r>
              <a:rPr lang="ru-RU" dirty="0" err="1"/>
              <a:t>налягане</a:t>
            </a:r>
            <a:r>
              <a:rPr lang="ru-RU" dirty="0"/>
              <a:t> </a:t>
            </a:r>
            <a:r>
              <a:rPr lang="ru-RU" dirty="0" err="1"/>
              <a:t>достига</a:t>
            </a:r>
            <a:r>
              <a:rPr lang="ru-RU" dirty="0"/>
              <a:t> 5000</a:t>
            </a:r>
            <a:r>
              <a:rPr lang="en-US" dirty="0"/>
              <a:t> psi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FFCE2-6628-4B2C-83FB-D4C32756B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F4720F5-9AB0-43DE-A313-F9289FC51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3" b="13910"/>
          <a:stretch/>
        </p:blipFill>
        <p:spPr bwMode="auto">
          <a:xfrm>
            <a:off x="6490700" y="1447800"/>
            <a:ext cx="3861840" cy="529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412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93CDD-FB58-46B0-BB6E-CB9443646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283" y="47270"/>
            <a:ext cx="9404723" cy="1400530"/>
          </a:xfrm>
        </p:spPr>
        <p:txBody>
          <a:bodyPr/>
          <a:lstStyle/>
          <a:p>
            <a:pPr algn="ctr"/>
            <a:r>
              <a:rPr lang="bg-BG" dirty="0"/>
              <a:t>Компоненти на системата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9C4796-2FC5-49F8-AF0F-8C0B22962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A9E679-A8FD-4C96-85AA-C26285DBCE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"/>
          <a:stretch/>
        </p:blipFill>
        <p:spPr>
          <a:xfrm>
            <a:off x="2976787" y="953148"/>
            <a:ext cx="4885714" cy="570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39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47473-FA74-4478-970B-18B423949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283" y="172192"/>
            <a:ext cx="9404723" cy="1400530"/>
          </a:xfrm>
        </p:spPr>
        <p:txBody>
          <a:bodyPr/>
          <a:lstStyle/>
          <a:p>
            <a:pPr algn="ctr"/>
            <a:r>
              <a:rPr lang="bg-BG" dirty="0"/>
              <a:t>Система</a:t>
            </a:r>
            <a:r>
              <a:rPr lang="en-US" dirty="0"/>
              <a:t> </a:t>
            </a:r>
            <a:r>
              <a:rPr lang="bg-BG" dirty="0"/>
              <a:t>с отворен център</a:t>
            </a:r>
            <a:br>
              <a:rPr lang="en-US" dirty="0"/>
            </a:br>
            <a:r>
              <a:rPr lang="en-US" dirty="0"/>
              <a:t>(Open center system)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3CD48-01C0-463D-B560-36E57E67E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78" y="1447800"/>
            <a:ext cx="4874389" cy="5238008"/>
          </a:xfrm>
        </p:spPr>
        <p:txBody>
          <a:bodyPr>
            <a:normAutofit/>
          </a:bodyPr>
          <a:lstStyle/>
          <a:p>
            <a:r>
              <a:rPr lang="bg-BG" dirty="0"/>
              <a:t>Предимство: проста е.</a:t>
            </a:r>
          </a:p>
          <a:p>
            <a:r>
              <a:rPr lang="bg-BG" dirty="0"/>
              <a:t>Недостатък: по едно и също време не може да работи повече от един консуматор.</a:t>
            </a:r>
          </a:p>
          <a:p>
            <a:r>
              <a:rPr lang="bg-BG" dirty="0"/>
              <a:t>Работното налягане на този тип системи е до 2000 </a:t>
            </a:r>
            <a:r>
              <a:rPr lang="en-US" dirty="0"/>
              <a:t>psi.</a:t>
            </a:r>
            <a:endParaRPr lang="bg-BG" dirty="0"/>
          </a:p>
          <a:p>
            <a:r>
              <a:rPr lang="ru-RU" dirty="0" err="1"/>
              <a:t>Този</a:t>
            </a:r>
            <a:r>
              <a:rPr lang="ru-RU" dirty="0"/>
              <a:t> тип система е разпространен при леки</a:t>
            </a:r>
            <a:r>
              <a:rPr lang="bg-BG" dirty="0"/>
              <a:t>те</a:t>
            </a:r>
            <a:r>
              <a:rPr lang="ru-RU" dirty="0"/>
              <a:t> самолети, при които не се изисква поддържане на постоянно налягане през цялото време.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F4738-2D12-4370-994E-B0835A59E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72F441F0-0FB2-44E2-BD45-B4ACC943A0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1"/>
          <a:stretch/>
        </p:blipFill>
        <p:spPr bwMode="auto">
          <a:xfrm>
            <a:off x="4901586" y="1841095"/>
            <a:ext cx="5300101" cy="445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132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92E84-CEDE-422D-949F-14065D038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Затворена система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(Closed system)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A616F-0EDB-4CDA-B846-DFF9CD405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506" y="2223180"/>
            <a:ext cx="5434655" cy="3489840"/>
          </a:xfrm>
        </p:spPr>
        <p:txBody>
          <a:bodyPr>
            <a:normAutofit/>
          </a:bodyPr>
          <a:lstStyle/>
          <a:p>
            <a:r>
              <a:rPr lang="ru-RU" dirty="0"/>
              <a:t>Работното налягане се поддържа в тази част от системата, която води до разпределителните клапани.</a:t>
            </a:r>
          </a:p>
          <a:p>
            <a:r>
              <a:rPr lang="ru-RU" dirty="0"/>
              <a:t>Система, работеща с помпи с постоянна производителност.</a:t>
            </a:r>
          </a:p>
          <a:p>
            <a:r>
              <a:rPr lang="ru-RU" dirty="0"/>
              <a:t>Система, работеща с помпи с променлива производителност.</a:t>
            </a:r>
          </a:p>
          <a:p>
            <a:r>
              <a:rPr lang="ru-RU" dirty="0"/>
              <a:t>Система, работеща с електрически задвижвана помпа.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42FAC-997E-486C-A1AE-8854159F9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BFD1678-2AD6-42ED-A068-7367D03E7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12"/>
          <a:stretch/>
        </p:blipFill>
        <p:spPr>
          <a:xfrm>
            <a:off x="5674123" y="1924740"/>
            <a:ext cx="4824412" cy="456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607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8DCF3-6AF4-4F86-9A7B-0FFA54AD2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Резервоари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8B2C3-FBDF-4360-B52C-DB447DC87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" y="1341912"/>
            <a:ext cx="6012873" cy="5415148"/>
          </a:xfrm>
        </p:spPr>
        <p:txBody>
          <a:bodyPr>
            <a:normAutofit/>
          </a:bodyPr>
          <a:lstStyle/>
          <a:p>
            <a:r>
              <a:rPr lang="ru-RU" dirty="0"/>
              <a:t>Резервоарите осигуряват място за съхранение на ХТ, </a:t>
            </a:r>
            <a:r>
              <a:rPr lang="ru-RU" dirty="0" err="1"/>
              <a:t>достатъчно</a:t>
            </a:r>
            <a:r>
              <a:rPr lang="ru-RU" dirty="0"/>
              <a:t> </a:t>
            </a:r>
            <a:r>
              <a:rPr lang="ru-RU" dirty="0" err="1"/>
              <a:t>свобдно</a:t>
            </a:r>
            <a:r>
              <a:rPr lang="ru-RU" dirty="0"/>
              <a:t> </a:t>
            </a:r>
            <a:r>
              <a:rPr lang="ru-RU" dirty="0" err="1"/>
              <a:t>място</a:t>
            </a:r>
            <a:r>
              <a:rPr lang="ru-RU" dirty="0"/>
              <a:t> при </a:t>
            </a:r>
            <a:r>
              <a:rPr lang="ru-RU" dirty="0" err="1"/>
              <a:t>промяна</a:t>
            </a:r>
            <a:r>
              <a:rPr lang="ru-RU" dirty="0"/>
              <a:t> на </a:t>
            </a:r>
            <a:r>
              <a:rPr lang="ru-RU" dirty="0" err="1"/>
              <a:t>обема</a:t>
            </a:r>
            <a:r>
              <a:rPr lang="ru-RU" dirty="0"/>
              <a:t> на ХТ и </a:t>
            </a:r>
            <a:r>
              <a:rPr lang="ru-RU" dirty="0" err="1"/>
              <a:t>компенсират</a:t>
            </a:r>
            <a:r>
              <a:rPr lang="ru-RU" dirty="0"/>
              <a:t> </a:t>
            </a:r>
            <a:r>
              <a:rPr lang="ru-RU" dirty="0" err="1"/>
              <a:t>утечките</a:t>
            </a:r>
            <a:r>
              <a:rPr lang="ru-RU" dirty="0"/>
              <a:t>.</a:t>
            </a:r>
            <a:endParaRPr lang="en-US" dirty="0"/>
          </a:p>
          <a:p>
            <a:r>
              <a:rPr lang="bg-BG" dirty="0"/>
              <a:t>Промените в обема на ХТ, са в резултат от: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Положението на буталото на задвижващия механизъм.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Термично разширение.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dirty="0"/>
              <a:t>Резервоарът се херметизира за да подава ХТ под налягане към помпата и за да се предотврати образуването на мехурчета в ХТ на големи височини.</a:t>
            </a:r>
          </a:p>
          <a:p>
            <a:pPr>
              <a:buFont typeface="Wingdings" panose="05000000000000000000" pitchFamily="2" charset="2"/>
              <a:buChar char="Ø"/>
            </a:pPr>
            <a:endParaRPr lang="bg-BG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71457-BFCB-43F1-B1A9-6A67F65A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18</a:t>
            </a:fld>
            <a:endParaRPr lang="en-US"/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2FF2264E-8991-484B-AC80-F9FD2E74A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802" y="1586351"/>
            <a:ext cx="4299418" cy="481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4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D5D6-AF4D-2478-9590-636A78CF1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323" y="1304925"/>
            <a:ext cx="4166509" cy="3785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dirty="0" err="1"/>
              <a:t>Нивото</a:t>
            </a:r>
            <a:r>
              <a:rPr lang="ru-RU" dirty="0"/>
              <a:t> на </a:t>
            </a:r>
            <a:r>
              <a:rPr lang="ru-RU" dirty="0" err="1"/>
              <a:t>хидравличната</a:t>
            </a:r>
            <a:r>
              <a:rPr lang="ru-RU" dirty="0"/>
              <a:t> </a:t>
            </a:r>
            <a:r>
              <a:rPr lang="ru-RU" dirty="0" err="1"/>
              <a:t>течност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се </a:t>
            </a:r>
            <a:r>
              <a:rPr lang="ru-RU" dirty="0" err="1"/>
              <a:t>изменя</a:t>
            </a:r>
            <a:r>
              <a:rPr lang="ru-RU" dirty="0"/>
              <a:t> в </a:t>
            </a:r>
            <a:r>
              <a:rPr lang="ru-RU" dirty="0" err="1"/>
              <a:t>зависимост</a:t>
            </a:r>
            <a:r>
              <a:rPr lang="ru-RU" dirty="0"/>
              <a:t> от: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 err="1"/>
              <a:t>Положението</a:t>
            </a:r>
            <a:r>
              <a:rPr lang="ru-RU" dirty="0"/>
              <a:t> на </a:t>
            </a:r>
            <a:r>
              <a:rPr lang="ru-RU" dirty="0" err="1"/>
              <a:t>задвижващите</a:t>
            </a:r>
            <a:r>
              <a:rPr lang="ru-RU" dirty="0"/>
              <a:t> </a:t>
            </a:r>
            <a:r>
              <a:rPr lang="ru-RU" dirty="0" err="1"/>
              <a:t>механизми</a:t>
            </a:r>
            <a:r>
              <a:rPr lang="ru-RU" dirty="0"/>
              <a:t>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/>
              <a:t>Дали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заредени</a:t>
            </a:r>
            <a:r>
              <a:rPr lang="ru-RU" dirty="0"/>
              <a:t> </a:t>
            </a:r>
            <a:r>
              <a:rPr lang="ru-RU" dirty="0" err="1"/>
              <a:t>акумулаторите</a:t>
            </a:r>
            <a:r>
              <a:rPr lang="ru-RU" dirty="0"/>
              <a:t>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 err="1"/>
              <a:t>Температурата</a:t>
            </a:r>
            <a:r>
              <a:rPr lang="ru-RU" dirty="0"/>
              <a:t>.</a:t>
            </a:r>
          </a:p>
          <a:p>
            <a:pPr>
              <a:lnSpc>
                <a:spcPct val="90000"/>
              </a:lnSpc>
            </a:pPr>
            <a:r>
              <a:rPr lang="ru-RU" dirty="0" err="1"/>
              <a:t>Въздух</a:t>
            </a:r>
            <a:r>
              <a:rPr lang="ru-RU" dirty="0"/>
              <a:t> под </a:t>
            </a:r>
            <a:r>
              <a:rPr lang="ru-RU" dirty="0" err="1"/>
              <a:t>налягане</a:t>
            </a:r>
            <a:r>
              <a:rPr lang="ru-RU" dirty="0"/>
              <a:t> </a:t>
            </a:r>
            <a:r>
              <a:rPr lang="ru-RU" dirty="0" err="1"/>
              <a:t>обикновено</a:t>
            </a:r>
            <a:r>
              <a:rPr lang="ru-RU" dirty="0"/>
              <a:t> се </a:t>
            </a:r>
            <a:r>
              <a:rPr lang="ru-RU" dirty="0" err="1"/>
              <a:t>доставя</a:t>
            </a:r>
            <a:r>
              <a:rPr lang="ru-RU" dirty="0"/>
              <a:t> от </a:t>
            </a:r>
            <a:r>
              <a:rPr lang="ru-RU" dirty="0" err="1"/>
              <a:t>компресора</a:t>
            </a:r>
            <a:r>
              <a:rPr lang="ru-RU" dirty="0"/>
              <a:t> на двигателя.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13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9AC83-F53B-6715-01BF-A323F622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900EF4F-A6D4-420A-AA9C-ACEC5C55C59A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D29F31-D1BA-5BFB-2318-2F854D015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557" y="647698"/>
            <a:ext cx="4626759" cy="5562601"/>
          </a:xfrm>
          <a:prstGeom prst="rect">
            <a:avLst/>
          </a:prstGeom>
          <a:effectLst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84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F2950-D9FD-4C41-B1AD-F1019734B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Статично налягане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87ED5-775D-4D5B-B246-B4BAB9641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Представлява форма на потенциална енергия.</a:t>
            </a:r>
          </a:p>
          <a:p>
            <a:r>
              <a:rPr lang="bg-BG" b="1" dirty="0"/>
              <a:t>Формата на съда няма значение.</a:t>
            </a:r>
          </a:p>
          <a:p>
            <a:r>
              <a:rPr lang="bg-BG" dirty="0"/>
              <a:t>Хидравличното налягане в самолетните системи варира от 1000 </a:t>
            </a:r>
            <a:r>
              <a:rPr lang="en-US" dirty="0"/>
              <a:t>psi </a:t>
            </a:r>
            <a:r>
              <a:rPr lang="bg-BG" dirty="0"/>
              <a:t>до 5000 </a:t>
            </a:r>
            <a:r>
              <a:rPr lang="en-US" dirty="0"/>
              <a:t>psi</a:t>
            </a:r>
            <a:r>
              <a:rPr lang="bg-BG" dirty="0"/>
              <a:t>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5D73B-FBEB-4317-A976-E1B332986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4D4F22-4F5B-4067-A876-71F7CBB62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494" y="3800580"/>
            <a:ext cx="4037085" cy="213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28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3494C-F89F-477E-B597-5F6D20A15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Филтри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DA329-D71E-4775-A0A6-BDFCB0DE8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04" y="1232452"/>
            <a:ext cx="5973370" cy="5456583"/>
          </a:xfrm>
        </p:spPr>
        <p:txBody>
          <a:bodyPr>
            <a:normAutofit lnSpcReduction="10000"/>
          </a:bodyPr>
          <a:lstStyle/>
          <a:p>
            <a:r>
              <a:rPr lang="bg-BG" dirty="0"/>
              <a:t>Разположение на филтрите: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Всмукателна магистрала.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Нагнетателна магистрала.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Връщателна магистрала.</a:t>
            </a:r>
          </a:p>
          <a:p>
            <a:r>
              <a:rPr lang="bg-BG" dirty="0"/>
              <a:t>Предназначение на филтрите.</a:t>
            </a:r>
          </a:p>
          <a:p>
            <a:r>
              <a:rPr lang="ru-RU" dirty="0"/>
              <a:t>Филтри, съдържащи устройство, отчитащо разликата в налягането от двете страни на филтриращия елемент.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Фалшива индикация за запушване на </a:t>
            </a:r>
            <a:r>
              <a:rPr lang="ru-RU" dirty="0" err="1"/>
              <a:t>филтриращия</a:t>
            </a:r>
            <a:r>
              <a:rPr lang="ru-RU" dirty="0"/>
              <a:t> </a:t>
            </a:r>
            <a:r>
              <a:rPr lang="ru-RU" dirty="0" err="1"/>
              <a:t>елемент</a:t>
            </a:r>
            <a:r>
              <a:rPr lang="ru-RU" dirty="0"/>
              <a:t> при </a:t>
            </a:r>
            <a:r>
              <a:rPr lang="ru-RU" dirty="0" err="1"/>
              <a:t>ниска</a:t>
            </a:r>
            <a:r>
              <a:rPr lang="ru-RU" dirty="0"/>
              <a:t> температура и </a:t>
            </a:r>
            <a:r>
              <a:rPr lang="ru-RU" dirty="0" err="1"/>
              <a:t>голям</a:t>
            </a:r>
            <a:r>
              <a:rPr lang="ru-RU" dirty="0"/>
              <a:t> </a:t>
            </a:r>
            <a:r>
              <a:rPr lang="ru-RU" dirty="0" err="1"/>
              <a:t>вискозитет</a:t>
            </a:r>
            <a:r>
              <a:rPr lang="ru-RU" dirty="0"/>
              <a:t>.</a:t>
            </a:r>
          </a:p>
          <a:p>
            <a:r>
              <a:rPr lang="ru-RU" dirty="0"/>
              <a:t>Филтри, съдържащи предпазен клапан.</a:t>
            </a:r>
          </a:p>
          <a:p>
            <a:r>
              <a:rPr lang="ru-RU" dirty="0"/>
              <a:t>Хартиени филтри. Елементи от телена мрежа.</a:t>
            </a:r>
          </a:p>
          <a:p>
            <a:r>
              <a:rPr lang="ru-RU" dirty="0"/>
              <a:t>Почистване на филтъра.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83A25-3C72-40DB-BAAC-BF3190021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AF8A269E-DB9A-4379-BDC1-FD2A55848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5"/>
          <a:stretch/>
        </p:blipFill>
        <p:spPr bwMode="auto">
          <a:xfrm>
            <a:off x="6096000" y="2389560"/>
            <a:ext cx="4382662" cy="352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958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5EFBD-40FA-4139-B3D7-0208226B1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4" y="452718"/>
            <a:ext cx="9853775" cy="1400530"/>
          </a:xfrm>
        </p:spPr>
        <p:txBody>
          <a:bodyPr/>
          <a:lstStyle/>
          <a:p>
            <a:pPr algn="ctr"/>
            <a:r>
              <a:rPr lang="bg-BG" dirty="0"/>
              <a:t>Помпи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671A2-3657-411C-9544-361392ECC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64" y="1447800"/>
            <a:ext cx="9853776" cy="4957482"/>
          </a:xfrm>
        </p:spPr>
        <p:txBody>
          <a:bodyPr/>
          <a:lstStyle/>
          <a:p>
            <a:r>
              <a:rPr lang="bg-BG" dirty="0"/>
              <a:t>Предназначение на помпите.</a:t>
            </a:r>
          </a:p>
          <a:p>
            <a:r>
              <a:rPr lang="bg-BG" dirty="0"/>
              <a:t>Видове помпи: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Ръчно задвижвани (</a:t>
            </a:r>
            <a:r>
              <a:rPr lang="en-US" dirty="0"/>
              <a:t>hand operated).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Задвижвани от двигателя (моторни помпи)</a:t>
            </a:r>
            <a:r>
              <a:rPr lang="en-US" dirty="0"/>
              <a:t> (engine driven pump).</a:t>
            </a:r>
            <a:endParaRPr lang="bg-BG" dirty="0"/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Задвижвани  от електродвигател (електрически помпи)</a:t>
            </a:r>
            <a:r>
              <a:rPr lang="en-US" dirty="0"/>
              <a:t> (electric motor driven).</a:t>
            </a:r>
            <a:endParaRPr lang="bg-BG" dirty="0"/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Пневматично задвижвани (</a:t>
            </a:r>
            <a:r>
              <a:rPr lang="en-US" dirty="0"/>
              <a:t>air turbine motor - ATM).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Задвижвани от турбина с привод от насрещния въздушен поток (</a:t>
            </a:r>
            <a:r>
              <a:rPr lang="en-US" dirty="0"/>
              <a:t>HYDRAT </a:t>
            </a:r>
            <a:r>
              <a:rPr lang="bg-BG" dirty="0"/>
              <a:t>или</a:t>
            </a:r>
            <a:r>
              <a:rPr lang="en-US" dirty="0"/>
              <a:t> RAT) (ram air turbine).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Задвижвани хидравлично (хидромотор задвижва хидравлична помпа)</a:t>
            </a:r>
            <a:r>
              <a:rPr lang="en-US" dirty="0"/>
              <a:t>.</a:t>
            </a:r>
            <a:r>
              <a:rPr lang="bg-BG" dirty="0"/>
              <a:t> Познати като Блок за предаване на мощност </a:t>
            </a:r>
            <a:r>
              <a:rPr lang="en-US" dirty="0"/>
              <a:t>PTU (power transfer unit).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C2BF-B914-4EF9-BF1E-D56957521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75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4D7D-F450-4E50-922C-1EE776AD5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98" y="178887"/>
            <a:ext cx="9404723" cy="1400530"/>
          </a:xfrm>
        </p:spPr>
        <p:txBody>
          <a:bodyPr/>
          <a:lstStyle/>
          <a:p>
            <a:pPr algn="ctr"/>
            <a:r>
              <a:rPr lang="bg-BG" dirty="0"/>
              <a:t>Ръчни помпи</a:t>
            </a:r>
            <a:br>
              <a:rPr lang="bg-BG" dirty="0"/>
            </a:br>
            <a:r>
              <a:rPr lang="bg-BG" dirty="0"/>
              <a:t>(</a:t>
            </a:r>
            <a:r>
              <a:rPr lang="en-US" dirty="0"/>
              <a:t>Hand pumps</a:t>
            </a:r>
            <a:r>
              <a:rPr lang="bg-BG" dirty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35862-5F4A-4E31-BF15-5F409E719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56" y="1579418"/>
            <a:ext cx="5035137" cy="4987637"/>
          </a:xfrm>
        </p:spPr>
        <p:txBody>
          <a:bodyPr>
            <a:normAutofit/>
          </a:bodyPr>
          <a:lstStyle/>
          <a:p>
            <a:r>
              <a:rPr lang="ru-RU" dirty="0"/>
              <a:t>Ръчните помпи могат да бъдат единственият източник на енергия при малките, леки </a:t>
            </a:r>
            <a:r>
              <a:rPr lang="ru-RU" dirty="0" err="1"/>
              <a:t>самолети</a:t>
            </a:r>
            <a:r>
              <a:rPr lang="ru-RU" dirty="0"/>
              <a:t> с </a:t>
            </a:r>
            <a:r>
              <a:rPr lang="ru-RU" dirty="0" err="1"/>
              <a:t>хидравлични</a:t>
            </a:r>
            <a:r>
              <a:rPr lang="ru-RU" dirty="0"/>
              <a:t> системи, но при големи ВС се използват: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За да позволят наземно обслужване без да е необходимо да работи двигател.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За тестване на херметичност на магистрали и съединения.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За управление на карго вратите и др. без работещ двигател.</a:t>
            </a:r>
          </a:p>
          <a:p>
            <a:r>
              <a:rPr lang="ru-RU" dirty="0"/>
              <a:t>Ръчната помпа обикновено е двойно действаща помпа.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ADA67-F416-4BC2-A094-C290F5D4B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88F72DEB-E9A3-4E4E-B2CE-68E33316F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08"/>
          <a:stretch/>
        </p:blipFill>
        <p:spPr bwMode="auto">
          <a:xfrm>
            <a:off x="5248893" y="1579417"/>
            <a:ext cx="5346968" cy="316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372032A7-9244-4BBC-9BC5-27F2667DE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242" y="4790925"/>
            <a:ext cx="5329619" cy="199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83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1813B-68EB-4943-8705-532C1FF61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/>
              <a:t>Моторните помпи или електрическите помпи може да се класифицират както следва: </a:t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875D-1E79-4B20-B3F1-9C2C50EB2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>
            <a:normAutofit/>
          </a:bodyPr>
          <a:lstStyle/>
          <a:p>
            <a:r>
              <a:rPr lang="bg-BG" dirty="0"/>
              <a:t>Помпа с постоянна производителност (постоянен дебит).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Constant delivery (fixed volume) type pump.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Осигурява голям дебит при ниско налягане(до 2000 </a:t>
            </a:r>
            <a:r>
              <a:rPr lang="en-US" dirty="0"/>
              <a:t>psi)</a:t>
            </a:r>
            <a:r>
              <a:rPr lang="bg-BG" dirty="0"/>
              <a:t>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bg-BG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EF70B-575C-451C-A293-B3E96D2A7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BC6281A-E21F-49D1-8382-8B1D5F0A6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" t="3044" r="8284" b="30430"/>
          <a:stretch/>
        </p:blipFill>
        <p:spPr bwMode="auto">
          <a:xfrm>
            <a:off x="2025186" y="3796795"/>
            <a:ext cx="2945080" cy="209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ExtGearLarge.gif">
            <a:extLst>
              <a:ext uri="{FF2B5EF4-FFF2-40B4-BE49-F238E27FC236}">
                <a16:creationId xmlns:a16="http://schemas.microsoft.com/office/drawing/2014/main" id="{DDC29E0B-8A84-401F-8A37-D9198743B8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2140" y="3579762"/>
            <a:ext cx="3352800" cy="2524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1197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727B4-C023-40BE-9BA6-09734BF8D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839" y="83386"/>
            <a:ext cx="9404723" cy="1400530"/>
          </a:xfrm>
        </p:spPr>
        <p:txBody>
          <a:bodyPr/>
          <a:lstStyle/>
          <a:p>
            <a:pPr algn="ctr"/>
            <a:r>
              <a:rPr lang="ru-RU" dirty="0"/>
              <a:t>Помпа с постоянно налягане (Променлив дебит)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146CA-42E6-4F09-AF5E-945C99E62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650670"/>
            <a:ext cx="9077269" cy="4633355"/>
          </a:xfrm>
        </p:spPr>
        <p:txBody>
          <a:bodyPr/>
          <a:lstStyle/>
          <a:p>
            <a:r>
              <a:rPr lang="en-US"/>
              <a:t>Constant pressure (variable volume) pump.</a:t>
            </a:r>
            <a:endParaRPr lang="bg-BG"/>
          </a:p>
          <a:p>
            <a:r>
              <a:rPr lang="ru-RU"/>
              <a:t>Такъв тип помпи обикновено се поставят на съвременни ВС, чиито системи работят с налягане 3,000-4,000 psi.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E7CF8-E993-4810-B207-68579BEC8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AC883A78-FA7E-4ED0-94D1-151914179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" b="18356"/>
          <a:stretch/>
        </p:blipFill>
        <p:spPr bwMode="auto">
          <a:xfrm>
            <a:off x="1158177" y="2844863"/>
            <a:ext cx="4358280" cy="316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0B2DB019-2261-412F-8945-2EDCF0880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" b="18301"/>
          <a:stretch/>
        </p:blipFill>
        <p:spPr bwMode="auto">
          <a:xfrm>
            <a:off x="5704722" y="2835274"/>
            <a:ext cx="4417284" cy="318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6B146C-2B64-40C1-AE1F-F6B0B5385B98}"/>
              </a:ext>
            </a:extLst>
          </p:cNvPr>
          <p:cNvSpPr/>
          <p:nvPr/>
        </p:nvSpPr>
        <p:spPr>
          <a:xfrm>
            <a:off x="1680884" y="6019275"/>
            <a:ext cx="3312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altLang="en-US" dirty="0">
                <a:latin typeface="Arial" panose="020B0604020202020204" pitchFamily="34" charset="0"/>
              </a:rPr>
              <a:t>Помпа с постоянно налягане </a:t>
            </a:r>
          </a:p>
          <a:p>
            <a:pPr algn="ctr"/>
            <a:r>
              <a:rPr lang="bg-BG" altLang="en-US" dirty="0">
                <a:latin typeface="Arial" panose="020B0604020202020204" pitchFamily="34" charset="0"/>
              </a:rPr>
              <a:t>при максимален ход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BB9172-252F-4950-BC92-E06F26EA3DD8}"/>
              </a:ext>
            </a:extLst>
          </p:cNvPr>
          <p:cNvSpPr/>
          <p:nvPr/>
        </p:nvSpPr>
        <p:spPr>
          <a:xfrm>
            <a:off x="6256931" y="6022824"/>
            <a:ext cx="3312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altLang="en-US" dirty="0">
                <a:latin typeface="Arial" panose="020B0604020202020204" pitchFamily="34" charset="0"/>
              </a:rPr>
              <a:t>Помпа с постоянно налягане </a:t>
            </a:r>
          </a:p>
          <a:p>
            <a:pPr algn="ctr"/>
            <a:r>
              <a:rPr lang="bg-BG" altLang="en-US" dirty="0">
                <a:latin typeface="Arial" panose="020B0604020202020204" pitchFamily="34" charset="0"/>
              </a:rPr>
              <a:t>при минимален ход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634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E0944-B116-42EE-B572-F5A08E2F3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Помпа с постоянно налягане (Променлив дебит)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5101C-A291-4248-BE57-033901262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742C8-AFC8-4216-83C9-0C5DC2F5E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25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A9A1546-7820-4634-B259-2EDDDA702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695" y="2052918"/>
            <a:ext cx="7095773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73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27DA9-9AC9-4071-9ECD-8F7D0EC2D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Помпа с постоянно налягане (Променлив дебит)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1CC68-DFD3-4AA4-A8AE-55301107C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D8361-3AC0-458E-8810-C64EDB2A6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26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0F4F63-4D0E-4774-8045-519441743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31" y="2301922"/>
            <a:ext cx="8690313" cy="369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75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C70AE-5AC0-427D-9449-41D697C8F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2" descr="C:\Users\Admin\Desktop\dp2.gif">
            <a:extLst>
              <a:ext uri="{FF2B5EF4-FFF2-40B4-BE49-F238E27FC236}">
                <a16:creationId xmlns:a16="http://schemas.microsoft.com/office/drawing/2014/main" id="{B912472E-47E9-4CF3-8FC5-F35B20735F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2412" y="1674867"/>
            <a:ext cx="5381625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9152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E1D39-2C7E-4BF4-B1EF-92962BE64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Разположение на помпата, задвижвана от двигателя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5F583-2683-40DB-9402-8DFCDCD25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Engine Driven Pump (EDP)</a:t>
            </a:r>
            <a:endParaRPr lang="bg-BG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5D644-26E0-42FA-AAAE-88ECD6AA4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D23027-51FD-46E0-9C24-406754A7B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2" t="2660" r="6504" b="1372"/>
          <a:stretch/>
        </p:blipFill>
        <p:spPr>
          <a:xfrm>
            <a:off x="2814066" y="2551100"/>
            <a:ext cx="5525031" cy="413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7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6CDEF-4F0B-40B1-B6BC-7B0397F59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Трансфер на хидравлична мощност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19C88-9C78-4F69-8BBF-8280F6BA5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Power</a:t>
            </a:r>
            <a:r>
              <a:rPr lang="bg-BG" dirty="0"/>
              <a:t> </a:t>
            </a:r>
            <a:r>
              <a:rPr lang="en-US" dirty="0"/>
              <a:t>Transfer Unit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98647-F26D-47C4-A416-C3DC1B4D3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29</a:t>
            </a:fld>
            <a:endParaRPr lang="en-US"/>
          </a:p>
        </p:txBody>
      </p:sp>
      <p:pic>
        <p:nvPicPr>
          <p:cNvPr id="9" name="Picture 8" descr="A diagram of a machine&#10;&#10;Description automatically generated">
            <a:extLst>
              <a:ext uri="{FF2B5EF4-FFF2-40B4-BE49-F238E27FC236}">
                <a16:creationId xmlns:a16="http://schemas.microsoft.com/office/drawing/2014/main" id="{70CCF97B-51C3-AA5D-D446-1BDFE55E2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70" y="3113039"/>
            <a:ext cx="97536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44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2FD65-2DCF-4820-B236-CA76A3B79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1" y="452718"/>
            <a:ext cx="9405703" cy="1400530"/>
          </a:xfrm>
        </p:spPr>
        <p:txBody>
          <a:bodyPr/>
          <a:lstStyle/>
          <a:p>
            <a:pPr algn="ctr"/>
            <a:r>
              <a:rPr lang="bg-BG" dirty="0"/>
              <a:t>Основи на хидравликата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B845B-A51F-42F3-9781-013E0D337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2" y="1726058"/>
            <a:ext cx="9404722" cy="4522341"/>
          </a:xfrm>
        </p:spPr>
        <p:txBody>
          <a:bodyPr>
            <a:normAutofit/>
          </a:bodyPr>
          <a:lstStyle/>
          <a:p>
            <a:r>
              <a:rPr lang="bg-BG" dirty="0"/>
              <a:t>Въведение.</a:t>
            </a:r>
          </a:p>
          <a:p>
            <a:r>
              <a:rPr lang="bg-BG" dirty="0"/>
              <a:t>Закон на Паскал</a:t>
            </a:r>
            <a:r>
              <a:rPr lang="en-US" dirty="0"/>
              <a:t>: </a:t>
            </a:r>
            <a:r>
              <a:rPr lang="ru-RU" dirty="0" err="1"/>
              <a:t>Ако</a:t>
            </a:r>
            <a:r>
              <a:rPr lang="ru-RU" dirty="0"/>
              <a:t> </a:t>
            </a:r>
            <a:r>
              <a:rPr lang="ru-RU" dirty="0" err="1"/>
              <a:t>върху</a:t>
            </a:r>
            <a:r>
              <a:rPr lang="ru-RU" dirty="0"/>
              <a:t> </a:t>
            </a:r>
            <a:r>
              <a:rPr lang="ru-RU" dirty="0" err="1"/>
              <a:t>течност</a:t>
            </a:r>
            <a:r>
              <a:rPr lang="ru-RU" dirty="0"/>
              <a:t> в ограничено пространство се</a:t>
            </a:r>
            <a:r>
              <a:rPr lang="en-US" dirty="0"/>
              <a:t> </a:t>
            </a:r>
            <a:r>
              <a:rPr lang="ru-RU" dirty="0"/>
              <a:t>приложи сила, то </a:t>
            </a:r>
            <a:r>
              <a:rPr lang="ru-RU" dirty="0" err="1"/>
              <a:t>тази</a:t>
            </a:r>
            <a:r>
              <a:rPr lang="ru-RU" dirty="0"/>
              <a:t> сила </a:t>
            </a:r>
            <a:r>
              <a:rPr lang="ru-RU" dirty="0" err="1"/>
              <a:t>ще</a:t>
            </a:r>
            <a:r>
              <a:rPr lang="ru-RU" dirty="0"/>
              <a:t> се </a:t>
            </a:r>
            <a:r>
              <a:rPr lang="ru-RU" dirty="0" err="1"/>
              <a:t>разпредели</a:t>
            </a:r>
            <a:r>
              <a:rPr lang="en-US" dirty="0"/>
              <a:t> </a:t>
            </a:r>
            <a:r>
              <a:rPr lang="ru-RU" dirty="0"/>
              <a:t>равно</a:t>
            </a:r>
            <a:r>
              <a:rPr lang="bg-BG" dirty="0"/>
              <a:t>мерно</a:t>
            </a:r>
            <a:r>
              <a:rPr lang="ru-RU" dirty="0"/>
              <a:t> </a:t>
            </a:r>
            <a:r>
              <a:rPr lang="ru-RU" dirty="0" err="1"/>
              <a:t>във</a:t>
            </a:r>
            <a:r>
              <a:rPr lang="ru-RU" dirty="0"/>
              <a:t> </a:t>
            </a:r>
            <a:r>
              <a:rPr lang="ru-RU" dirty="0" err="1"/>
              <a:t>всички</a:t>
            </a:r>
            <a:r>
              <a:rPr lang="ru-RU" dirty="0"/>
              <a:t> </a:t>
            </a:r>
            <a:r>
              <a:rPr lang="ru-RU" dirty="0" err="1"/>
              <a:t>посоки</a:t>
            </a:r>
            <a:r>
              <a:rPr lang="ru-RU" dirty="0"/>
              <a:t>.</a:t>
            </a:r>
            <a:endParaRPr lang="bg-BG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/>
              <a:t>Силата</a:t>
            </a:r>
            <a:r>
              <a:rPr lang="ru-RU" dirty="0"/>
              <a:t>, използвана когато хидравличната система работи, се поражда от „Налягане”.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Без някаква форма на ограничение налягане не може да бъде </a:t>
            </a:r>
            <a:r>
              <a:rPr lang="ru-RU" dirty="0" err="1"/>
              <a:t>създадено</a:t>
            </a:r>
            <a:r>
              <a:rPr lang="ru-RU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Формула за </a:t>
            </a:r>
            <a:r>
              <a:rPr lang="ru-RU" dirty="0" err="1"/>
              <a:t>налягането</a:t>
            </a:r>
            <a:r>
              <a:rPr lang="ru-RU" dirty="0"/>
              <a:t>: </a:t>
            </a:r>
          </a:p>
          <a:p>
            <a:pPr marL="0" indent="0">
              <a:buNone/>
            </a:pPr>
            <a:r>
              <a:rPr lang="ru-RU" dirty="0"/>
              <a:t>НАЛЯГАНЕ = СИЛА НА ЕДИНИЦА ПЛОЩ = СИЛА/ПЛОЩ</a:t>
            </a:r>
          </a:p>
          <a:p>
            <a:pPr marL="0" indent="0">
              <a:buNone/>
            </a:pPr>
            <a:r>
              <a:rPr lang="bg-BG" dirty="0"/>
              <a:t>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87F10-67E9-4AEF-A467-5403EB0B6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ED6B5E6-AED3-4EC1-933F-5B3B3BD42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53"/>
          <a:stretch/>
        </p:blipFill>
        <p:spPr bwMode="auto">
          <a:xfrm>
            <a:off x="9633695" y="3921006"/>
            <a:ext cx="2495550" cy="277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358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2F06B-1249-3874-BD81-6764AC273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diagram of a machine&#10;&#10;Description automatically generated">
            <a:extLst>
              <a:ext uri="{FF2B5EF4-FFF2-40B4-BE49-F238E27FC236}">
                <a16:creationId xmlns:a16="http://schemas.microsoft.com/office/drawing/2014/main" id="{9F4920D8-7E6A-304C-E066-B9BA9421D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81" y="599440"/>
            <a:ext cx="9076658" cy="6126744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66F3A-A18B-6051-960B-85D440D8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51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21060-8B15-4ABF-8499-FAB3C4344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bg-BG" sz="3600"/>
              <a:t>Помпи задвижвани от въздушна турбина</a:t>
            </a:r>
            <a:endParaRPr lang="en-US" sz="36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E0CBFD-16B1-63D0-47D4-8289085888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0" r="-1" b="4195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A37C6-7B6C-4BA5-A068-C07BB9A74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900EF4F-A6D4-420A-AA9C-ACEC5C55C59A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60FBB-3DF5-41EA-BD01-4DC167D40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797256" cy="3809998"/>
          </a:xfrm>
        </p:spPr>
        <p:txBody>
          <a:bodyPr>
            <a:normAutofit/>
          </a:bodyPr>
          <a:lstStyle/>
          <a:p>
            <a:r>
              <a:rPr lang="ru-RU" dirty="0"/>
              <a:t>Те се използват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резервни</a:t>
            </a:r>
            <a:r>
              <a:rPr lang="ru-RU" dirty="0"/>
              <a:t> </a:t>
            </a:r>
            <a:r>
              <a:rPr lang="ru-RU" dirty="0" err="1"/>
              <a:t>помпи</a:t>
            </a:r>
            <a:r>
              <a:rPr lang="ru-RU" dirty="0"/>
              <a:t> на по-стари </a:t>
            </a:r>
            <a:r>
              <a:rPr lang="ru-RU" dirty="0" err="1"/>
              <a:t>самолети</a:t>
            </a:r>
            <a:r>
              <a:rPr lang="ru-RU" dirty="0"/>
              <a:t>. </a:t>
            </a:r>
            <a:endParaRPr lang="bg-BG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BC3F5A-9A4F-9D66-2C94-A7C34E275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1" y="3360103"/>
            <a:ext cx="4891649" cy="299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0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C651F-DE2C-ADFC-D48B-61BB2307A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bg-BG" sz="3600"/>
              <a:t>Помпи задвижвани от електродвигател</a:t>
            </a:r>
            <a:endParaRPr lang="en-US" sz="36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297BEA-D0E2-787E-4E93-20C1EECB5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" r="1695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F14F8-0774-5B9F-1FAA-92EE4E857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900EF4F-A6D4-420A-AA9C-ACEC5C55C59A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9C1B4-D892-CE43-A981-64AB8096E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797256" cy="3809998"/>
          </a:xfrm>
        </p:spPr>
        <p:txBody>
          <a:bodyPr>
            <a:normAutofit/>
          </a:bodyPr>
          <a:lstStyle/>
          <a:p>
            <a:r>
              <a:rPr lang="bg-BG" dirty="0"/>
              <a:t>Резервните помпи могат да бъдат задвижвани и от електродвигател.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373249-9B41-FD95-E1D2-C1051CE85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91" y="3489960"/>
            <a:ext cx="4866104" cy="31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8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AE7CA-ADC7-4AB2-B0EC-F6341542E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Ram Air Turbines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79BD1-B66D-4AA0-9C1B-5B1EA8D8E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RAT осигурява аварийна хидравлична мощност за управление на полета в случай на загуба на хидравлична мощност, идваща от двигателя.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D488F-3AC7-418A-8C59-75355062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74DE24-3D86-4871-8030-A75217EA87A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212" y="3286496"/>
            <a:ext cx="4282740" cy="3439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0072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D61FD-D358-4EC2-80F7-6C2ED8109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67687"/>
          </a:xfrm>
        </p:spPr>
        <p:txBody>
          <a:bodyPr/>
          <a:lstStyle/>
          <a:p>
            <a:pPr algn="ctr"/>
            <a:r>
              <a:rPr lang="ru-RU" sz="3600" dirty="0"/>
              <a:t>Клапан за кръг на празен ход  (ACOV) </a:t>
            </a:r>
            <a:br>
              <a:rPr lang="ru-RU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E20FB-1930-4159-9053-4B873955C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880" y="1447800"/>
            <a:ext cx="7542191" cy="5190506"/>
          </a:xfrm>
        </p:spPr>
        <p:txBody>
          <a:bodyPr>
            <a:normAutofit/>
          </a:bodyPr>
          <a:lstStyle/>
          <a:p>
            <a:r>
              <a:rPr lang="en-US" dirty="0"/>
              <a:t>Automatic cut out valve.</a:t>
            </a:r>
            <a:endParaRPr lang="bg-BG" dirty="0"/>
          </a:p>
          <a:p>
            <a:r>
              <a:rPr lang="bg-BG" dirty="0"/>
              <a:t>Такива клапани се поставят на системи, използващи помпи с постоянна производителност.</a:t>
            </a:r>
          </a:p>
          <a:p>
            <a:r>
              <a:rPr lang="bg-BG" dirty="0"/>
              <a:t>Необходимо е и наличието на акумулатор.</a:t>
            </a:r>
          </a:p>
          <a:p>
            <a:r>
              <a:rPr lang="bg-BG" dirty="0"/>
              <a:t>Положение „затворен“ (</a:t>
            </a:r>
            <a:r>
              <a:rPr lang="en-US" dirty="0"/>
              <a:t>cut in</a:t>
            </a:r>
            <a:r>
              <a:rPr lang="bg-BG" dirty="0"/>
              <a:t>) - натоварено.</a:t>
            </a:r>
          </a:p>
          <a:p>
            <a:r>
              <a:rPr lang="bg-BG" dirty="0"/>
              <a:t>Положение „отворен“</a:t>
            </a:r>
            <a:r>
              <a:rPr lang="en-US" dirty="0"/>
              <a:t> (cut out)</a:t>
            </a:r>
            <a:r>
              <a:rPr lang="bg-BG" dirty="0"/>
              <a:t> - разтоварено.</a:t>
            </a:r>
            <a:endParaRPr lang="en-US" dirty="0"/>
          </a:p>
          <a:p>
            <a:r>
              <a:rPr lang="bg-BG" dirty="0"/>
              <a:t>Предназначение на обратния клапан в системата.</a:t>
            </a:r>
          </a:p>
          <a:p>
            <a:r>
              <a:rPr lang="ru-RU" dirty="0"/>
              <a:t>Времето между отворено положение (разтоварено) и затворено положение (натоварено) (периодичността) на клапана за празен ход е добър показател за състоянието на системата.</a:t>
            </a:r>
          </a:p>
          <a:p>
            <a:r>
              <a:rPr lang="ru-RU" dirty="0"/>
              <a:t>Външен теч.</a:t>
            </a:r>
          </a:p>
          <a:p>
            <a:r>
              <a:rPr lang="ru-RU" dirty="0"/>
              <a:t>Вътрешен теч.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2E13A-F221-4DFF-8802-E7095CDB4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884127D7-4523-48D9-BDBD-51B16CD51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7" b="16462"/>
          <a:stretch/>
        </p:blipFill>
        <p:spPr bwMode="auto">
          <a:xfrm>
            <a:off x="7744072" y="3813386"/>
            <a:ext cx="4348681" cy="295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138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5BFD7-E150-4C83-BBF4-AA6D25F0C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Хидравлични акумулатори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3A8DD-E31D-4C79-AED9-E6966E24F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35236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Hydraulic accumulators.</a:t>
            </a:r>
            <a:endParaRPr lang="ru-RU" dirty="0"/>
          </a:p>
          <a:p>
            <a:r>
              <a:rPr lang="ru-RU" dirty="0"/>
              <a:t>Предназначението на </a:t>
            </a:r>
            <a:r>
              <a:rPr lang="bg-BG" dirty="0"/>
              <a:t>хидравличните </a:t>
            </a:r>
            <a:r>
              <a:rPr lang="ru-RU" dirty="0"/>
              <a:t>акумулатори е: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Да съхраняват хидравлична течност под налягане.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Да </a:t>
            </a:r>
            <a:r>
              <a:rPr lang="ru-RU" dirty="0" err="1"/>
              <a:t>компенсират</a:t>
            </a:r>
            <a:r>
              <a:rPr lang="ru-RU" dirty="0"/>
              <a:t> колебанията в налягането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Да позволяват термично разширение.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При повреда на помпата да осигурят аварийно захранване на течност в системата.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Да удължат периода между отваряне и затваряне на </a:t>
            </a:r>
            <a:r>
              <a:rPr lang="ru-RU" dirty="0" err="1"/>
              <a:t>автоматичния</a:t>
            </a:r>
            <a:r>
              <a:rPr lang="ru-RU" dirty="0"/>
              <a:t> клапан за </a:t>
            </a:r>
            <a:r>
              <a:rPr lang="ru-RU" dirty="0" err="1"/>
              <a:t>празен</a:t>
            </a:r>
            <a:r>
              <a:rPr lang="ru-RU" dirty="0"/>
              <a:t> ход и по този начин да намалят износването на помпата.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Да осигурят течност в първия момент, когато се включи потребител и помпата е разтоварена. 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32CB7-5CC2-4E9F-943D-5C2134B63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06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8B8FB-E8B2-4767-924A-ED241B1FE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Хидравлични акумулатори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0F2B6-DE8B-43B8-A075-2628D70AD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33" y="2515973"/>
            <a:ext cx="4699112" cy="3262023"/>
          </a:xfrm>
        </p:spPr>
        <p:txBody>
          <a:bodyPr/>
          <a:lstStyle/>
          <a:p>
            <a:r>
              <a:rPr lang="bg-BG" dirty="0"/>
              <a:t>Наличие на обратен клапан преди входа на акумулатора.</a:t>
            </a:r>
          </a:p>
          <a:p>
            <a:r>
              <a:rPr lang="bg-BG" dirty="0"/>
              <a:t>Видове хидравлични акумулатори.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Газова част.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Хидравлична част.</a:t>
            </a:r>
          </a:p>
          <a:p>
            <a:r>
              <a:rPr lang="bg-BG" dirty="0"/>
              <a:t>Първоначално зареждане на хидравличния акумулатор.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5F966-251A-4B66-BFF0-D6570DDFF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0C96C835-04D7-42A4-BE54-0FAE38129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" b="13159"/>
          <a:stretch/>
        </p:blipFill>
        <p:spPr>
          <a:xfrm>
            <a:off x="5346203" y="2045572"/>
            <a:ext cx="5151351" cy="420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8492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E32B4-2AC4-47DD-8E33-8B625601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67687"/>
          </a:xfrm>
        </p:spPr>
        <p:txBody>
          <a:bodyPr/>
          <a:lstStyle/>
          <a:p>
            <a:pPr algn="ctr"/>
            <a:r>
              <a:rPr lang="bg-BG" sz="3600" dirty="0"/>
              <a:t>Хидравлични задвижващи механизми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5779A-FFBB-40E2-ADF8-1DDA8676E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341783"/>
            <a:ext cx="6970816" cy="5426765"/>
          </a:xfrm>
        </p:spPr>
        <p:txBody>
          <a:bodyPr>
            <a:normAutofit fontScale="92500" lnSpcReduction="10000"/>
          </a:bodyPr>
          <a:lstStyle/>
          <a:p>
            <a:r>
              <a:rPr lang="bg-BG" dirty="0"/>
              <a:t>Предназначение.</a:t>
            </a:r>
          </a:p>
          <a:p>
            <a:r>
              <a:rPr lang="bg-BG" dirty="0"/>
              <a:t>Устройство.</a:t>
            </a:r>
          </a:p>
          <a:p>
            <a:r>
              <a:rPr lang="bg-BG" dirty="0"/>
              <a:t>Видове задвижващи механизми: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Задвижващ механизъм с едностранно действие (</a:t>
            </a:r>
            <a:r>
              <a:rPr lang="en-US" dirty="0"/>
              <a:t>single acting)</a:t>
            </a:r>
            <a:r>
              <a:rPr lang="bg-BG" dirty="0"/>
              <a:t>.</a:t>
            </a: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bg-BG" dirty="0"/>
              <a:t>Често се прилага при заключване на колесника в прибрано положение.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Задвижващ механизъм с двустранно действие. Небалансиран (</a:t>
            </a:r>
            <a:r>
              <a:rPr lang="en-US" dirty="0"/>
              <a:t>double acting unbalanced)</a:t>
            </a:r>
            <a:r>
              <a:rPr lang="bg-BG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bg-BG" dirty="0"/>
              <a:t>Може да се използва при прибиране на колесника.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Разлика в площите.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Задвижващ механизъм с двустранно действие. Балансиран (</a:t>
            </a:r>
            <a:r>
              <a:rPr lang="en-US" dirty="0"/>
              <a:t>double acting balanced</a:t>
            </a:r>
            <a:r>
              <a:rPr lang="bg-BG" dirty="0"/>
              <a:t> </a:t>
            </a:r>
            <a:r>
              <a:rPr lang="en-US" dirty="0"/>
              <a:t>jack)</a:t>
            </a:r>
            <a:r>
              <a:rPr lang="bg-BG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Често се използва при </a:t>
            </a:r>
            <a:r>
              <a:rPr lang="ru-RU" dirty="0" err="1"/>
              <a:t>завиване</a:t>
            </a:r>
            <a:r>
              <a:rPr lang="ru-RU" dirty="0"/>
              <a:t> с носовото колело и в </a:t>
            </a:r>
            <a:r>
              <a:rPr lang="ru-RU" dirty="0" err="1"/>
              <a:t>задвижването</a:t>
            </a:r>
            <a:r>
              <a:rPr lang="ru-RU" dirty="0"/>
              <a:t> на </a:t>
            </a:r>
            <a:r>
              <a:rPr lang="ru-RU" dirty="0" err="1"/>
              <a:t>органите</a:t>
            </a:r>
            <a:r>
              <a:rPr lang="ru-RU" dirty="0"/>
              <a:t> за управление.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F7C4-3C2A-46D6-8162-135A535C3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B6D91096-38D7-4B61-8AB4-7C0FF6132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" r="654" b="16902"/>
          <a:stretch/>
        </p:blipFill>
        <p:spPr bwMode="auto">
          <a:xfrm>
            <a:off x="7147826" y="3247996"/>
            <a:ext cx="4908339" cy="323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5158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95772-06CF-4A58-B45E-C7690283C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Хидравлична ключалка</a:t>
            </a:r>
            <a:br>
              <a:rPr lang="bg-BG" dirty="0"/>
            </a:br>
            <a:r>
              <a:rPr lang="bg-BG" dirty="0"/>
              <a:t>Хидромотори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1041D-CA22-4995-BE83-1B67D71AD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141" y="2052918"/>
            <a:ext cx="8351130" cy="4195481"/>
          </a:xfrm>
        </p:spPr>
        <p:txBody>
          <a:bodyPr/>
          <a:lstStyle/>
          <a:p>
            <a:r>
              <a:rPr lang="bg-BG" dirty="0"/>
              <a:t>Хидравлична ключалка (</a:t>
            </a:r>
            <a:r>
              <a:rPr lang="en-US" dirty="0"/>
              <a:t>Hydraulic lock</a:t>
            </a:r>
            <a:r>
              <a:rPr lang="bg-BG" dirty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Когато течността е заключена между буталото на задвижващия механизъм и обратния клапан, се образува „хидравлична ключалка”. </a:t>
            </a:r>
          </a:p>
          <a:p>
            <a:r>
              <a:rPr lang="ru-RU" dirty="0"/>
              <a:t>Хидромотори (</a:t>
            </a:r>
            <a:r>
              <a:rPr lang="en-US" dirty="0"/>
              <a:t>Hydraulic motors</a:t>
            </a:r>
            <a:r>
              <a:rPr lang="ru-RU" dirty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Това са въртящи се задвижващи механизми и в някои случаи са свързани чрез зъбна предавка за управление на винтов крик, или за задвижване на генератори или помпи.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Скоростта на хидромотора зависи от дебита на течността в него.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A7011-99A8-40A5-B723-FF0CCD658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2F0BBB-C481-40DF-AA3F-908DA8AF9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3580" y="3899482"/>
            <a:ext cx="3221325" cy="212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149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8FFA7-C854-4FD1-B46D-32C6674E5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169" y="179585"/>
            <a:ext cx="9404723" cy="1400530"/>
          </a:xfrm>
        </p:spPr>
        <p:txBody>
          <a:bodyPr/>
          <a:lstStyle/>
          <a:p>
            <a:pPr algn="ctr"/>
            <a:r>
              <a:rPr lang="bg-BG" dirty="0"/>
              <a:t>Контрол на налягането</a:t>
            </a:r>
            <a:br>
              <a:rPr lang="bg-BG" dirty="0"/>
            </a:br>
            <a:r>
              <a:rPr lang="bg-BG" dirty="0"/>
              <a:t>Предпазни клапани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EABC4-CE07-4EA3-AA7B-B4392614F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418" y="1864426"/>
            <a:ext cx="5508893" cy="4993574"/>
          </a:xfrm>
        </p:spPr>
        <p:txBody>
          <a:bodyPr>
            <a:normAutofit/>
          </a:bodyPr>
          <a:lstStyle/>
          <a:p>
            <a:r>
              <a:rPr lang="bg-BG" dirty="0"/>
              <a:t>Контролиране на максималното налягане в системата.</a:t>
            </a:r>
          </a:p>
          <a:p>
            <a:r>
              <a:rPr lang="ru-RU" dirty="0"/>
              <a:t>Типично налягане в системата: малко ВС - 1500 psi, голямо ВС - 3000 psi.</a:t>
            </a:r>
          </a:p>
          <a:p>
            <a:r>
              <a:rPr lang="ru-RU" dirty="0"/>
              <a:t>Предпазните клапани (</a:t>
            </a:r>
            <a:r>
              <a:rPr lang="en-US" dirty="0"/>
              <a:t>Relief valves</a:t>
            </a:r>
            <a:r>
              <a:rPr lang="ru-RU" dirty="0"/>
              <a:t>) се </a:t>
            </a:r>
            <a:r>
              <a:rPr lang="ru-RU" dirty="0" err="1"/>
              <a:t>използват</a:t>
            </a:r>
            <a:r>
              <a:rPr lang="ru-RU" dirty="0"/>
              <a:t> при: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/>
              <a:t>термично</a:t>
            </a:r>
            <a:r>
              <a:rPr lang="ru-RU" dirty="0"/>
              <a:t> </a:t>
            </a:r>
            <a:r>
              <a:rPr lang="ru-RU" dirty="0" err="1"/>
              <a:t>разширение</a:t>
            </a:r>
            <a:r>
              <a:rPr lang="ru-RU" dirty="0"/>
              <a:t> (термично разтоварване);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/>
              <a:t>предпазване</a:t>
            </a:r>
            <a:r>
              <a:rPr lang="ru-RU" dirty="0"/>
              <a:t> на системата (понижаване на дебита);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защита от механично </a:t>
            </a:r>
            <a:r>
              <a:rPr lang="ru-RU" dirty="0" err="1"/>
              <a:t>претоварване</a:t>
            </a:r>
            <a:r>
              <a:rPr lang="ru-RU" dirty="0"/>
              <a:t> (</a:t>
            </a:r>
            <a:r>
              <a:rPr lang="ru-RU" dirty="0" err="1"/>
              <a:t>предпазване</a:t>
            </a:r>
            <a:r>
              <a:rPr lang="ru-RU" dirty="0"/>
              <a:t> на </a:t>
            </a:r>
            <a:r>
              <a:rPr lang="ru-RU" dirty="0" err="1"/>
              <a:t>задкрилките</a:t>
            </a:r>
            <a:r>
              <a:rPr lang="ru-RU" dirty="0"/>
              <a:t>).</a:t>
            </a:r>
          </a:p>
          <a:p>
            <a:r>
              <a:rPr lang="ru-RU" dirty="0"/>
              <a:t>Действие на предпазните клапани.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08826-CEED-4725-A591-6F79C604A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39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0C1200-72AD-CDA0-F8AF-E7943676F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317" y="2438401"/>
            <a:ext cx="345757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12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402FF-4DA8-4501-91C3-0839B8F85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261" y="452718"/>
            <a:ext cx="9049573" cy="1400530"/>
          </a:xfrm>
        </p:spPr>
        <p:txBody>
          <a:bodyPr/>
          <a:lstStyle/>
          <a:p>
            <a:pPr algn="ctr"/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42AA2CB-B59E-49BD-B384-DAF91581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825" y="1853248"/>
            <a:ext cx="7459133" cy="4195762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9F7A0-B395-4B0F-BDB5-F901AA36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E30F11-AE93-47B2-9585-E81F4D947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456" y="1865415"/>
            <a:ext cx="7437502" cy="41835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059B20-A18D-4D81-BD73-361157446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640" y="1877582"/>
            <a:ext cx="7437502" cy="41835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5D6397-0FAB-4822-B72E-0FC4006D6D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824" y="1877582"/>
            <a:ext cx="7437502" cy="41835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77500C-16E5-40D7-AA90-59846E1B7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8" y="1841081"/>
            <a:ext cx="7437502" cy="41835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9D760E-37E6-4D78-BB9C-605A52EC0E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92" y="1901916"/>
            <a:ext cx="7437502" cy="41835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D51504-AEF7-46CD-A523-BCE56BA496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271" y="1901915"/>
            <a:ext cx="7437502" cy="418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6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A4A82-0B27-47EA-B27E-A38FCCF4E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Контрол на налягането</a:t>
            </a:r>
            <a:br>
              <a:rPr lang="bg-BG" dirty="0"/>
            </a:br>
            <a:r>
              <a:rPr lang="bg-BG" sz="3600" dirty="0"/>
              <a:t>Клапани за поддържане на налягането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C3AB2-2897-4A52-932C-41A12247B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Pressure maintaining valves.</a:t>
            </a:r>
            <a:endParaRPr lang="bg-BG" dirty="0"/>
          </a:p>
          <a:p>
            <a:r>
              <a:rPr lang="bg-BG" dirty="0"/>
              <a:t>По същество представлява предпазен клапан.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B10C4-6A98-464C-BE2E-F87366B02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24FDACD7-00F3-4E92-96B9-4B8D026DA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5"/>
          <a:stretch/>
        </p:blipFill>
        <p:spPr bwMode="auto">
          <a:xfrm>
            <a:off x="3019913" y="3022844"/>
            <a:ext cx="5113337" cy="36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670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D9525-6F2B-4A56-A887-504608E69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Контрол на налягането</a:t>
            </a:r>
            <a:br>
              <a:rPr lang="bg-BG" dirty="0"/>
            </a:br>
            <a:r>
              <a:rPr lang="bg-BG" dirty="0"/>
              <a:t>Редукционни клапани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5D578-BD5D-4E84-8BD8-8B4D46C4F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174173"/>
            <a:ext cx="5513769" cy="4074226"/>
          </a:xfrm>
        </p:spPr>
        <p:txBody>
          <a:bodyPr>
            <a:normAutofit/>
          </a:bodyPr>
          <a:lstStyle/>
          <a:p>
            <a:r>
              <a:rPr lang="ru-RU" dirty="0" err="1"/>
              <a:t>Редукционният</a:t>
            </a:r>
            <a:r>
              <a:rPr lang="ru-RU" dirty="0"/>
              <a:t> клапан често се използва за намаляване на налягането на основната система до стойност, подходяща за работа на консуматори като спирачките на колелата.</a:t>
            </a:r>
          </a:p>
          <a:p>
            <a:r>
              <a:rPr lang="bg-BG" dirty="0"/>
              <a:t>Клапани за управление на спирачките – клапани регулиращи налягането в спирачната система в зависимост от натиска върху педалите.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8BF82-A82D-44EB-B233-5B45A0CCD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E7A6B99A-50AB-4BBD-9A95-3E82694EE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9" b="11073"/>
          <a:stretch/>
        </p:blipFill>
        <p:spPr bwMode="auto">
          <a:xfrm>
            <a:off x="6623764" y="2174173"/>
            <a:ext cx="3650921" cy="407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9907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F244F-C857-4C23-8734-17ED9A9A1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Контрол на дебита</a:t>
            </a:r>
            <a:br>
              <a:rPr lang="bg-BG" dirty="0"/>
            </a:br>
            <a:r>
              <a:rPr lang="bg-BG" dirty="0"/>
              <a:t>Обратни клапани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9954D-4442-4E9C-B51D-ED7D917B5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Non-return valves.</a:t>
            </a:r>
            <a:endParaRPr lang="ru-RU" dirty="0"/>
          </a:p>
          <a:p>
            <a:r>
              <a:rPr lang="ru-RU" dirty="0"/>
              <a:t>Позволяват преминаване на течността в едната посока, но блокират нейния път в обратната </a:t>
            </a:r>
            <a:r>
              <a:rPr lang="ru-RU" dirty="0" err="1"/>
              <a:t>посока</a:t>
            </a:r>
            <a:r>
              <a:rPr lang="ru-RU" dirty="0"/>
              <a:t>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26B57-DC56-4A41-A0B2-99BEDDF63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FD6DDFFB-A4FD-4407-AA14-9FA8930AD3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" b="31706"/>
          <a:stretch/>
        </p:blipFill>
        <p:spPr bwMode="auto">
          <a:xfrm>
            <a:off x="1820253" y="3457698"/>
            <a:ext cx="7056437" cy="279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1838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04EEA-CB0D-45C2-BC44-8A18DCADF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Контрол на дебита</a:t>
            </a:r>
            <a:br>
              <a:rPr lang="bg-BG" dirty="0"/>
            </a:br>
            <a:r>
              <a:rPr lang="bg-BG" dirty="0"/>
              <a:t>Дроселни клапани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EC28C-B9FC-4BED-B5FD-E10CF4F6B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490" y="2052918"/>
            <a:ext cx="6290434" cy="4640683"/>
          </a:xfrm>
        </p:spPr>
        <p:txBody>
          <a:bodyPr/>
          <a:lstStyle/>
          <a:p>
            <a:r>
              <a:rPr lang="en-US" dirty="0"/>
              <a:t>Restrictor valves.</a:t>
            </a:r>
            <a:endParaRPr lang="bg-BG" dirty="0"/>
          </a:p>
          <a:p>
            <a:r>
              <a:rPr lang="ru-RU" dirty="0"/>
              <a:t>Дроселният клапан е конструиран да пропуска ограничен поток в едната посока и пълен поток в другата посока.</a:t>
            </a:r>
          </a:p>
          <a:p>
            <a:r>
              <a:rPr lang="ru-RU" dirty="0"/>
              <a:t>Може да се използва за забавяне на прибирането на клапите или спускането на колесника.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308A3-E55A-4367-9668-4EAD60501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0011CBA8-6678-44CB-833C-0E9079F16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" b="12868"/>
          <a:stretch/>
        </p:blipFill>
        <p:spPr bwMode="auto">
          <a:xfrm>
            <a:off x="6541414" y="2403530"/>
            <a:ext cx="5650586" cy="306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3207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D952-FE55-EC71-8FDD-81F0E6FBB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Разпределителни клапани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55F9A-12C0-571F-5600-3E06FB9A3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Ротационни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C6968-271F-D62F-5262-FAB931F3C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44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41481-CB15-D264-A536-2809662DA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517" y="2037186"/>
            <a:ext cx="4907666" cy="422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064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4A870-4D34-1E1D-ABE6-5AB000A2A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670560"/>
            <a:ext cx="8946541" cy="5577839"/>
          </a:xfrm>
        </p:spPr>
        <p:txBody>
          <a:bodyPr/>
          <a:lstStyle/>
          <a:p>
            <a:r>
              <a:rPr lang="bg-BG" dirty="0"/>
              <a:t>Линейни (</a:t>
            </a:r>
            <a:r>
              <a:rPr lang="bg-BG" dirty="0" err="1"/>
              <a:t>шибърни</a:t>
            </a:r>
            <a:r>
              <a:rPr lang="bg-BG" dirty="0"/>
              <a:t>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34C9A-CBBA-FA79-C976-5538015E4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45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470623-0106-E17E-33C7-6A6C5842A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491" y="1349363"/>
            <a:ext cx="6667018" cy="46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704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ABCC6-AF1D-4C6F-9EA5-DB29F0955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Контрол на дебита</a:t>
            </a:r>
            <a:br>
              <a:rPr lang="bg-BG" dirty="0"/>
            </a:br>
            <a:r>
              <a:rPr lang="bg-BG" dirty="0"/>
              <a:t>Совалкови клапани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E3B38-EDD2-4D8F-8564-692319351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Shuttle valves.</a:t>
            </a:r>
            <a:endParaRPr lang="bg-BG" dirty="0"/>
          </a:p>
          <a:p>
            <a:r>
              <a:rPr lang="bg-BG" dirty="0"/>
              <a:t>Предназначение.</a:t>
            </a:r>
          </a:p>
          <a:p>
            <a:r>
              <a:rPr lang="ru-RU" dirty="0"/>
              <a:t>Често се използват в колесника и спирачната система.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AE8D0-699E-4079-8F68-28705D0C7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94BBAAE-CFB2-41AC-90D4-E431963AA6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" b="20299"/>
          <a:stretch/>
        </p:blipFill>
        <p:spPr bwMode="auto">
          <a:xfrm>
            <a:off x="2004599" y="3377697"/>
            <a:ext cx="7143965" cy="321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0131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4C0FC-1698-474B-A5CF-E53EF7A65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bg-BG" sz="2900"/>
              <a:t>Контрол на дебита</a:t>
            </a:r>
            <a:br>
              <a:rPr lang="bg-BG" sz="2900"/>
            </a:br>
            <a:r>
              <a:rPr lang="bg-BG" sz="2900"/>
              <a:t>Съгласуващи клапани</a:t>
            </a:r>
            <a:endParaRPr lang="en-US" sz="29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5F75B-8FC5-4EE5-928A-FE6CD815D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r>
              <a:rPr lang="en-US" dirty="0"/>
              <a:t>Sequence valves.</a:t>
            </a:r>
          </a:p>
          <a:p>
            <a:r>
              <a:rPr lang="bg-BG" dirty="0"/>
              <a:t>Намират приложение в системата </a:t>
            </a:r>
            <a:r>
              <a:rPr lang="ru-RU" dirty="0"/>
              <a:t>на колесника, за </a:t>
            </a:r>
            <a:r>
              <a:rPr lang="ru-RU" dirty="0" err="1"/>
              <a:t>осигуряване</a:t>
            </a:r>
            <a:r>
              <a:rPr lang="ru-RU" dirty="0"/>
              <a:t> на </a:t>
            </a:r>
            <a:r>
              <a:rPr lang="ru-RU" dirty="0" err="1"/>
              <a:t>правилната</a:t>
            </a:r>
            <a:r>
              <a:rPr lang="ru-RU" dirty="0"/>
              <a:t> работа на </a:t>
            </a:r>
            <a:r>
              <a:rPr lang="ru-RU" dirty="0" err="1"/>
              <a:t>вратите</a:t>
            </a:r>
            <a:r>
              <a:rPr lang="ru-RU" dirty="0"/>
              <a:t> за отсека на колесника и механизма за </a:t>
            </a:r>
            <a:r>
              <a:rPr lang="ru-RU" dirty="0" err="1"/>
              <a:t>спускане</a:t>
            </a:r>
            <a:r>
              <a:rPr lang="ru-RU" dirty="0"/>
              <a:t> и </a:t>
            </a:r>
            <a:r>
              <a:rPr lang="ru-RU" dirty="0" err="1"/>
              <a:t>прибиране</a:t>
            </a:r>
            <a:r>
              <a:rPr lang="ru-RU" dirty="0"/>
              <a:t>. </a:t>
            </a:r>
            <a:endParaRPr lang="en-US" dirty="0"/>
          </a:p>
        </p:txBody>
      </p:sp>
      <p:sp>
        <p:nvSpPr>
          <p:cNvPr id="14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82B1D-5DFE-493E-8412-10B101D9E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900EF4F-A6D4-420A-AA9C-ACEC5C55C59A}" type="slidenum">
              <a:rPr lang="en-US" smtClean="0"/>
              <a:pPr>
                <a:spcAft>
                  <a:spcPts val="600"/>
                </a:spcAft>
              </a:pPr>
              <a:t>47</a:t>
            </a:fld>
            <a:endParaRPr lang="en-US"/>
          </a:p>
        </p:txBody>
      </p:sp>
      <p:pic>
        <p:nvPicPr>
          <p:cNvPr id="9" name="Picture 8" descr="Diagram of a mechanical system&#10;&#10;Description automatically generated">
            <a:extLst>
              <a:ext uri="{FF2B5EF4-FFF2-40B4-BE49-F238E27FC236}">
                <a16:creationId xmlns:a16="http://schemas.microsoft.com/office/drawing/2014/main" id="{AF2DFBDE-0FD4-CA98-5B50-2C257F503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992" y="1487476"/>
            <a:ext cx="5449889" cy="3883045"/>
          </a:xfrm>
          <a:prstGeom prst="rect">
            <a:avLst/>
          </a:prstGeom>
          <a:effectLst/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395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9191A-0A16-4C93-9D6E-C4708466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765" y="452718"/>
            <a:ext cx="9453070" cy="1400530"/>
          </a:xfrm>
        </p:spPr>
        <p:txBody>
          <a:bodyPr/>
          <a:lstStyle/>
          <a:p>
            <a:pPr algn="ctr"/>
            <a:r>
              <a:rPr lang="bg-BG" dirty="0"/>
              <a:t>Контрол на дебита</a:t>
            </a:r>
            <a:br>
              <a:rPr lang="en-US" dirty="0"/>
            </a:br>
            <a:r>
              <a:rPr lang="bg-BG" dirty="0"/>
              <a:t>Дозатор</a:t>
            </a:r>
            <a:br>
              <a:rPr lang="bg-BG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F8B75-93A2-43CC-B444-5EFBFF801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Регулира скорост на потока преминаващ през него.</a:t>
            </a:r>
          </a:p>
          <a:p>
            <a:r>
              <a:rPr lang="bg-BG" dirty="0"/>
              <a:t>Предпазва системата от изтичане на хидравличната течност при повреда.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D71A4-AAB8-4039-9ADE-3EA79C4CD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48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4597D1-6561-E808-EF9A-A2E97F892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406" y="3515096"/>
            <a:ext cx="4143737" cy="257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580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07930-490E-1492-5205-7C629A947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FF088-0DC9-5DD4-5846-E556A679F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Модулатор – използва се заедно с </a:t>
            </a:r>
            <a:r>
              <a:rPr lang="en-US" dirty="0"/>
              <a:t>Anti skid </a:t>
            </a:r>
            <a:r>
              <a:rPr lang="bg-BG" dirty="0"/>
              <a:t>системата на спирачките, позволява максимален дебит на потока при първоначално задействане на спирачките, след което подава намален дебит на потока.</a:t>
            </a:r>
          </a:p>
          <a:p>
            <a:r>
              <a:rPr lang="bg-BG" dirty="0"/>
              <a:t>Клапан за регулиране на потока – поставя се пред компонент от системата (например хидродвигател) за да осигурява постоянен поток от ХТ към него.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A293F-D31B-E228-0913-D955C4BDF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74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3986E-69B0-4798-8E9F-E51DEC3D3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Работа, извършена в системата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475812-B908-4FFA-8214-428CA5579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967418-72CB-4ADB-93B0-1B8D503B33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2388" r="2500" b="4312"/>
          <a:stretch/>
        </p:blipFill>
        <p:spPr>
          <a:xfrm>
            <a:off x="861251" y="1363397"/>
            <a:ext cx="8974441" cy="4991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557FE1-CBF7-482F-9DF6-2925CA696F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 t="2588" r="2724" b="4312"/>
          <a:stretch/>
        </p:blipFill>
        <p:spPr>
          <a:xfrm>
            <a:off x="818645" y="1363397"/>
            <a:ext cx="9017047" cy="498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2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6C592-D3AB-4A82-A9CB-5A268D47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Хидравлично захранване към различни източници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D9148B-405E-41A8-9394-B67A3A47B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C3115D-7BC9-4EB6-B5E1-48D5C42EC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82" y="1853248"/>
            <a:ext cx="8547380" cy="48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051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36154-EE80-429B-BC4B-81DDD7477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36" y="2301570"/>
            <a:ext cx="4584599" cy="2254857"/>
          </a:xfrm>
        </p:spPr>
        <p:txBody>
          <a:bodyPr/>
          <a:lstStyle/>
          <a:p>
            <a:pPr algn="ctr"/>
            <a:r>
              <a:rPr lang="bg-BG" dirty="0"/>
              <a:t>Контролно-измервателни уреди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E4C27-0044-4595-8002-2535A8EE0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C0BDB660-9E55-40DB-BCAB-2A4CBB08A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" t="1960" b="3668"/>
          <a:stretch/>
        </p:blipFill>
        <p:spPr bwMode="auto">
          <a:xfrm>
            <a:off x="5728032" y="60140"/>
            <a:ext cx="4509241" cy="673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8118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F33C8-3BD7-4457-8621-D7487B123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Контролноизмервателни уреди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B0B9C-DA71-436D-88BE-2BEEBBD80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406A71-4EED-431A-B672-E3C2784CC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" b="5635"/>
          <a:stretch/>
        </p:blipFill>
        <p:spPr bwMode="auto">
          <a:xfrm>
            <a:off x="2524826" y="1152983"/>
            <a:ext cx="5647291" cy="554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6975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DE07-0350-4F4C-A384-2138B252E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Индикация и предупреждение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0EF6FA-BA7D-4F9B-9606-954E867C6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BF2A-2012-436C-A6AC-84A0DF552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250" y="1376242"/>
            <a:ext cx="5338444" cy="548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890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1D65D-9224-4162-9766-DCCF4DE59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Хидравлична система на А320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31B1EE-8F9A-4180-940C-E235721F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54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3B71C8-947A-47AF-B772-51E3B936B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90" y="1152983"/>
            <a:ext cx="9776963" cy="566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207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4FAAA-9243-4BA7-B862-D4BF9C346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3" y="363151"/>
            <a:ext cx="10403536" cy="1400530"/>
          </a:xfrm>
        </p:spPr>
        <p:txBody>
          <a:bodyPr/>
          <a:lstStyle/>
          <a:p>
            <a:pPr algn="ctr"/>
            <a:r>
              <a:rPr lang="bg-BG" sz="4800" dirty="0"/>
              <a:t>Видове контролно-измервателни уреди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B5A94-6F7B-46EB-A9B6-61B10BADA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641" y="2085975"/>
            <a:ext cx="10072819" cy="4476297"/>
          </a:xfrm>
        </p:spPr>
        <p:txBody>
          <a:bodyPr>
            <a:normAutofit fontScale="92500" lnSpcReduction="20000"/>
          </a:bodyPr>
          <a:lstStyle/>
          <a:p>
            <a:r>
              <a:rPr lang="bg-BG" dirty="0"/>
              <a:t>Указатели за количеството течност (</a:t>
            </a:r>
            <a:r>
              <a:rPr lang="en-US" dirty="0"/>
              <a:t>Quantity Indicators</a:t>
            </a:r>
            <a:r>
              <a:rPr lang="bg-BG" dirty="0"/>
              <a:t>) – визуални или </a:t>
            </a:r>
            <a:r>
              <a:rPr lang="bg-BG" dirty="0" err="1"/>
              <a:t>поплавъчни</a:t>
            </a:r>
            <a:r>
              <a:rPr lang="bg-BG" dirty="0"/>
              <a:t> за индикация в пилотската кабина.</a:t>
            </a:r>
            <a:endParaRPr lang="en-US" dirty="0"/>
          </a:p>
          <a:p>
            <a:r>
              <a:rPr lang="bg-BG" dirty="0"/>
              <a:t>Релета, реагиращи на налягане</a:t>
            </a:r>
            <a:r>
              <a:rPr lang="en-US" dirty="0"/>
              <a:t> (Pressure relays)</a:t>
            </a:r>
            <a:r>
              <a:rPr lang="bg-BG" dirty="0"/>
              <a:t> – изпращат информация за налягането на ХТ до уреди за директно отчитане или до електрически преобразуватели за индикация на налягането в панела на ХС. </a:t>
            </a:r>
            <a:endParaRPr lang="en-US" dirty="0"/>
          </a:p>
          <a:p>
            <a:r>
              <a:rPr lang="bg-BG" dirty="0"/>
              <a:t>Измервателни уреди</a:t>
            </a:r>
            <a:r>
              <a:rPr lang="en-US" dirty="0"/>
              <a:t> (Pressure gauges)</a:t>
            </a:r>
            <a:r>
              <a:rPr lang="bg-BG" dirty="0"/>
              <a:t> – директно показващи налягането в резервоари или акумулатори и електрически за показване на налягането в основната и резервната система на панела на ХС.</a:t>
            </a:r>
            <a:endParaRPr lang="en-US" dirty="0"/>
          </a:p>
          <a:p>
            <a:r>
              <a:rPr lang="bg-BG" dirty="0"/>
              <a:t>Превключватели по налягане</a:t>
            </a:r>
            <a:r>
              <a:rPr lang="en-US" dirty="0"/>
              <a:t> (Pressure switches)</a:t>
            </a:r>
            <a:r>
              <a:rPr lang="bg-BG" dirty="0"/>
              <a:t> – показват загуба на налягане на ХС или на въздушно налягане в резервоара.</a:t>
            </a:r>
            <a:endParaRPr lang="en-US" dirty="0"/>
          </a:p>
          <a:p>
            <a:r>
              <a:rPr lang="bg-BG" dirty="0"/>
              <a:t>Разходомер</a:t>
            </a:r>
            <a:r>
              <a:rPr lang="en-US" dirty="0"/>
              <a:t> (Flow Indication)</a:t>
            </a:r>
            <a:r>
              <a:rPr lang="bg-BG" dirty="0"/>
              <a:t> – поставя се на изхода на помпа с постоянен дебит и алармира при проблем с помпата.</a:t>
            </a:r>
            <a:endParaRPr lang="en-US" dirty="0"/>
          </a:p>
          <a:p>
            <a:r>
              <a:rPr lang="bg-BG" dirty="0"/>
              <a:t>Индикатор на температурата</a:t>
            </a:r>
            <a:r>
              <a:rPr lang="en-US" dirty="0"/>
              <a:t> (Temperature indication)</a:t>
            </a:r>
            <a:r>
              <a:rPr lang="bg-BG" dirty="0"/>
              <a:t> – поставя се в резервоара за отчитане на повишена температура на хидравличната течност.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ACC35-53F5-4354-B9A8-E3065F58D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159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7B2E6-1B79-4A82-A3AE-6092D9426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Компоненти за целите на техническо обслужване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0C083-6767-451B-B723-E890ABEB7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621014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Съединения за </a:t>
            </a:r>
            <a:r>
              <a:rPr lang="ru-RU" dirty="0" err="1"/>
              <a:t>бързо</a:t>
            </a:r>
            <a:r>
              <a:rPr lang="ru-RU" dirty="0"/>
              <a:t> </a:t>
            </a:r>
            <a:r>
              <a:rPr lang="ru-RU" dirty="0" err="1"/>
              <a:t>разкачване</a:t>
            </a:r>
            <a:r>
              <a:rPr lang="ru-RU" dirty="0"/>
              <a:t> – поставят се там </a:t>
            </a:r>
            <a:r>
              <a:rPr lang="ru-RU" dirty="0" err="1"/>
              <a:t>където</a:t>
            </a:r>
            <a:r>
              <a:rPr lang="ru-RU" dirty="0"/>
              <a:t> се </a:t>
            </a:r>
            <a:r>
              <a:rPr lang="ru-RU" dirty="0" err="1"/>
              <a:t>налага</a:t>
            </a:r>
            <a:r>
              <a:rPr lang="ru-RU" dirty="0"/>
              <a:t> </a:t>
            </a:r>
            <a:r>
              <a:rPr lang="ru-RU" dirty="0" err="1"/>
              <a:t>често</a:t>
            </a:r>
            <a:r>
              <a:rPr lang="ru-RU" dirty="0"/>
              <a:t> </a:t>
            </a:r>
            <a:r>
              <a:rPr lang="ru-RU" dirty="0" err="1"/>
              <a:t>разкачване</a:t>
            </a:r>
            <a:r>
              <a:rPr lang="ru-RU" dirty="0"/>
              <a:t> при ТО на </a:t>
            </a:r>
            <a:r>
              <a:rPr lang="ru-RU" dirty="0" err="1"/>
              <a:t>системата</a:t>
            </a:r>
            <a:r>
              <a:rPr lang="ru-RU" dirty="0"/>
              <a:t>, </a:t>
            </a:r>
            <a:r>
              <a:rPr lang="ru-RU" dirty="0" err="1"/>
              <a:t>предотвратяват</a:t>
            </a:r>
            <a:r>
              <a:rPr lang="ru-RU" dirty="0"/>
              <a:t> </a:t>
            </a:r>
            <a:r>
              <a:rPr lang="ru-RU" dirty="0" err="1"/>
              <a:t>изтичането</a:t>
            </a:r>
            <a:r>
              <a:rPr lang="ru-RU" dirty="0"/>
              <a:t> на ХТ и </a:t>
            </a:r>
            <a:r>
              <a:rPr lang="ru-RU" dirty="0" err="1"/>
              <a:t>няма</a:t>
            </a:r>
            <a:r>
              <a:rPr lang="ru-RU" dirty="0"/>
              <a:t> нужда от </a:t>
            </a:r>
            <a:r>
              <a:rPr lang="ru-RU" dirty="0" err="1"/>
              <a:t>обезвъздушаване</a:t>
            </a:r>
            <a:r>
              <a:rPr lang="ru-RU" dirty="0"/>
              <a:t> на </a:t>
            </a:r>
            <a:r>
              <a:rPr lang="ru-RU" dirty="0" err="1"/>
              <a:t>системата</a:t>
            </a:r>
            <a:r>
              <a:rPr lang="ru-RU" dirty="0"/>
              <a:t> след </a:t>
            </a:r>
            <a:r>
              <a:rPr lang="ru-RU" dirty="0" err="1"/>
              <a:t>приключване</a:t>
            </a:r>
            <a:r>
              <a:rPr lang="ru-RU" dirty="0"/>
              <a:t> на </a:t>
            </a:r>
            <a:r>
              <a:rPr lang="ru-RU" dirty="0" err="1"/>
              <a:t>работата</a:t>
            </a:r>
            <a:r>
              <a:rPr lang="en-US" dirty="0"/>
              <a:t>.</a:t>
            </a:r>
            <a:r>
              <a:rPr lang="ru-RU" dirty="0"/>
              <a:t> </a:t>
            </a:r>
            <a:endParaRPr lang="bg-BG" dirty="0"/>
          </a:p>
          <a:p>
            <a:r>
              <a:rPr lang="ru-RU" dirty="0" err="1"/>
              <a:t>Клапани</a:t>
            </a:r>
            <a:r>
              <a:rPr lang="ru-RU" dirty="0"/>
              <a:t> за изпускане на </a:t>
            </a:r>
            <a:r>
              <a:rPr lang="ru-RU" dirty="0" err="1"/>
              <a:t>налягане</a:t>
            </a:r>
            <a:r>
              <a:rPr lang="ru-RU" dirty="0"/>
              <a:t> – </a:t>
            </a:r>
            <a:r>
              <a:rPr lang="ru-RU" dirty="0" err="1"/>
              <a:t>използват</a:t>
            </a:r>
            <a:r>
              <a:rPr lang="ru-RU" dirty="0"/>
              <a:t> се при ТО за </a:t>
            </a:r>
            <a:r>
              <a:rPr lang="ru-RU" dirty="0" err="1"/>
              <a:t>изпускане</a:t>
            </a:r>
            <a:r>
              <a:rPr lang="ru-RU" dirty="0"/>
              <a:t> на </a:t>
            </a:r>
            <a:r>
              <a:rPr lang="ru-RU" dirty="0" err="1"/>
              <a:t>налягането</a:t>
            </a:r>
            <a:r>
              <a:rPr lang="ru-RU" dirty="0"/>
              <a:t> на </a:t>
            </a:r>
            <a:r>
              <a:rPr lang="ru-RU" dirty="0" err="1"/>
              <a:t>системата</a:t>
            </a:r>
            <a:r>
              <a:rPr lang="ru-RU" dirty="0"/>
              <a:t>.</a:t>
            </a:r>
            <a:endParaRPr lang="en-US" dirty="0"/>
          </a:p>
          <a:p>
            <a:r>
              <a:rPr lang="ru-RU" dirty="0" err="1"/>
              <a:t>Дренажни</a:t>
            </a:r>
            <a:r>
              <a:rPr lang="ru-RU" dirty="0"/>
              <a:t> </a:t>
            </a:r>
            <a:r>
              <a:rPr lang="ru-RU" dirty="0" err="1"/>
              <a:t>клапани</a:t>
            </a:r>
            <a:r>
              <a:rPr lang="ru-RU" dirty="0"/>
              <a:t> – за </a:t>
            </a:r>
            <a:r>
              <a:rPr lang="ru-RU" dirty="0" err="1"/>
              <a:t>източване</a:t>
            </a:r>
            <a:r>
              <a:rPr lang="ru-RU" dirty="0"/>
              <a:t> на ХТ от </a:t>
            </a:r>
            <a:r>
              <a:rPr lang="ru-RU" dirty="0" err="1"/>
              <a:t>системата</a:t>
            </a:r>
            <a:r>
              <a:rPr lang="ru-RU" dirty="0"/>
              <a:t>, </a:t>
            </a:r>
            <a:r>
              <a:rPr lang="ru-RU" dirty="0" err="1"/>
              <a:t>намират</a:t>
            </a:r>
            <a:r>
              <a:rPr lang="ru-RU" dirty="0"/>
              <a:t> се в най-</a:t>
            </a:r>
            <a:r>
              <a:rPr lang="ru-RU" dirty="0" err="1"/>
              <a:t>ниската</a:t>
            </a:r>
            <a:r>
              <a:rPr lang="ru-RU" dirty="0"/>
              <a:t> част на </a:t>
            </a:r>
            <a:r>
              <a:rPr lang="ru-RU" dirty="0" err="1"/>
              <a:t>системата</a:t>
            </a:r>
            <a:r>
              <a:rPr lang="en-US" dirty="0"/>
              <a:t>.</a:t>
            </a:r>
            <a:r>
              <a:rPr lang="ru-RU" dirty="0"/>
              <a:t> </a:t>
            </a:r>
          </a:p>
          <a:p>
            <a:r>
              <a:rPr lang="ru-RU" dirty="0" err="1"/>
              <a:t>Спирателни</a:t>
            </a:r>
            <a:r>
              <a:rPr lang="ru-RU" dirty="0"/>
              <a:t> </a:t>
            </a:r>
            <a:r>
              <a:rPr lang="ru-RU" dirty="0" err="1"/>
              <a:t>клапани</a:t>
            </a:r>
            <a:r>
              <a:rPr lang="ru-RU" dirty="0"/>
              <a:t> – </a:t>
            </a:r>
            <a:r>
              <a:rPr lang="ru-RU" dirty="0" err="1"/>
              <a:t>намират</a:t>
            </a:r>
            <a:r>
              <a:rPr lang="ru-RU" dirty="0"/>
              <a:t> се на </a:t>
            </a:r>
            <a:r>
              <a:rPr lang="ru-RU" dirty="0" err="1"/>
              <a:t>противопожарната</a:t>
            </a:r>
            <a:r>
              <a:rPr lang="ru-RU" dirty="0"/>
              <a:t> стена на двигателя и </a:t>
            </a:r>
            <a:r>
              <a:rPr lang="ru-RU" dirty="0" err="1"/>
              <a:t>спират</a:t>
            </a:r>
            <a:r>
              <a:rPr lang="ru-RU" dirty="0"/>
              <a:t> </a:t>
            </a:r>
            <a:r>
              <a:rPr lang="ru-RU" dirty="0" err="1"/>
              <a:t>подаването</a:t>
            </a:r>
            <a:r>
              <a:rPr lang="ru-RU" dirty="0"/>
              <a:t> на ХТ </a:t>
            </a:r>
            <a:r>
              <a:rPr lang="ru-RU" dirty="0" err="1"/>
              <a:t>към</a:t>
            </a:r>
            <a:r>
              <a:rPr lang="ru-RU" dirty="0"/>
              <a:t> него, при пожар или при </a:t>
            </a:r>
            <a:r>
              <a:rPr lang="ru-RU" dirty="0" err="1"/>
              <a:t>подмяна</a:t>
            </a:r>
            <a:r>
              <a:rPr lang="ru-RU" dirty="0"/>
              <a:t> на </a:t>
            </a:r>
            <a:r>
              <a:rPr lang="ru-RU" dirty="0" err="1"/>
              <a:t>компоненти</a:t>
            </a:r>
            <a:r>
              <a:rPr lang="ru-RU" dirty="0"/>
              <a:t> от </a:t>
            </a:r>
            <a:r>
              <a:rPr lang="ru-RU" dirty="0" err="1"/>
              <a:t>системата</a:t>
            </a:r>
            <a:r>
              <a:rPr lang="ru-RU" dirty="0"/>
              <a:t> </a:t>
            </a:r>
            <a:r>
              <a:rPr lang="en-US" dirty="0"/>
              <a:t>.</a:t>
            </a:r>
            <a:endParaRPr lang="bg-BG" dirty="0"/>
          </a:p>
          <a:p>
            <a:r>
              <a:rPr lang="bg-BG" dirty="0"/>
              <a:t>Точки за </a:t>
            </a:r>
            <a:r>
              <a:rPr lang="bg-BG" dirty="0" err="1"/>
              <a:t>обезвъздушаване</a:t>
            </a:r>
            <a:r>
              <a:rPr lang="bg-BG" dirty="0"/>
              <a:t> на системата.</a:t>
            </a:r>
            <a:endParaRPr lang="ru-RU" dirty="0"/>
          </a:p>
          <a:p>
            <a:r>
              <a:rPr lang="ru-RU" dirty="0"/>
              <a:t>Точки за вземане на проби за анализ на </a:t>
            </a:r>
            <a:r>
              <a:rPr lang="ru-RU" dirty="0" err="1"/>
              <a:t>течността</a:t>
            </a:r>
            <a:r>
              <a:rPr lang="ru-RU" dirty="0"/>
              <a:t> – </a:t>
            </a:r>
            <a:r>
              <a:rPr lang="ru-RU" dirty="0" err="1"/>
              <a:t>потъмняването</a:t>
            </a:r>
            <a:r>
              <a:rPr lang="ru-RU" dirty="0"/>
              <a:t> на ХТ е индикация за </a:t>
            </a:r>
            <a:r>
              <a:rPr lang="ru-RU" dirty="0" err="1"/>
              <a:t>прегряване</a:t>
            </a:r>
            <a:r>
              <a:rPr lang="ru-RU" dirty="0"/>
              <a:t>, а </a:t>
            </a:r>
            <a:r>
              <a:rPr lang="ru-RU" dirty="0" err="1"/>
              <a:t>изсветляването</a:t>
            </a:r>
            <a:r>
              <a:rPr lang="ru-RU" dirty="0"/>
              <a:t> е индикация за наличие на вода.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F040B-697A-4400-9C90-6E3C08DD9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440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5FC19-04ED-40C3-A03C-D7A1C23B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C2CEF9-27FF-4618-B518-2350AD010C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8"/>
          <a:stretch/>
        </p:blipFill>
        <p:spPr bwMode="auto">
          <a:xfrm>
            <a:off x="2781684" y="62345"/>
            <a:ext cx="6372225" cy="673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0668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DFC83-6BF0-4840-9A03-2AB3E348A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0887"/>
            <a:ext cx="4011044" cy="2753620"/>
          </a:xfrm>
        </p:spPr>
        <p:txBody>
          <a:bodyPr/>
          <a:lstStyle/>
          <a:p>
            <a:r>
              <a:rPr lang="bg-BG" dirty="0"/>
              <a:t>Захранвани с хидроенергия органи за управление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5FC19-04ED-40C3-A03C-D7A1C23B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58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2B24E2-267D-440F-9E2A-C6FA2A834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4"/>
          <a:stretch/>
        </p:blipFill>
        <p:spPr bwMode="auto">
          <a:xfrm>
            <a:off x="4660149" y="22918"/>
            <a:ext cx="5611812" cy="6709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0377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BE32D-0B28-5232-CFC6-3974731B8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Пневматична система за високо налягане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C3109-BF95-FA2F-35F8-FE795AE5F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Предимства: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Въздуха е общодостъпен и не струва нищо.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Въздуха е по-лек от хидравличната течност.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Няма опасност от възникване на пожар.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Не възникват проблеми с промяна на вискозитета при промяна на температурата.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Системата е по-лека, защото няма нужда от </a:t>
            </a:r>
            <a:r>
              <a:rPr lang="bg-BG" dirty="0" err="1"/>
              <a:t>връщателна</a:t>
            </a:r>
            <a:r>
              <a:rPr lang="bg-BG" dirty="0"/>
              <a:t> магистрала.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618F8-A28B-A1A9-13D6-1AEE2AB3D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41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BED9B-8DC5-480E-A154-8B82847E2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Преса на Брама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C8E02-A337-46CC-9AF9-F45D91AA9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410" y="1447800"/>
            <a:ext cx="4897622" cy="5178631"/>
          </a:xfrm>
        </p:spPr>
        <p:txBody>
          <a:bodyPr/>
          <a:lstStyle/>
          <a:p>
            <a:r>
              <a:rPr lang="bg-BG" dirty="0"/>
              <a:t>Хидравличната преса е патентована от Джоузеф Брама през 1795 г.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Колкото е по-малка площта, върху която се прилага натоварване, толкова по-голямо налягане се създава.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Колкото е по-голяма площта под налягане, толкова по-голямо ще е наличното </a:t>
            </a:r>
            <a:r>
              <a:rPr lang="ru-RU" dirty="0" err="1"/>
              <a:t>натоварване</a:t>
            </a:r>
            <a:r>
              <a:rPr lang="ru-RU" dirty="0"/>
              <a:t>.</a:t>
            </a:r>
          </a:p>
          <a:p>
            <a:r>
              <a:rPr lang="bg-BG" dirty="0"/>
              <a:t>Извършена работа в системата.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42849-1691-4B1C-B55A-25FD78D64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B863A07-35B8-46AD-9823-9C6CAF3AE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2" b="4460"/>
          <a:stretch/>
        </p:blipFill>
        <p:spPr bwMode="auto">
          <a:xfrm>
            <a:off x="5040383" y="2202669"/>
            <a:ext cx="5409188" cy="366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F869DD-7BA4-425E-B73A-8C4E208D3212}"/>
              </a:ext>
            </a:extLst>
          </p:cNvPr>
          <p:cNvSpPr/>
          <p:nvPr/>
        </p:nvSpPr>
        <p:spPr>
          <a:xfrm>
            <a:off x="4893369" y="5910441"/>
            <a:ext cx="68371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altLang="en-US" sz="1600" dirty="0">
                <a:latin typeface="Arial" panose="020B0604020202020204" pitchFamily="34" charset="0"/>
              </a:rPr>
              <a:t>СИЛА</a:t>
            </a:r>
            <a:r>
              <a:rPr lang="ru-RU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>
                <a:latin typeface="Arial" panose="020B0604020202020204" pitchFamily="34" charset="0"/>
              </a:rPr>
              <a:t>x </a:t>
            </a:r>
            <a:r>
              <a:rPr lang="bg-BG" altLang="en-US" sz="1600" dirty="0">
                <a:latin typeface="Arial" panose="020B0604020202020204" pitchFamily="34" charset="0"/>
              </a:rPr>
              <a:t>РАЗСТОЯНИЕ</a:t>
            </a:r>
            <a:r>
              <a:rPr lang="ru-RU" altLang="en-US" sz="1600" dirty="0">
                <a:latin typeface="Arial" panose="020B0604020202020204" pitchFamily="34" charset="0"/>
              </a:rPr>
              <a:t> (</a:t>
            </a:r>
            <a:r>
              <a:rPr lang="bg-BG" altLang="en-US" sz="1600" dirty="0">
                <a:latin typeface="Arial" panose="020B0604020202020204" pitchFamily="34" charset="0"/>
              </a:rPr>
              <a:t>бутало</a:t>
            </a:r>
            <a:r>
              <a:rPr lang="ru-RU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>
                <a:latin typeface="Arial" panose="020B0604020202020204" pitchFamily="34" charset="0"/>
              </a:rPr>
              <a:t>A</a:t>
            </a:r>
            <a:r>
              <a:rPr lang="ru-RU" altLang="en-US" sz="1600" dirty="0">
                <a:latin typeface="Arial" panose="020B0604020202020204" pitchFamily="34" charset="0"/>
              </a:rPr>
              <a:t>) =  </a:t>
            </a:r>
            <a:r>
              <a:rPr lang="bg-BG" altLang="en-US" sz="1600" dirty="0">
                <a:latin typeface="Arial" panose="020B0604020202020204" pitchFamily="34" charset="0"/>
              </a:rPr>
              <a:t>СИЛА</a:t>
            </a:r>
            <a:r>
              <a:rPr lang="ru-RU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>
                <a:latin typeface="Arial" panose="020B0604020202020204" pitchFamily="34" charset="0"/>
              </a:rPr>
              <a:t>x </a:t>
            </a:r>
            <a:r>
              <a:rPr lang="bg-BG" altLang="en-US" sz="1600" dirty="0">
                <a:latin typeface="Arial" panose="020B0604020202020204" pitchFamily="34" charset="0"/>
              </a:rPr>
              <a:t>РАЗСТОЯНИЕ</a:t>
            </a:r>
            <a:r>
              <a:rPr lang="ru-RU" altLang="en-US" sz="1600" dirty="0">
                <a:latin typeface="Arial" panose="020B0604020202020204" pitchFamily="34" charset="0"/>
              </a:rPr>
              <a:t> (</a:t>
            </a:r>
            <a:r>
              <a:rPr lang="bg-BG" altLang="en-US" sz="1600" dirty="0">
                <a:latin typeface="Arial" panose="020B0604020202020204" pitchFamily="34" charset="0"/>
              </a:rPr>
              <a:t>бутало</a:t>
            </a:r>
            <a:r>
              <a:rPr lang="ru-RU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>
                <a:latin typeface="Arial" panose="020B0604020202020204" pitchFamily="34" charset="0"/>
              </a:rPr>
              <a:t>B</a:t>
            </a:r>
            <a:r>
              <a:rPr lang="ru-RU" altLang="en-US" sz="1600" dirty="0">
                <a:latin typeface="Arial" panose="020B0604020202020204" pitchFamily="34" charset="0"/>
              </a:rPr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400444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6DE3B-F42C-48B6-B170-FCF03F35F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087816"/>
            <a:ext cx="4497041" cy="2682368"/>
          </a:xfrm>
        </p:spPr>
        <p:txBody>
          <a:bodyPr/>
          <a:lstStyle/>
          <a:p>
            <a:pPr algn="ctr"/>
            <a:r>
              <a:rPr lang="bg-BG" dirty="0" err="1"/>
              <a:t>Пневматичн</a:t>
            </a:r>
            <a:r>
              <a:rPr lang="en-US" dirty="0"/>
              <a:t>a</a:t>
            </a:r>
            <a:r>
              <a:rPr lang="bg-BG" dirty="0"/>
              <a:t> систем</a:t>
            </a:r>
            <a:r>
              <a:rPr lang="en-US"/>
              <a:t>a</a:t>
            </a:r>
            <a:r>
              <a:rPr lang="bg-BG"/>
              <a:t> </a:t>
            </a:r>
            <a:r>
              <a:rPr lang="bg-BG" dirty="0"/>
              <a:t>за високо налягане на </a:t>
            </a:r>
            <a:r>
              <a:rPr lang="en-US" dirty="0"/>
              <a:t>Fokker 27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727A84-1EEF-4125-B5E6-EC8A7F5B8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1CD51B-CBDD-4B7C-9383-2B5470B11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1"/>
          <a:stretch/>
        </p:blipFill>
        <p:spPr bwMode="auto">
          <a:xfrm>
            <a:off x="5227690" y="226359"/>
            <a:ext cx="5040312" cy="640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7184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D5A39-4F46-D50B-5F26-C78EE8AC5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Компоненти на системата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BFA74-B4BB-D738-E2DC-A09A4BC26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Четири степенен компресор задвижван от спомагателната предавка на двигателя.</a:t>
            </a:r>
          </a:p>
          <a:p>
            <a:r>
              <a:rPr lang="bg-BG" dirty="0"/>
              <a:t>Разтоварващ клапан поддържащ налягане в системата от 3300 </a:t>
            </a:r>
            <a:r>
              <a:rPr lang="en-US" dirty="0"/>
              <a:t>psi.</a:t>
            </a:r>
            <a:r>
              <a:rPr lang="bg-BG" dirty="0"/>
              <a:t> </a:t>
            </a:r>
            <a:endParaRPr lang="en-US" dirty="0"/>
          </a:p>
          <a:p>
            <a:r>
              <a:rPr lang="bg-BG" dirty="0"/>
              <a:t>Совалков клапан позволяващ захранването на системата от външен източник.</a:t>
            </a:r>
          </a:p>
          <a:p>
            <a:r>
              <a:rPr lang="bg-BG" dirty="0" err="1"/>
              <a:t>Влагоотделител</a:t>
            </a:r>
            <a:r>
              <a:rPr lang="bg-BG" dirty="0"/>
              <a:t>, който премахва 98 % от водата във въздуха.</a:t>
            </a:r>
          </a:p>
          <a:p>
            <a:r>
              <a:rPr lang="bg-BG" dirty="0" err="1"/>
              <a:t>Изсушител</a:t>
            </a:r>
            <a:r>
              <a:rPr lang="bg-BG" dirty="0"/>
              <a:t>, който премахва останалата вода с помощта на силициев гел или алуминиев силикат.</a:t>
            </a:r>
          </a:p>
          <a:p>
            <a:r>
              <a:rPr lang="bg-BG" dirty="0"/>
              <a:t>Десет </a:t>
            </a:r>
            <a:r>
              <a:rPr lang="bg-BG" dirty="0" err="1"/>
              <a:t>микронов</a:t>
            </a:r>
            <a:r>
              <a:rPr lang="bg-BG" dirty="0"/>
              <a:t> филтър, който почиства въздуха преди той да навлезе в системата.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9EF3D-578C-6BF7-CD32-8E0DAF770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549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005AA-B63D-77E3-EDA8-A6E2157AE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8CF9F-5AF1-36F8-7BB1-C6E3ADA53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Три резервоара за съхранение на въздух под налягане: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g-BG" dirty="0"/>
              <a:t> за основната система с обем 750 кубични инча,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g-BG" dirty="0"/>
              <a:t> за спирачната система с обем 180 кубични инча,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g-BG" dirty="0"/>
              <a:t>за аварийната система  с обем 180 кубични инча.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bg-BG" dirty="0"/>
              <a:t>Редуциращ клапан, понижаващ налягането на въздуха до </a:t>
            </a:r>
            <a:r>
              <a:rPr lang="en-US" dirty="0"/>
              <a:t>1000 psi</a:t>
            </a:r>
            <a:r>
              <a:rPr lang="bg-BG" dirty="0"/>
              <a:t>, преди подаването му към колесника, пътническата врата, управлението на носовия колесник и спирачката на витлото.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645BC-97F6-5C03-1BD9-246D887F5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34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6061B-52D5-4A27-82E6-15274690C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Пасивна хидравлична система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33A1F-2971-4F63-9B76-5507A38E8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15" y="2052918"/>
            <a:ext cx="9979919" cy="4805082"/>
          </a:xfrm>
        </p:spPr>
        <p:txBody>
          <a:bodyPr/>
          <a:lstStyle/>
          <a:p>
            <a:r>
              <a:rPr lang="ru-RU" dirty="0"/>
              <a:t>За дадено налягане на течността, получената сила може да се изменя чрез регулиране площта на </a:t>
            </a:r>
            <a:r>
              <a:rPr lang="ru-RU" dirty="0" err="1"/>
              <a:t>буталото</a:t>
            </a:r>
            <a:r>
              <a:rPr lang="ru-RU" dirty="0"/>
              <a:t>, а резултантното линейно изместване ще се изменя обратно пропорционално на площта.</a:t>
            </a:r>
          </a:p>
          <a:p>
            <a:r>
              <a:rPr lang="ru-RU" dirty="0"/>
              <a:t>Пример за такава система е спирачната система на лек самолет.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75CBE-97BA-4CA2-88BF-E83AAD895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78017B-71A6-4320-ADCA-E4AA31E94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" r="7963" b="21722"/>
          <a:stretch/>
        </p:blipFill>
        <p:spPr bwMode="auto">
          <a:xfrm>
            <a:off x="2734534" y="3582423"/>
            <a:ext cx="5548080" cy="311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926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7E114-9A82-BE1F-5B43-579EFB93A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bg-BG" sz="3600"/>
              <a:t>Активна хидравлична система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D359C-1078-C4A9-49A7-952A8695B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r>
              <a:rPr lang="bg-BG" dirty="0"/>
              <a:t>Помпа осъществява движението на хидравличната течност по тръбопроводите.</a:t>
            </a:r>
          </a:p>
          <a:p>
            <a:r>
              <a:rPr lang="bg-BG" dirty="0"/>
              <a:t>Бутала движещи се в хидроцилиндри осигуряват ограничението на движението на хидравличната течност и по този начин създават налягане.</a:t>
            </a:r>
            <a:endParaRPr lang="en-US" dirty="0"/>
          </a:p>
        </p:txBody>
      </p:sp>
      <p:sp>
        <p:nvSpPr>
          <p:cNvPr id="13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39E84-FFE1-FBB9-15DD-0D6619669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900EF4F-A6D4-420A-AA9C-ACEC5C55C59A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AEDD84-C2AC-CA18-C924-805782D14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992" y="1630535"/>
            <a:ext cx="5449889" cy="3596926"/>
          </a:xfrm>
          <a:prstGeom prst="rect">
            <a:avLst/>
          </a:prstGeom>
          <a:effectLst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60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6BB66-4691-4CC6-9C69-8C64E43DA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Хидравлични течности и тръбопроводи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751DA-D070-4521-B590-48D40AAC4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152" y="2052918"/>
            <a:ext cx="9111702" cy="4195481"/>
          </a:xfrm>
        </p:spPr>
        <p:txBody>
          <a:bodyPr>
            <a:normAutofit/>
          </a:bodyPr>
          <a:lstStyle/>
          <a:p>
            <a:r>
              <a:rPr lang="bg-BG" dirty="0"/>
              <a:t>Ефективността на хидравличната система зависи от загубите на енергия в резултат на триене.</a:t>
            </a:r>
          </a:p>
          <a:p>
            <a:r>
              <a:rPr lang="ru-RU" dirty="0"/>
              <a:t>Определено количество сила се изразходва за преодоляване на статичното съпротивление от триене между: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Бутала и цилиндри.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Бутални пръти и лагери/уплътнения.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Течността и стените на тръбопровода.</a:t>
            </a:r>
          </a:p>
          <a:p>
            <a:r>
              <a:rPr lang="ru-RU" dirty="0" err="1"/>
              <a:t>Премахването</a:t>
            </a:r>
            <a:r>
              <a:rPr lang="ru-RU" dirty="0"/>
              <a:t> на </a:t>
            </a:r>
            <a:r>
              <a:rPr lang="ru-RU" dirty="0" err="1"/>
              <a:t>триенето</a:t>
            </a:r>
            <a:r>
              <a:rPr lang="ru-RU" dirty="0"/>
              <a:t> между буталата и цилиндрите или буталните пръти и </a:t>
            </a:r>
            <a:r>
              <a:rPr lang="ru-RU" dirty="0" err="1"/>
              <a:t>лагерите</a:t>
            </a:r>
            <a:r>
              <a:rPr lang="ru-RU" dirty="0"/>
              <a:t> е </a:t>
            </a:r>
            <a:r>
              <a:rPr lang="ru-RU" dirty="0" err="1"/>
              <a:t>невъзможно</a:t>
            </a:r>
            <a:r>
              <a:rPr lang="ru-RU" dirty="0"/>
              <a:t>, но </a:t>
            </a:r>
            <a:r>
              <a:rPr lang="ru-RU" dirty="0" err="1"/>
              <a:t>може</a:t>
            </a:r>
            <a:r>
              <a:rPr lang="ru-RU" dirty="0"/>
              <a:t> да се </a:t>
            </a:r>
            <a:r>
              <a:rPr lang="ru-RU" dirty="0" err="1"/>
              <a:t>намали</a:t>
            </a:r>
            <a:r>
              <a:rPr lang="ru-RU" dirty="0"/>
              <a:t> чрез </a:t>
            </a:r>
            <a:r>
              <a:rPr lang="ru-RU" dirty="0" err="1"/>
              <a:t>правилната</a:t>
            </a:r>
            <a:r>
              <a:rPr lang="ru-RU" dirty="0"/>
              <a:t> </a:t>
            </a:r>
            <a:r>
              <a:rPr lang="ru-RU" dirty="0" err="1"/>
              <a:t>изработка</a:t>
            </a:r>
            <a:r>
              <a:rPr lang="ru-RU" dirty="0"/>
              <a:t> на </a:t>
            </a:r>
            <a:r>
              <a:rPr lang="ru-RU" dirty="0" err="1"/>
              <a:t>компонентите</a:t>
            </a:r>
            <a:r>
              <a:rPr lang="ru-RU" dirty="0"/>
              <a:t> и </a:t>
            </a:r>
            <a:r>
              <a:rPr lang="ru-RU" dirty="0" err="1"/>
              <a:t>агрегатите</a:t>
            </a:r>
            <a:r>
              <a:rPr lang="ru-RU" dirty="0"/>
              <a:t>.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7DC40-9CF7-474C-AED3-CF6FEEBF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0EF4F-A6D4-420A-AA9C-ACEC5C55C5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963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955000E1E90434480DA7C5D79237105" ma:contentTypeVersion="13" ma:contentTypeDescription="Създаване на нов документ" ma:contentTypeScope="" ma:versionID="2fb249b8c396e2fa8037bdabfc435910">
  <xsd:schema xmlns:xsd="http://www.w3.org/2001/XMLSchema" xmlns:xs="http://www.w3.org/2001/XMLSchema" xmlns:p="http://schemas.microsoft.com/office/2006/metadata/properties" xmlns:ns2="1c6c35c4-1886-4228-ad8c-44b77ac7e7a4" xmlns:ns3="ebcdac8e-26cb-4b0f-b828-91fc22bcde46" targetNamespace="http://schemas.microsoft.com/office/2006/metadata/properties" ma:root="true" ma:fieldsID="c306299099f6ef6fd90ba51ac5a6b80c" ns2:_="" ns3:_="">
    <xsd:import namespace="1c6c35c4-1886-4228-ad8c-44b77ac7e7a4"/>
    <xsd:import namespace="ebcdac8e-26cb-4b0f-b828-91fc22bcde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6c35c4-1886-4228-ad8c-44b77ac7e7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cdac8e-26cb-4b0f-b828-91fc22bcde4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Споделено 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Споделени с подробност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ъдържание"/>
        <xsd:element ref="dc:title" minOccurs="0" maxOccurs="1" ma:index="4" ma:displayName="Заглав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E7E7EE0-6319-4846-A66A-583891BCBB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6c35c4-1886-4228-ad8c-44b77ac7e7a4"/>
    <ds:schemaRef ds:uri="ebcdac8e-26cb-4b0f-b828-91fc22bcde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4F9A31-5F04-455A-9B5A-C7D77B0DB6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FF9A19-8063-4F9A-9513-57A8D0D9767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4445</TotalTime>
  <Words>2685</Words>
  <Application>Microsoft Office PowerPoint</Application>
  <PresentationFormat>Widescreen</PresentationFormat>
  <Paragraphs>374</Paragraphs>
  <Slides>62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Arial</vt:lpstr>
      <vt:lpstr>Calibri</vt:lpstr>
      <vt:lpstr>Cambria Math</vt:lpstr>
      <vt:lpstr>Century Gothic</vt:lpstr>
      <vt:lpstr>Wingdings</vt:lpstr>
      <vt:lpstr>Wingdings 3</vt:lpstr>
      <vt:lpstr>Ion</vt:lpstr>
      <vt:lpstr>Хидравлична система</vt:lpstr>
      <vt:lpstr>Статично налягане</vt:lpstr>
      <vt:lpstr>Основи на хидравликата</vt:lpstr>
      <vt:lpstr>PowerPoint Presentation</vt:lpstr>
      <vt:lpstr>Работа, извършена в системата</vt:lpstr>
      <vt:lpstr>Преса на Брама</vt:lpstr>
      <vt:lpstr>Пасивна хидравлична система</vt:lpstr>
      <vt:lpstr>Активна хидравлична система</vt:lpstr>
      <vt:lpstr>Хидравлични течности и тръбопроводи</vt:lpstr>
      <vt:lpstr>PowerPoint Presentation</vt:lpstr>
      <vt:lpstr>Уплътнения</vt:lpstr>
      <vt:lpstr>Хидравлични течности</vt:lpstr>
      <vt:lpstr>Хидравлични течности</vt:lpstr>
      <vt:lpstr>Основна система</vt:lpstr>
      <vt:lpstr>Компоненти на системата</vt:lpstr>
      <vt:lpstr>Система с отворен център (Open center system)</vt:lpstr>
      <vt:lpstr>Затворена система  (Closed system)</vt:lpstr>
      <vt:lpstr>Резервоари</vt:lpstr>
      <vt:lpstr>PowerPoint Presentation</vt:lpstr>
      <vt:lpstr>Филтри</vt:lpstr>
      <vt:lpstr>Помпи</vt:lpstr>
      <vt:lpstr>Ръчни помпи (Hand pumps)</vt:lpstr>
      <vt:lpstr>Моторните помпи или електрическите помпи може да се класифицират както следва:  </vt:lpstr>
      <vt:lpstr>Помпа с постоянно налягане (Променлив дебит)</vt:lpstr>
      <vt:lpstr>Помпа с постоянно налягане (Променлив дебит)</vt:lpstr>
      <vt:lpstr>Помпа с постоянно налягане (Променлив дебит)</vt:lpstr>
      <vt:lpstr>PowerPoint Presentation</vt:lpstr>
      <vt:lpstr>Разположение на помпата, задвижвана от двигателя</vt:lpstr>
      <vt:lpstr>Трансфер на хидравлична мощност</vt:lpstr>
      <vt:lpstr>PowerPoint Presentation</vt:lpstr>
      <vt:lpstr>Помпи задвижвани от въздушна турбина</vt:lpstr>
      <vt:lpstr>Помпи задвижвани от електродвигател</vt:lpstr>
      <vt:lpstr>Ram Air Turbines </vt:lpstr>
      <vt:lpstr>Клапан за кръг на празен ход  (ACOV)  </vt:lpstr>
      <vt:lpstr>Хидравлични акумулатори</vt:lpstr>
      <vt:lpstr>Хидравлични акумулатори</vt:lpstr>
      <vt:lpstr>Хидравлични задвижващи механизми</vt:lpstr>
      <vt:lpstr>Хидравлична ключалка Хидромотори</vt:lpstr>
      <vt:lpstr>Контрол на налягането Предпазни клапани</vt:lpstr>
      <vt:lpstr>Контрол на налягането Клапани за поддържане на налягането</vt:lpstr>
      <vt:lpstr>Контрол на налягането Редукционни клапани</vt:lpstr>
      <vt:lpstr>Контрол на дебита Обратни клапани</vt:lpstr>
      <vt:lpstr>Контрол на дебита Дроселни клапани</vt:lpstr>
      <vt:lpstr>Разпределителни клапани</vt:lpstr>
      <vt:lpstr>PowerPoint Presentation</vt:lpstr>
      <vt:lpstr>Контрол на дебита Совалкови клапани</vt:lpstr>
      <vt:lpstr>Контрол на дебита Съгласуващи клапани</vt:lpstr>
      <vt:lpstr>Контрол на дебита Дозатор </vt:lpstr>
      <vt:lpstr>PowerPoint Presentation</vt:lpstr>
      <vt:lpstr>Хидравлично захранване към различни източници</vt:lpstr>
      <vt:lpstr>Контролно-измервателни уреди</vt:lpstr>
      <vt:lpstr>Контролноизмервателни уреди</vt:lpstr>
      <vt:lpstr>Индикация и предупреждение</vt:lpstr>
      <vt:lpstr>Хидравлична система на А320</vt:lpstr>
      <vt:lpstr>Видове контролно-измервателни уреди</vt:lpstr>
      <vt:lpstr>Компоненти за целите на техническо обслужване</vt:lpstr>
      <vt:lpstr>PowerPoint Presentation</vt:lpstr>
      <vt:lpstr>Захранвани с хидроенергия органи за управление</vt:lpstr>
      <vt:lpstr>Пневматична система за високо налягане</vt:lpstr>
      <vt:lpstr>Пневматичнa системa за високо налягане на Fokker 27</vt:lpstr>
      <vt:lpstr>Компоненти на системата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Хидравлика</dc:title>
  <dc:creator>Slavka Taraninova</dc:creator>
  <cp:lastModifiedBy>Kosio Marev</cp:lastModifiedBy>
  <cp:revision>246</cp:revision>
  <dcterms:created xsi:type="dcterms:W3CDTF">2019-11-18T10:11:43Z</dcterms:created>
  <dcterms:modified xsi:type="dcterms:W3CDTF">2024-10-01T12:16:26Z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0x010100B955000E1E90434480DA7C5D79237105</vt:lpwstr>
  </property>
</Properties>
</file>