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94" r:id="rId12"/>
    <p:sldId id="263" r:id="rId13"/>
    <p:sldId id="264" r:id="rId14"/>
    <p:sldId id="295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8" r:id="rId23"/>
    <p:sldId id="272" r:id="rId24"/>
    <p:sldId id="273" r:id="rId25"/>
    <p:sldId id="274" r:id="rId26"/>
    <p:sldId id="275" r:id="rId27"/>
    <p:sldId id="276" r:id="rId28"/>
    <p:sldId id="296" r:id="rId29"/>
    <p:sldId id="279" r:id="rId30"/>
    <p:sldId id="280" r:id="rId31"/>
    <p:sldId id="277" r:id="rId32"/>
    <p:sldId id="281" r:id="rId33"/>
    <p:sldId id="297" r:id="rId34"/>
    <p:sldId id="300" r:id="rId35"/>
    <p:sldId id="298" r:id="rId36"/>
    <p:sldId id="299" r:id="rId37"/>
    <p:sldId id="301" r:id="rId38"/>
    <p:sldId id="30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60054" autoAdjust="0"/>
  </p:normalViewPr>
  <p:slideViewPr>
    <p:cSldViewPr snapToGrid="0">
      <p:cViewPr varScale="1">
        <p:scale>
          <a:sx n="67" d="100"/>
          <a:sy n="67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E850E-3A02-4FEA-B8CD-838605262139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1DBE-333F-4517-A7A9-0EE26310A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6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04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5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39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03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17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80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22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77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30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46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en-US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9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55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u="sng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3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6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4.1</a:t>
            </a:r>
            <a:r>
              <a:rPr lang="bg-BG" altLang="en-US" sz="1200" b="1" dirty="0">
                <a:latin typeface="Arial" panose="020B0604020202020204" pitchFamily="34" charset="0"/>
              </a:rPr>
              <a:t>	ПРЪСКАНЕ СЪС СТУДЕНА ТЕЧНОСТ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Пръскането със студена течност е най-елементарния метод на прилагане на противообледенителна течност, но има редица недостатъци, които трябва да се отчетат по отношение на конкретните обстоятелства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В много сурови метеорологични условия едно прилагане чрез напръскване със студена течност може да е достатъчно за премахване на всичкия лед и сняг; обикновено е необходимо почистване с четка или гумено приспособление за почистване на области с дебело наслояване на лед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последвано от второ или дори трето прилагане на течност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Със стопяване на леда и снега течността се разрежда и става по-малко ефективна, и има склонност да замръзне отново твърде бързо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Това може да има сериозни последствия, ако се позволи разредената течност да навлезе в механизмите на плоскостите за управление или на колесника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При тези условия метода на пръскане със студена течност може да е и продължителен и скъп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en-US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4.2</a:t>
            </a:r>
            <a:r>
              <a:rPr lang="en-US" altLang="en-US" sz="1200" dirty="0">
                <a:latin typeface="Arial" panose="020B0604020202020204" pitchFamily="34" charset="0"/>
              </a:rPr>
              <a:t>	</a:t>
            </a:r>
            <a:r>
              <a:rPr lang="bg-BG" altLang="en-US" sz="1200" b="1" dirty="0">
                <a:latin typeface="Arial" panose="020B0604020202020204" pitchFamily="34" charset="0"/>
              </a:rPr>
              <a:t>ПРЪСКАНЕ С ГОРЕЩА ТЕЧНОСТ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Много авиационни оператори се отказват от използването на техники на пръскане със студени течности, освен на малки летища и в непредвидени случаи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Възприели са системата за пръскане с горещи течности, която е разработена специално за намаляване на времето за подготовка на самолета за следващия полет и да се възпрепятства полепване на лед и сняг по повърхностите на ВС за период от време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Използваното оборудване се състои от статичен агрегат, в който се подгряват количествата вода и противообледенителна течност, и мобилен агрегат, в който е поместен изолиран резервоар, помпа, хидравлично задвижвана надлъжно монтирана платформа и няколко пръскащи тръби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В тази система гореща течност се изпомпва от статичния агрегат към изолирания резервоар на мобилния агрегат, пропорциите вода и противообледенителна течност се регулират да подхождат на преобладаващите метеорологични условия.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След това мобилният агрегат се придвижва до местоположението на работа, оптималният брой и разположение на агрегатите се определя от опита на конкретния тип ВС.</a:t>
            </a: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Течността обикновено се пръска с температура</a:t>
            </a:r>
            <a:r>
              <a:rPr lang="en-US" altLang="en-US" sz="1200" dirty="0">
                <a:latin typeface="Arial" panose="020B0604020202020204" pitchFamily="34" charset="0"/>
              </a:rPr>
              <a:t> 70 ° C </a:t>
            </a:r>
            <a:r>
              <a:rPr lang="bg-BG" altLang="en-US" sz="1200" dirty="0">
                <a:latin typeface="Arial" panose="020B0604020202020204" pitchFamily="34" charset="0"/>
              </a:rPr>
              <a:t>и с налягане</a:t>
            </a:r>
            <a:r>
              <a:rPr lang="en-US" altLang="en-US" sz="1200" dirty="0">
                <a:latin typeface="Arial" panose="020B0604020202020204" pitchFamily="34" charset="0"/>
              </a:rPr>
              <a:t> 700kN/m2 (100 </a:t>
            </a:r>
            <a:r>
              <a:rPr lang="en-US" altLang="en-US" sz="1200" dirty="0" err="1">
                <a:latin typeface="Arial" panose="020B0604020202020204" pitchFamily="34" charset="0"/>
              </a:rPr>
              <a:t>Ibf</a:t>
            </a:r>
            <a:r>
              <a:rPr lang="bg-BG" altLang="en-US" sz="1200" dirty="0">
                <a:latin typeface="Arial" panose="020B0604020202020204" pitchFamily="34" charset="0"/>
              </a:rPr>
              <a:t>/</a:t>
            </a:r>
            <a:r>
              <a:rPr lang="en-US" altLang="en-US" sz="1200" dirty="0">
                <a:latin typeface="Arial" panose="020B0604020202020204" pitchFamily="34" charset="0"/>
              </a:rPr>
              <a:t>in2), </a:t>
            </a:r>
            <a:r>
              <a:rPr lang="bg-BG" altLang="en-US" sz="1200" dirty="0">
                <a:latin typeface="Arial" panose="020B0604020202020204" pitchFamily="34" charset="0"/>
              </a:rPr>
              <a:t>като дюзата се държи близо до обшивката на ВС, за да се предотвратят загуби на топлина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Топлината се предава на обшивката на ВС, като се разрушава захващането на леда, и големи области лед може да бъдат отстранени като дюзата се придвижва встрани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По този начин се спестява време и разреждането на течността с лед и сняг се намалява до минимум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Слоят течност, оставаща по обшивката на ВС леко разредена, е ефективен при предпазване от последващо образуване на лед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ЗАБЕЛЕЖКА</a:t>
            </a:r>
            <a:r>
              <a:rPr lang="en-US" altLang="en-US" sz="1200" b="1" dirty="0">
                <a:latin typeface="Arial" panose="020B0604020202020204" pitchFamily="34" charset="0"/>
              </a:rPr>
              <a:t>:	</a:t>
            </a:r>
            <a:r>
              <a:rPr lang="bg-BG" altLang="en-US" sz="1200" dirty="0">
                <a:latin typeface="Arial" panose="020B0604020202020204" pitchFamily="34" charset="0"/>
              </a:rPr>
              <a:t>Прегряване в противообледенителното приспособле</a:t>
            </a:r>
            <a:r>
              <a:rPr lang="en-US" altLang="en-US" sz="1200" dirty="0">
                <a:latin typeface="Arial" panose="020B0604020202020204" pitchFamily="34" charset="0"/>
              </a:rPr>
              <a:t>-</a:t>
            </a:r>
            <a:r>
              <a:rPr lang="bg-BG" altLang="en-US" sz="1200" dirty="0">
                <a:latin typeface="Arial" panose="020B0604020202020204" pitchFamily="34" charset="0"/>
              </a:rPr>
              <a:t>ние на повечето противообледенителни течности би довело до пихтиесто образуване, насложено по ВС, което няма да се отстрани при излитане и може да има пагубен ефект върху аеродинамичните характеристики</a:t>
            </a:r>
            <a:endParaRPr lang="bg-BG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Противообледенение с гореща вода</a:t>
            </a:r>
            <a:r>
              <a:rPr lang="en-US" altLang="en-US" sz="1200" b="1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Противообледенение с гореща вода </a:t>
            </a:r>
            <a:r>
              <a:rPr lang="bg-BG" altLang="en-US" sz="1200" b="1" dirty="0">
                <a:latin typeface="Arial" panose="020B0604020202020204" pitchFamily="34" charset="0"/>
              </a:rPr>
              <a:t>не трябва </a:t>
            </a:r>
            <a:r>
              <a:rPr lang="bg-BG" altLang="en-US" sz="1200" dirty="0">
                <a:latin typeface="Arial" panose="020B0604020202020204" pitchFamily="34" charset="0"/>
              </a:rPr>
              <a:t>да се прилага при температури под </a:t>
            </a:r>
            <a:r>
              <a:rPr lang="en-US" altLang="en-US" sz="1200" dirty="0">
                <a:latin typeface="Arial" panose="020B0604020202020204" pitchFamily="34" charset="0"/>
              </a:rPr>
              <a:t>-7°C, </a:t>
            </a:r>
            <a:r>
              <a:rPr lang="bg-BG" altLang="en-US" sz="1200" dirty="0">
                <a:latin typeface="Arial" panose="020B0604020202020204" pitchFamily="34" charset="0"/>
              </a:rPr>
              <a:t>а втората стъпка трябва да се извърши три минути след началото на първата, ако е необходимо зона по зона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	</a:t>
            </a:r>
            <a:r>
              <a:rPr lang="en-US" altLang="en-US" sz="1200" dirty="0" err="1">
                <a:latin typeface="Arial" panose="020B0604020202020204" pitchFamily="34" charset="0"/>
              </a:rPr>
              <a:t>i</a:t>
            </a:r>
            <a:r>
              <a:rPr lang="en-US" altLang="en-US" sz="1200" dirty="0">
                <a:latin typeface="Arial" panose="020B0604020202020204" pitchFamily="34" charset="0"/>
              </a:rPr>
              <a:t>)</a:t>
            </a:r>
            <a:r>
              <a:rPr lang="bg-BG" altLang="en-US" sz="1200" dirty="0">
                <a:latin typeface="Arial" panose="020B0604020202020204" pitchFamily="34" charset="0"/>
              </a:rPr>
              <a:t>	Стъпка</a:t>
            </a:r>
            <a:r>
              <a:rPr lang="en-US" altLang="en-US" sz="1200" dirty="0">
                <a:latin typeface="Arial" panose="020B0604020202020204" pitchFamily="34" charset="0"/>
              </a:rPr>
              <a:t> 1. </a:t>
            </a:r>
            <a:r>
              <a:rPr lang="bg-BG" altLang="en-US" sz="1200" dirty="0">
                <a:latin typeface="Arial" panose="020B0604020202020204" pitchFamily="34" charset="0"/>
              </a:rPr>
              <a:t>Сняг и лед първоначално се отстраняват със струя гореща вода с максимална температура</a:t>
            </a:r>
            <a:r>
              <a:rPr lang="en-US" altLang="en-US" sz="1200" dirty="0">
                <a:latin typeface="Arial" panose="020B0604020202020204" pitchFamily="34" charset="0"/>
              </a:rPr>
              <a:t> 95 °C</a:t>
            </a: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dirty="0">
                <a:latin typeface="Arial" panose="020B0604020202020204" pitchFamily="34" charset="0"/>
              </a:rPr>
              <a:t>ii)</a:t>
            </a:r>
            <a:r>
              <a:rPr lang="bg-BG" altLang="en-US" sz="1200" dirty="0">
                <a:latin typeface="Arial" panose="020B0604020202020204" pitchFamily="34" charset="0"/>
              </a:rPr>
              <a:t>	Стъпка</a:t>
            </a:r>
            <a:r>
              <a:rPr lang="en-US" altLang="en-US" sz="1200" dirty="0">
                <a:latin typeface="Arial" panose="020B0604020202020204" pitchFamily="34" charset="0"/>
              </a:rPr>
              <a:t> 2.  </a:t>
            </a:r>
            <a:r>
              <a:rPr lang="bg-BG" altLang="en-US" sz="1200" dirty="0">
                <a:latin typeface="Arial" panose="020B0604020202020204" pitchFamily="34" charset="0"/>
              </a:rPr>
              <a:t>Непосредствено след това се прилага леко покриване на ВС с противообледенителна течност за предотвратяване на повторно замръзване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03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4.3	</a:t>
            </a:r>
            <a:r>
              <a:rPr lang="bg-BG" altLang="en-US" sz="1200" b="1" dirty="0">
                <a:latin typeface="Arial" panose="020B0604020202020204" pitchFamily="34" charset="0"/>
              </a:rPr>
              <a:t>ПРЪСКАЧКИ С ВИСОКО НАЛЯГАНЕ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Пръскачките с високо налягане, които се използват за противообледенение, може да причинят повреди на приемниците на статично налягане и други устройства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Невнимателно насочена пръскачка може също да доведе до навлизане на значително количество течност във въздухозаборника на двигателя, дренажи или вентилационни отвори, което може да доведе до дим в кабината или неизправност на съответната система на ВС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На местата, за които има осигурени заглушки или запушалки, те трябва да са поставени по време на работите по противообледенение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Когато това не е възможно, трябва да обърне внимание да се предотврати пряко въздействие на струята върху вентилационни отвори или приемници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Пръскачките с високо налягане може също да причинят ерозия на обшивката на ВС и някои производители на ВС препоръчват максимално налягане, което е указано в съответното ръководство за ТО и не трябва да се превишава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4.4	</a:t>
            </a:r>
            <a:r>
              <a:rPr lang="bg-BG" altLang="en-US" sz="1200" b="1" dirty="0">
                <a:latin typeface="Arial" panose="020B0604020202020204" pitchFamily="34" charset="0"/>
              </a:rPr>
              <a:t>ПРОТИВООБЛЕДЕНЕНИЕ НА ВС С РАБОТЕЩИ ДВИГАТЕЛИ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Понастоящем се използват съоръжения за противообледенение </a:t>
            </a:r>
            <a:r>
              <a:rPr lang="en-US" altLang="en-US" sz="1200" dirty="0">
                <a:latin typeface="Arial" panose="020B0604020202020204" pitchFamily="34" charset="0"/>
              </a:rPr>
              <a:t>'taxi-through'</a:t>
            </a:r>
            <a:r>
              <a:rPr lang="bg-BG" altLang="en-US" sz="1200" dirty="0">
                <a:latin typeface="Arial" panose="020B0604020202020204" pitchFamily="34" charset="0"/>
              </a:rPr>
              <a:t>, при които на ВС се извършва противообледенителна обработка с работещи двигатели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Зимните условия на околната среда и начинът на прилагане създават потенциално небезопасни условия, ако по невнимание се пръска неправилен противообледенителен разтвор във входните устройства на двигател/ВСУ или при контакт с изпускателната система, когато двигателите или ВСУ работят.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Изпускането на въздух от ВСУ и двигатели трябва да е затворено при такива работи, за да се намали риска от замърсяване в кабината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u="sng" dirty="0">
                <a:latin typeface="Arial" panose="020B0604020202020204" pitchFamily="34" charset="0"/>
              </a:rPr>
              <a:t>Противообледенителната течност има температура на запалване от</a:t>
            </a:r>
            <a:r>
              <a:rPr lang="en-US" altLang="en-US" sz="1200" u="sng" dirty="0">
                <a:latin typeface="Arial" panose="020B0604020202020204" pitchFamily="34" charset="0"/>
              </a:rPr>
              <a:t> 139 </a:t>
            </a:r>
            <a:r>
              <a:rPr lang="bg-BG" altLang="en-US" sz="1200" u="sng" dirty="0">
                <a:latin typeface="Arial" panose="020B0604020202020204" pitchFamily="34" charset="0"/>
              </a:rPr>
              <a:t>до</a:t>
            </a:r>
            <a:r>
              <a:rPr lang="en-US" altLang="en-US" sz="1200" u="sng" dirty="0">
                <a:latin typeface="Arial" panose="020B0604020202020204" pitchFamily="34" charset="0"/>
              </a:rPr>
              <a:t> 156°C </a:t>
            </a:r>
            <a:r>
              <a:rPr lang="bg-BG" altLang="en-US" sz="1200" u="sng" dirty="0">
                <a:latin typeface="Arial" panose="020B0604020202020204" pitchFamily="34" charset="0"/>
              </a:rPr>
              <a:t>в неразредено състояние, която е в работния диапазон на двигателя/ВСУ.</a:t>
            </a:r>
            <a:r>
              <a:rPr lang="en-US" altLang="en-US" sz="1200" u="sng" dirty="0">
                <a:latin typeface="Arial" panose="020B0604020202020204" pitchFamily="34" charset="0"/>
              </a:rPr>
              <a:t> </a:t>
            </a:r>
            <a:r>
              <a:rPr lang="bg-BG" altLang="en-US" sz="1200" u="sng" dirty="0">
                <a:latin typeface="Arial" panose="020B0604020202020204" pitchFamily="34" charset="0"/>
              </a:rPr>
              <a:t>Многобройните налични противообледенителни течности също включват някои, които имат токсични характеристики, които може да засегнат персонала или пътниците, ако се впръскат в системата за кондициониране</a:t>
            </a:r>
            <a:r>
              <a:rPr lang="en-US" altLang="en-US" sz="1200" u="sng" dirty="0">
                <a:latin typeface="Arial" panose="020B0604020202020204" pitchFamily="34" charset="0"/>
              </a:rPr>
              <a:t>.</a:t>
            </a:r>
            <a:endParaRPr lang="bg-BG" altLang="en-US" sz="1200" u="sng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Някои производители на ВС издават инструкции, които съдържат предпазни мерки по отношение на течности и техники за противообледенение на ВС с работещи двигатели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r>
              <a:rPr lang="bg-BG" altLang="en-US" sz="1200" dirty="0">
                <a:latin typeface="Arial" panose="020B0604020202020204" pitchFamily="34" charset="0"/>
              </a:rPr>
              <a:t> Ако не се спазват инструкциите на производителя може да се застраши безопасността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Предпазните мерки трябва да включват процедури, които гарантират, че противообледенителните течности са в разтвор под критичната температура на запалване и че се предотвратява навлизането на такива течности във въздушни тръби, системи за кондициониране и входни или изходни устройства  на двигатели или ВСУ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Противопожарно и аварийно оборудване трябва да е леснодостъпно по всяко време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14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5.	</a:t>
            </a:r>
            <a:r>
              <a:rPr lang="bg-BG" altLang="en-US" sz="1200" b="1" dirty="0">
                <a:latin typeface="Arial" panose="020B0604020202020204" pitchFamily="34" charset="0"/>
              </a:rPr>
              <a:t>МЕРКИ ЗА АНТИОБЛЕДЕНЕНИЕ</a:t>
            </a:r>
            <a:endParaRPr lang="ru-RU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ru-RU" altLang="en-US" sz="1200" b="1" dirty="0">
                <a:latin typeface="Arial" panose="020B0604020202020204" pitchFamily="34" charset="0"/>
              </a:rPr>
              <a:t>5.1</a:t>
            </a:r>
            <a:r>
              <a:rPr lang="ru-RU" altLang="en-US" sz="1200" dirty="0">
                <a:latin typeface="Arial" panose="020B0604020202020204" pitchFamily="34" charset="0"/>
              </a:rPr>
              <a:t>	</a:t>
            </a:r>
            <a:r>
              <a:rPr lang="bg-BG" altLang="en-US" sz="1200" dirty="0">
                <a:latin typeface="Arial" panose="020B0604020202020204" pitchFamily="34" charset="0"/>
              </a:rPr>
              <a:t>Когато се използва като антиобледенителен агент, течността </a:t>
            </a:r>
            <a:r>
              <a:rPr lang="en-US" altLang="en-US" sz="1200" dirty="0">
                <a:latin typeface="Arial" panose="020B0604020202020204" pitchFamily="34" charset="0"/>
              </a:rPr>
              <a:t>FPD </a:t>
            </a:r>
            <a:r>
              <a:rPr lang="bg-BG" altLang="en-US" sz="1200" dirty="0">
                <a:latin typeface="Arial" panose="020B0604020202020204" pitchFamily="34" charset="0"/>
              </a:rPr>
              <a:t>трябва да се пръска по самолета студена и неразредена или преди началото на условия за обледенение, или след като е извършено противообледенение</a:t>
            </a:r>
            <a:r>
              <a:rPr lang="ru-RU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По този начин по напръсканите повърхности ще остане слой течност с дебелина приблизително</a:t>
            </a:r>
            <a:r>
              <a:rPr lang="en-US" altLang="en-US" sz="1200" dirty="0">
                <a:latin typeface="Arial" panose="020B0604020202020204" pitchFamily="34" charset="0"/>
              </a:rPr>
              <a:t> 0.5 mm (0.020 in)</a:t>
            </a:r>
            <a:r>
              <a:rPr lang="bg-BG" altLang="en-US" sz="1200" dirty="0">
                <a:latin typeface="Arial" panose="020B0604020202020204" pitchFamily="34" charset="0"/>
              </a:rPr>
              <a:t> и ще е осигурена защита през нощта и при сурови метеорологични условия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Течността предпазва от полепване на лед и сняг по обшивката на ВС и за определеното време нов валеж ще се стопява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Навалелият нов сняг може бързо да бъде премахнат чрез издухване, а натрупвания от дебел лед като такива, образуващи се от замръзващ дъжд, може да бъдат отстранени с леко пръскане с топла течност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Излишната течност ще се отстрани при излитане</a:t>
            </a:r>
            <a:r>
              <a:rPr lang="en-US" altLang="en-US" sz="1200" dirty="0">
                <a:latin typeface="Arial" panose="020B0604020202020204" pitchFamily="34" charset="0"/>
              </a:rPr>
              <a:t> (</a:t>
            </a:r>
            <a:r>
              <a:rPr lang="bg-BG" altLang="en-US" sz="1200" dirty="0">
                <a:latin typeface="Arial" panose="020B0604020202020204" pitchFamily="34" charset="0"/>
              </a:rPr>
              <a:t>виж забележка - параграф</a:t>
            </a:r>
            <a:r>
              <a:rPr lang="en-US" altLang="en-US" sz="1200" dirty="0">
                <a:latin typeface="Arial" panose="020B0604020202020204" pitchFamily="34" charset="0"/>
              </a:rPr>
              <a:t> 4.2(b)).</a:t>
            </a:r>
            <a:endParaRPr lang="bg-BG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ЗАБЕЛЕЖКА</a:t>
            </a:r>
            <a:r>
              <a:rPr lang="en-US" altLang="en-US" sz="1200" b="1" dirty="0">
                <a:latin typeface="Arial" panose="020B0604020202020204" pitchFamily="34" charset="0"/>
              </a:rPr>
              <a:t>: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Съставка </a:t>
            </a:r>
            <a:r>
              <a:rPr lang="en-US" altLang="en-US" sz="1200" dirty="0">
                <a:latin typeface="Arial" panose="020B0604020202020204" pitchFamily="34" charset="0"/>
              </a:rPr>
              <a:t>FPD </a:t>
            </a:r>
            <a:r>
              <a:rPr lang="bg-BG" altLang="en-US" sz="1200" dirty="0">
                <a:latin typeface="Arial" panose="020B0604020202020204" pitchFamily="34" charset="0"/>
              </a:rPr>
              <a:t>не трябва да се прилага върху стъклата или важни полирани панели, тъй като сериозно ще ограничи видимостта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ru-RU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ru-RU" altLang="en-US" sz="1200" b="1" dirty="0">
                <a:latin typeface="Arial" panose="020B0604020202020204" pitchFamily="34" charset="0"/>
              </a:rPr>
              <a:t>5.2</a:t>
            </a:r>
            <a:r>
              <a:rPr lang="ru-RU" altLang="en-US" sz="1200" dirty="0">
                <a:latin typeface="Arial" panose="020B0604020202020204" pitchFamily="34" charset="0"/>
              </a:rPr>
              <a:t>	</a:t>
            </a:r>
            <a:r>
              <a:rPr lang="bg-BG" altLang="en-US" sz="1200" dirty="0">
                <a:latin typeface="Arial" panose="020B0604020202020204" pitchFamily="34" charset="0"/>
              </a:rPr>
              <a:t>При някои ВС, които не са снабдени с противообледенителна система на аеродинамичните повърхности, може да е определено използване на противообледенителна паста</a:t>
            </a:r>
            <a:r>
              <a:rPr lang="ru-RU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Целта на използването на тази паста е да предпази от натрупване на обледенение в резултат от неумишлен полет в условия на обледенение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Когато пастата се намаже гладко на ръка по атакуващите ръбове на крилото и опашните плоскости, представлява химически активна повърхност, по която може да се образува лед, но не може да залепне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Образувал се лед се издухва от въздушната струя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Пастата трябва да се подновява преди всеки полет в съответствие с инструкциите на производителя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ВНИМАНИЕ</a:t>
            </a:r>
            <a:r>
              <a:rPr lang="en-US" altLang="en-US" sz="1200" b="1" dirty="0">
                <a:latin typeface="Arial" panose="020B0604020202020204" pitchFamily="34" charset="0"/>
              </a:rPr>
              <a:t>: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Важно е да се отбележи, че противообледенителните пасти не представляват одобрен метод за противообледенение на незащитени по друг начин ВС за планирани полети в известни или очаквани условия на обледенение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1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6.	</a:t>
            </a:r>
            <a:r>
              <a:rPr lang="bg-BG" altLang="en-US" sz="1200" b="1" dirty="0">
                <a:latin typeface="Arial" panose="020B0604020202020204" pitchFamily="34" charset="0"/>
              </a:rPr>
              <a:t>ПРОВЕРКИ СЛЕД РАБОТИ ПО ПРОТИВООБЛЕДЕНЕНИЕ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Важно е да се извърши проверка на ВС след приключване на работите по противообледенение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Също така ВС трябва да се следи непрекъснато в периода между противообледенението и заминаването за непоява на нови натрупвания на лед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Наличието на лед по определени зони може да не бъде забелязано от персонала, обслужващ противообледенителното оборудване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ЗАБЕЛЕЖКА</a:t>
            </a:r>
            <a:r>
              <a:rPr lang="en-US" altLang="en-US" sz="1200" b="1" dirty="0">
                <a:latin typeface="Arial" panose="020B0604020202020204" pitchFamily="34" charset="0"/>
              </a:rPr>
              <a:t>: </a:t>
            </a:r>
            <a:r>
              <a:rPr lang="bg-BG" altLang="en-US" sz="1200" dirty="0">
                <a:latin typeface="Arial" panose="020B0604020202020204" pitchFamily="34" charset="0"/>
              </a:rPr>
              <a:t>Ефективното времетраене на антиобледенителните течности зависи от концентрацията/температурата на прилаганата течност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обема сняг и лед, и т.н., околната температура и времето след прилагането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ru-RU" altLang="en-US" sz="1200" b="1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ru-RU" altLang="en-US" sz="1200" b="1" dirty="0">
                <a:latin typeface="Arial" panose="020B0604020202020204" pitchFamily="34" charset="0"/>
              </a:rPr>
              <a:t>6.1</a:t>
            </a:r>
            <a:r>
              <a:rPr lang="ru-RU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Всички външни повърхности трябва да се проверят за следи от останал сняг или лед, особено в близост до междините и шарнирите на плоскостите за управление.</a:t>
            </a:r>
            <a:r>
              <a:rPr lang="ru-RU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Трябва да се провери да не са блокирани дренажите или отворите на датчици за налягане и радиатора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Когато е необходимо физически да се отстрани слой сняг, всички издатини и вентилационни отвори трябва да се проверят за повреди</a:t>
            </a:r>
            <a:r>
              <a:rPr lang="en-US" altLang="en-US" sz="1200" dirty="0">
                <a:latin typeface="Arial" panose="020B0604020202020204" pitchFamily="34" charset="0"/>
              </a:rPr>
              <a:t> (</a:t>
            </a:r>
            <a:r>
              <a:rPr lang="bg-BG" altLang="en-US" sz="1200" dirty="0">
                <a:latin typeface="Arial" panose="020B0604020202020204" pitchFamily="34" charset="0"/>
              </a:rPr>
              <a:t>виж параграф</a:t>
            </a:r>
            <a:r>
              <a:rPr lang="en-US" altLang="en-US" sz="1200" dirty="0">
                <a:latin typeface="Arial" panose="020B0604020202020204" pitchFamily="34" charset="0"/>
              </a:rPr>
              <a:t> 8 </a:t>
            </a:r>
            <a:r>
              <a:rPr lang="bg-BG" altLang="en-US" sz="1200" dirty="0">
                <a:latin typeface="Arial" panose="020B0604020202020204" pitchFamily="34" charset="0"/>
              </a:rPr>
              <a:t>и</a:t>
            </a:r>
            <a:r>
              <a:rPr lang="en-US" altLang="en-US" sz="1200" dirty="0">
                <a:latin typeface="Arial" panose="020B0604020202020204" pitchFamily="34" charset="0"/>
              </a:rPr>
              <a:t> 9)</a:t>
            </a:r>
            <a:r>
              <a:rPr lang="bg-BG" altLang="en-US" sz="1200" dirty="0">
                <a:latin typeface="Arial" panose="020B0604020202020204" pitchFamily="34" charset="0"/>
              </a:rPr>
              <a:t>.</a:t>
            </a: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Когато е възможно плоскостите за управление трябва да се раздвижат с ръка, за да се провери пълното и свободно движение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Когато това не е възможно, трябва внимателно да се задвижат органите за управление в пилотската кабина, като се има предвид, че бустерното управление упражнява голямо усилие върху плоскостта за управление и може да причини повреда, ако част от веригата е замръзнала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Ако се открие ограничено движение, въжетата за управление, ролките, шарнирите и др. трябва да се проверят и всички замръзнали части да се обработят с противообледенителна течност до достигане на плавна работа на управлението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Механизмът, вратите, нишите на колесника и спирачките на колелата трябва да се прегледат за натрупвания на сняг или лед, а работата на ключалките за прибрано положение и микровключвателите да се провери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В много сурови метеорологични условия е възможно гумите да замръзнат към земята, те може да се освободят като се приложи струя топъл въздух към леда (не към гумата), а след то ВС трябва да се премести на суха повърхност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След полета сняг или дъжд може да навлезе във входното устройство на реактивен двигател и да замръзне в компресора, след като двигателя се охлади.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Ако по тази причина компресора не може да се завърти на ръка, двигателя трябва да се продуха с топъл въздух непосредствено преди запуск, до освобождаване на въртящите се части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b="1" dirty="0">
                <a:latin typeface="Arial" panose="020B0604020202020204" pitchFamily="34" charset="0"/>
              </a:rPr>
              <a:t>6.6 </a:t>
            </a:r>
            <a:r>
              <a:rPr lang="bg-BG" altLang="en-US" sz="1200" b="1" dirty="0">
                <a:latin typeface="Arial" panose="020B0604020202020204" pitchFamily="34" charset="0"/>
              </a:rPr>
              <a:t>Технически дневници</a:t>
            </a:r>
            <a:r>
              <a:rPr lang="en-US" altLang="en-US" sz="1200" b="1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В техническия дневник трябва да се извършат записи съгласно изискванията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освен ако има друга одобрена от ГВА процедура.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2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Непосредствено преди заминаване трябва да се извърши предполетна проверка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следваща процеса на противообледенение и антиобледенение на земята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Областите, които се проверяват, зависят от конструкцията на ВС и трябва да са определени в картата за проверка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Картата за проверка трябва да включва всички пунктове, препоръчани от производителя на ВС</a:t>
            </a:r>
            <a:r>
              <a:rPr lang="en-US" altLang="en-US" sz="1200" dirty="0">
                <a:latin typeface="Arial" panose="020B0604020202020204" pitchFamily="34" charset="0"/>
              </a:rPr>
              <a:t> (</a:t>
            </a:r>
            <a:r>
              <a:rPr lang="bg-BG" altLang="en-US" sz="1200" dirty="0">
                <a:latin typeface="Arial" panose="020B0604020202020204" pitchFamily="34" charset="0"/>
              </a:rPr>
              <a:t>за хеликоптери виж параграф</a:t>
            </a:r>
            <a:r>
              <a:rPr lang="en-US" altLang="en-US" sz="1200" dirty="0">
                <a:latin typeface="Arial" panose="020B0604020202020204" pitchFamily="34" charset="0"/>
              </a:rPr>
              <a:t> 7.1) </a:t>
            </a:r>
            <a:r>
              <a:rPr lang="bg-BG" altLang="en-US" sz="1200" dirty="0">
                <a:latin typeface="Arial" panose="020B0604020202020204" pitchFamily="34" charset="0"/>
              </a:rPr>
              <a:t>и може да е допълнена при необходимост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за включване на по-специални експлоатационни въпроси. Тази карта трябва да включва следните основни пунктове</a:t>
            </a:r>
            <a:r>
              <a:rPr lang="en-US" altLang="en-US" sz="1200" dirty="0">
                <a:latin typeface="Arial" panose="020B0604020202020204" pitchFamily="34" charset="0"/>
              </a:rPr>
              <a:t>:</a:t>
            </a:r>
          </a:p>
          <a:p>
            <a:pPr marL="228600" indent="-228600" eaLnBrk="1" hangingPunct="1">
              <a:lnSpc>
                <a:spcPct val="80000"/>
              </a:lnSpc>
            </a:pPr>
            <a:r>
              <a:rPr lang="en-US" altLang="en-US" sz="1200" dirty="0">
                <a:latin typeface="Arial" panose="020B0604020202020204" pitchFamily="34" charset="0"/>
              </a:rPr>
              <a:t>………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След като е определено чрез предполетна проверка, че ВС е чисто и подходящо защитено, ВС трябва да излети възможно най-скоро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Това е особено важно в условия на валеж или висока относителна влажност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2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b="1" dirty="0">
                <a:latin typeface="Arial" panose="020B0604020202020204" pitchFamily="34" charset="0"/>
              </a:rPr>
              <a:t>ПРОВЕРКА ПРЕДИ ИЗЛИТАНЕ</a:t>
            </a:r>
            <a:r>
              <a:rPr lang="bg-BG" altLang="en-US" sz="1200" dirty="0">
                <a:latin typeface="Arial" panose="020B0604020202020204" pitchFamily="34" charset="0"/>
              </a:rPr>
              <a:t>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Непосредствено преди започване на разбег за излитане трябва да се извърши визуална проверка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Компонентите, които трябва да се проверят зависят от конструкцията на ВС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При някои ВС от кабината се вижда цялото крило и части от опашните плоскости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При други ВС тези повърхности са толкова отдалечени, че се виждат само части от горната повърхност на крилото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r>
              <a:rPr lang="bg-BG" altLang="en-US" sz="1200" dirty="0">
                <a:latin typeface="Arial" panose="020B0604020202020204" pitchFamily="34" charset="0"/>
              </a:rPr>
              <a:t> Долните повърхности на крилото и колесника не се виждат освен при ВС с горно разположение на крилото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Практиката, която се използва от някои оператори е да се извършва визуална проверка на повърхностите на крилото, атакуващите ръбове, входните устройства на двигателите и други компоненти на ВС, които са видими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Ако повърхностите не са били обработени с </a:t>
            </a:r>
            <a:r>
              <a:rPr lang="en-US" altLang="en-US" sz="1200" dirty="0">
                <a:latin typeface="Arial" panose="020B0604020202020204" pitchFamily="34" charset="0"/>
              </a:rPr>
              <a:t>FPD </a:t>
            </a:r>
            <a:r>
              <a:rPr lang="bg-BG" altLang="en-US" sz="1200" dirty="0">
                <a:latin typeface="Arial" panose="020B0604020202020204" pitchFamily="34" charset="0"/>
              </a:rPr>
              <a:t>течност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се търсят следи от стопен сняг и вероятно замръзване.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Също се търсят следи от натрупване на лед, което може да е предизвикано при рулиране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Ако ВС е било обработено с </a:t>
            </a:r>
            <a:r>
              <a:rPr lang="en-US" altLang="en-US" sz="1200" dirty="0">
                <a:latin typeface="Arial" panose="020B0604020202020204" pitchFamily="34" charset="0"/>
              </a:rPr>
              <a:t>FPD </a:t>
            </a:r>
            <a:r>
              <a:rPr lang="bg-BG" altLang="en-US" sz="1200" dirty="0">
                <a:latin typeface="Arial" panose="020B0604020202020204" pitchFamily="34" charset="0"/>
              </a:rPr>
              <a:t>течности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се търсят следи, лъскави гладки и влажни повърхности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Ако в резултат от тази проверка се наблюдават натрупвания от лед, сняг или скреж</a:t>
            </a:r>
            <a:r>
              <a:rPr lang="en-US" altLang="en-US" sz="1200" dirty="0">
                <a:latin typeface="Arial" panose="020B0604020202020204" pitchFamily="34" charset="0"/>
              </a:rPr>
              <a:t>, </a:t>
            </a:r>
            <a:r>
              <a:rPr lang="bg-BG" altLang="en-US" sz="1200" dirty="0">
                <a:latin typeface="Arial" panose="020B0604020202020204" pitchFamily="34" charset="0"/>
              </a:rPr>
              <a:t>ВС трябва да бъде върнато за допълнителна противообледенителна обработка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От факта, че е невъзможно в началото на пистата член на екипажа да слезе, за да извърши проверка преди излитане следва, че член от екипажа трябва да извърши тази проверка от най-подходящото място на ВС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Екипажът може да избере да отвори прозорци, врати или люкове за по-добра видимост, но при много ВС и  това не е осъществимо.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  <a:r>
              <a:rPr lang="bg-BG" altLang="en-US" sz="1200" dirty="0">
                <a:latin typeface="Arial" panose="020B0604020202020204" pitchFamily="34" charset="0"/>
              </a:rPr>
              <a:t>През нощта екипажът трябва да разчита на светлините за проверка за обледенение на крилото и двигателите, които не винаги може да осигурят достатъчно отразяване за извършване на всички визуални проверки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Екипажът може, когато е осъществимо, да разчита на помощта на квалифициран наземен персонал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Излитане не трябва да се предприема при никакви обстоятелства, ако командирът не може да установи, че ВС е чисто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endParaRPr lang="bg-BG" altLang="en-US" sz="1200" dirty="0">
              <a:latin typeface="Arial" panose="020B0604020202020204" pitchFamily="34" charset="0"/>
            </a:endParaRPr>
          </a:p>
          <a:p>
            <a:pPr marL="228600" indent="-228600" eaLnBrk="1" hangingPunct="1">
              <a:lnSpc>
                <a:spcPct val="80000"/>
              </a:lnSpc>
            </a:pPr>
            <a:r>
              <a:rPr lang="bg-BG" altLang="en-US" sz="1200" dirty="0">
                <a:latin typeface="Arial" panose="020B0604020202020204" pitchFamily="34" charset="0"/>
              </a:rPr>
              <a:t>Воденето на проверка преди излитане по описания начин се основава на: командирът е добре осведомен за процедурите по противообледенение на земята</a:t>
            </a:r>
            <a:r>
              <a:rPr lang="en-US" altLang="en-US" sz="1200" dirty="0">
                <a:latin typeface="Arial" panose="020B0604020202020204" pitchFamily="34" charset="0"/>
              </a:rPr>
              <a:t>; </a:t>
            </a:r>
            <a:r>
              <a:rPr lang="bg-BG" altLang="en-US" sz="1200" dirty="0">
                <a:latin typeface="Arial" panose="020B0604020202020204" pitchFamily="34" charset="0"/>
              </a:rPr>
              <a:t>процеса на противообледенение на земята е проведен изцяло и в последователност; и критичните повърхности или компоненти, които не са видими при проверката преди излитане са чисти</a:t>
            </a:r>
            <a:r>
              <a:rPr lang="en-US" altLang="en-US" sz="1200" dirty="0">
                <a:latin typeface="Arial" panose="020B0604020202020204" pitchFamily="34" charset="0"/>
              </a:rPr>
              <a:t>. </a:t>
            </a:r>
            <a:r>
              <a:rPr lang="bg-BG" altLang="en-US" sz="1200" dirty="0">
                <a:latin typeface="Arial" panose="020B0604020202020204" pitchFamily="34" charset="0"/>
              </a:rPr>
              <a:t>Решението за излитане след проверка преди излитане е отговорност на командира</a:t>
            </a:r>
            <a:r>
              <a:rPr lang="en-US" altLang="en-US" sz="1200" dirty="0">
                <a:latin typeface="Arial" panose="020B0604020202020204" pitchFamily="34" charset="0"/>
              </a:rPr>
              <a:t>.</a:t>
            </a:r>
            <a:r>
              <a:rPr lang="bg-BG" altLang="en-US" sz="12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0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3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1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B1DBE-333F-4517-A7A9-0EE26310AB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534CA-BD20-4C67-AEAE-75BDF853AD47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7D8E2-4460-4786-9334-547C3B5124BC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59F6-844C-4880-AFF6-485C37841480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C2A-00CD-4BD6-B330-929B79B97506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45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A810-16A7-43F7-A78C-3DADB716E9F0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00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4250-1F66-470C-B2B3-6CDCBD12B38F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57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40B4-3538-4B9D-8F22-77FCF25E533B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44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78AD-331C-41DF-AEC6-8479B17714D0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7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376BD-297D-4FD2-9D59-C84660DAEB68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6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E10E9-3D90-4354-B430-70CB297D9680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C098-E888-40ED-9F89-A7343882D81F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42EF-B325-443F-A60A-ADDE72B7830A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0E55-86FF-46B4-8BAC-5085B029AF50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3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41F-96C3-4237-A437-CD9D25D5BD07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2FCCA-AD30-42ED-BBF8-A00410D23947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0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0B86-81ED-4AB4-A28B-E1EB42AA06BC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00EB-5DC8-4670-A380-999EDD7CA1FD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9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AA4F58-A11C-4EA6-8053-894E7587F796}" type="datetime4">
              <a:rPr lang="bg-BG" smtClean="0"/>
              <a:t>30 август 2023 г.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bg-BG"/>
              <a:t>Частен Транспортен Колеж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95DC5-EBDF-4A4C-B972-2E06F4196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4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8063-709B-4846-A8F9-3177891863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bg-BG" sz="5400" dirty="0"/>
              <a:t>Антиобледенителна и </a:t>
            </a:r>
            <a:r>
              <a:rPr lang="bg-BG" sz="5400" dirty="0" err="1"/>
              <a:t>противообледенителна</a:t>
            </a:r>
            <a:r>
              <a:rPr lang="bg-BG" sz="5400" dirty="0"/>
              <a:t> система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AD46C-4513-41EE-80B6-9B770C98E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bg-BG" dirty="0"/>
              <a:t>021 07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0D9A-CCB2-4CF7-AD98-D3B95AA9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Механични детектори за 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4E770-4410-4F16-A982-F028EF0C8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4" y="2052918"/>
            <a:ext cx="5665989" cy="4501070"/>
          </a:xfrm>
        </p:spPr>
        <p:txBody>
          <a:bodyPr>
            <a:normAutofit/>
          </a:bodyPr>
          <a:lstStyle/>
          <a:p>
            <a:r>
              <a:rPr lang="en-US" dirty="0"/>
              <a:t>Rotary (Napier) Ice Detector</a:t>
            </a:r>
          </a:p>
          <a:p>
            <a:r>
              <a:rPr lang="bg-BG" dirty="0"/>
              <a:t>Детектор за обледенение с назъбен вал</a:t>
            </a:r>
            <a:r>
              <a:rPr lang="en-US" dirty="0"/>
              <a:t>).</a:t>
            </a:r>
            <a:endParaRPr lang="bg-BG" dirty="0"/>
          </a:p>
          <a:p>
            <a:r>
              <a:rPr lang="ru-RU" dirty="0" err="1"/>
              <a:t>Назъбен</a:t>
            </a:r>
            <a:r>
              <a:rPr lang="ru-RU" dirty="0"/>
              <a:t> вал, </a:t>
            </a:r>
            <a:r>
              <a:rPr lang="ru-RU" dirty="0" err="1"/>
              <a:t>задвижван</a:t>
            </a:r>
            <a:r>
              <a:rPr lang="ru-RU" dirty="0"/>
              <a:t> от </a:t>
            </a:r>
            <a:r>
              <a:rPr lang="ru-RU" dirty="0" err="1"/>
              <a:t>електродвигател</a:t>
            </a:r>
            <a:r>
              <a:rPr lang="ru-RU" dirty="0"/>
              <a:t>, се </a:t>
            </a:r>
            <a:r>
              <a:rPr lang="ru-RU" dirty="0" err="1"/>
              <a:t>върти</a:t>
            </a:r>
            <a:r>
              <a:rPr lang="ru-RU" dirty="0"/>
              <a:t> до неподвижно острие.</a:t>
            </a:r>
            <a:endParaRPr lang="bg-BG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D6AAC82-C33E-4176-B043-43CA5BC44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2336" r="2263" b="58314"/>
          <a:stretch/>
        </p:blipFill>
        <p:spPr bwMode="auto">
          <a:xfrm>
            <a:off x="6696075" y="2170371"/>
            <a:ext cx="4161987" cy="40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59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9C53-88FE-42AE-A8A7-C3229CDA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71307"/>
          </a:xfrm>
        </p:spPr>
        <p:txBody>
          <a:bodyPr/>
          <a:lstStyle/>
          <a:p>
            <a:r>
              <a:rPr lang="bg-BG" dirty="0"/>
              <a:t>Механични детектори за </a:t>
            </a:r>
            <a:r>
              <a:rPr lang="bg-BG" dirty="0" err="1"/>
              <a:t>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AA2A8-B3AA-4D9F-9DD1-47A511244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28800"/>
            <a:ext cx="8946541" cy="4419599"/>
          </a:xfrm>
        </p:spPr>
        <p:txBody>
          <a:bodyPr/>
          <a:lstStyle/>
          <a:p>
            <a:r>
              <a:rPr lang="bg-BG" dirty="0"/>
              <a:t>Детектор за </a:t>
            </a:r>
            <a:r>
              <a:rPr lang="bg-BG" dirty="0" err="1"/>
              <a:t>обледенениес</a:t>
            </a:r>
            <a:r>
              <a:rPr lang="bg-BG" dirty="0"/>
              <a:t> вибрираща сонда (</a:t>
            </a:r>
            <a:r>
              <a:rPr lang="en-US" dirty="0"/>
              <a:t>Rosemount</a:t>
            </a:r>
            <a:r>
              <a:rPr lang="bg-BG" dirty="0"/>
              <a:t> </a:t>
            </a:r>
            <a:r>
              <a:rPr lang="en-US" dirty="0"/>
              <a:t>Ice Detector). </a:t>
            </a:r>
            <a:endParaRPr lang="bg-BG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3ADD208-C5A8-4C1F-AF8A-F3E646D2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53979" b="5148"/>
          <a:stretch>
            <a:fillRect/>
          </a:stretch>
        </p:blipFill>
        <p:spPr bwMode="auto">
          <a:xfrm>
            <a:off x="4198263" y="2544535"/>
            <a:ext cx="3795473" cy="38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0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4D83-6955-4AF1-88FB-29B3C72A5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Блок с чувствителни елементи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0E256-8E20-4A96-8655-32D2365F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42" y="2146949"/>
            <a:ext cx="6440557" cy="3792266"/>
          </a:xfrm>
        </p:spPr>
        <p:txBody>
          <a:bodyPr/>
          <a:lstStyle/>
          <a:p>
            <a:r>
              <a:rPr lang="en-US" dirty="0"/>
              <a:t>Element Ice Sensing Unit.</a:t>
            </a:r>
          </a:p>
          <a:p>
            <a:r>
              <a:rPr lang="ru-RU" dirty="0"/>
              <a:t>Детектор за обледенение Sangamo Weston.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Лед може да се образува само когато има комбинация от влажност и температури на замръзване. При този детектор тези две условия се отчитат поотделно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Глава, чувствителна на влага.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Регулатор на детектора за влага.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Термичен превключвател.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6350931-D8DD-4E7F-B7E8-3CDCEEF5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534" r="4375" b="5518"/>
          <a:stretch>
            <a:fillRect/>
          </a:stretch>
        </p:blipFill>
        <p:spPr bwMode="auto">
          <a:xfrm>
            <a:off x="6856466" y="1680882"/>
            <a:ext cx="34115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2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0E7D-DA6A-438C-ADD3-E0949AAC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200" dirty="0"/>
              <a:t>Детектор за обледенение с бета частици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B52C0-7B55-436B-B34A-A87B9E458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8" y="2530680"/>
            <a:ext cx="4443041" cy="2346804"/>
          </a:xfrm>
        </p:spPr>
        <p:txBody>
          <a:bodyPr/>
          <a:lstStyle/>
          <a:p>
            <a:r>
              <a:rPr lang="en-US" dirty="0"/>
              <a:t>Beta Particle Detection Probe.</a:t>
            </a:r>
            <a:endParaRPr lang="bg-BG" dirty="0"/>
          </a:p>
          <a:p>
            <a:r>
              <a:rPr lang="ru-RU" dirty="0"/>
              <a:t>Състои се от два датчика, монтирани от предната страна на фюзелажа, реле и сигнализация в пилотската кабина.</a:t>
            </a:r>
          </a:p>
          <a:p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2D74475-27E6-4D2F-8FD7-E5BAA9AE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11646" r="5797" b="22457"/>
          <a:stretch/>
        </p:blipFill>
        <p:spPr bwMode="auto">
          <a:xfrm>
            <a:off x="4549059" y="2100569"/>
            <a:ext cx="5949476" cy="320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86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BAA5-86F8-44EA-8EBF-831DD62C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Точково осветление за откриване на 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575A1-188B-408F-B09F-DACDF001F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  <a:p>
            <a:r>
              <a:rPr lang="en-US" dirty="0"/>
              <a:t>Ice formation spot light.</a:t>
            </a:r>
          </a:p>
          <a:p>
            <a:r>
              <a:rPr lang="bg-BG" dirty="0"/>
              <a:t>Някои ВС имат лампи за местно осветление за откриване на обледенение, монтирани от всяка страна на фюзелажа.</a:t>
            </a:r>
            <a:endParaRPr lang="en-US" dirty="0"/>
          </a:p>
          <a:p>
            <a:r>
              <a:rPr lang="ru-RU" dirty="0"/>
              <a:t>При някои ВС това може да е единственото средство за откриване на обледенение през нощта.</a:t>
            </a:r>
          </a:p>
          <a:p>
            <a:endParaRPr lang="bg-BG" dirty="0"/>
          </a:p>
          <a:p>
            <a:endParaRPr lang="en-US" dirty="0"/>
          </a:p>
        </p:txBody>
      </p:sp>
      <p:pic>
        <p:nvPicPr>
          <p:cNvPr id="7" name="Picture 2" descr="C:\Users\User\Desktop\KS\Presentations\M11-12 - Ice and Rain Protection\visicedet.png">
            <a:extLst>
              <a:ext uri="{FF2B5EF4-FFF2-40B4-BE49-F238E27FC236}">
                <a16:creationId xmlns:a16="http://schemas.microsoft.com/office/drawing/2014/main" id="{9FF2A6DC-5FE2-40B0-8693-7BCEA3551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26" y="4150650"/>
            <a:ext cx="3429479" cy="26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5774-D2F9-43F1-B14A-271849D4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/>
              <a:t>Системи и компоненти, които се защитават от влиянието на лед и дъжд:</a:t>
            </a:r>
            <a:br>
              <a:rPr lang="ru-RU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D8BC-A601-4DC4-B97C-C42CEF04C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2052918"/>
            <a:ext cx="9404723" cy="419548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Двигател – Входни устройства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Входни канали на маслен радиатор, филтри на горивната </a:t>
            </a:r>
            <a:r>
              <a:rPr lang="en-US" dirty="0"/>
              <a:t> </a:t>
            </a:r>
            <a:r>
              <a:rPr lang="ru-RU" dirty="0"/>
              <a:t>система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Въздухозаборници за охлаждане на генератора или вентилация на двигателния отсек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Аеродинамични повърхности – Атакуващи ръбове на крило и опашни плоскости. Предкрилки – Въздушни винтове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Фюзелаж - Антени – Изходната тръба на мръсната вода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Инструментални системи – Приемници на пълното налягане и датчици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Прозорци на пилотската кабина</a:t>
            </a:r>
            <a:r>
              <a:rPr lang="en-US" dirty="0"/>
              <a:t>.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59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EA87-E5C2-4A71-A183-79ED62A3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Механично противообледенение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E9282-7F50-40DD-B73B-A581EC9B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616765"/>
            <a:ext cx="4135919" cy="508883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Определени типове ВС с бутални двигатели и двудвигателни турбовитлови ВС са снабдени с пневматични противообледенителни системи. </a:t>
            </a:r>
          </a:p>
          <a:p>
            <a:r>
              <a:rPr lang="bg-BG" dirty="0"/>
              <a:t>Надуваеми противообледенители (</a:t>
            </a:r>
            <a:r>
              <a:rPr lang="en-US" dirty="0"/>
              <a:t>De-</a:t>
            </a:r>
            <a:r>
              <a:rPr lang="en-US" dirty="0" err="1"/>
              <a:t>icer</a:t>
            </a:r>
            <a:r>
              <a:rPr lang="en-US" dirty="0"/>
              <a:t> Boots</a:t>
            </a:r>
            <a:r>
              <a:rPr lang="bg-BG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Надуваемите противообледенители се състоят от слоеве от естествена гума и гумирана материя, между които са разположени надуваеми тръби.</a:t>
            </a:r>
            <a:endParaRPr lang="en-US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9989409-2A10-4D3A-BE66-83B72EC05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645" r="1558"/>
          <a:stretch>
            <a:fillRect/>
          </a:stretch>
        </p:blipFill>
        <p:spPr bwMode="auto">
          <a:xfrm>
            <a:off x="4123908" y="1661047"/>
            <a:ext cx="4597024" cy="353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ser\Desktop\KS\Presentations\M11-12 - Ice and Rain Protection\danz_dtl17.JPG">
            <a:extLst>
              <a:ext uri="{FF2B5EF4-FFF2-40B4-BE49-F238E27FC236}">
                <a16:creationId xmlns:a16="http://schemas.microsoft.com/office/drawing/2014/main" id="{B7BA800A-9BAD-4D91-9C47-C14B6BB2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32" y="4127309"/>
            <a:ext cx="3460408" cy="25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1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39E8-A544-4995-ADD8-3FF913E9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Механично противообледенение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F405A-4274-4B70-A71E-59E5E073E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47800"/>
            <a:ext cx="6096000" cy="5231296"/>
          </a:xfrm>
        </p:spPr>
        <p:txBody>
          <a:bodyPr>
            <a:normAutofit fontScale="92500" lnSpcReduction="20000"/>
          </a:bodyPr>
          <a:lstStyle/>
          <a:p>
            <a:r>
              <a:rPr lang="bg-BG" dirty="0"/>
              <a:t>Захранване и разпределение на въздуха.</a:t>
            </a:r>
          </a:p>
          <a:p>
            <a:r>
              <a:rPr lang="bg-BG" dirty="0"/>
              <a:t>Работа на системата.</a:t>
            </a:r>
          </a:p>
          <a:p>
            <a:r>
              <a:rPr lang="ru-RU" dirty="0"/>
              <a:t>За цикличността, противообледенителите обикновено се разделят на три групи както следва: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Група 1 – </a:t>
            </a:r>
            <a:r>
              <a:rPr lang="ru-RU" dirty="0" err="1"/>
              <a:t>Външни</a:t>
            </a:r>
            <a:r>
              <a:rPr lang="ru-RU" dirty="0"/>
              <a:t> противообледенители на крилото.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Група 2 – </a:t>
            </a:r>
            <a:r>
              <a:rPr lang="ru-RU" dirty="0" err="1"/>
              <a:t>Вътрешни</a:t>
            </a:r>
            <a:r>
              <a:rPr lang="ru-RU" dirty="0"/>
              <a:t> противообледенители на крилото.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Група 3 – Противообледенители на опашните плоскости.</a:t>
            </a:r>
          </a:p>
          <a:p>
            <a:r>
              <a:rPr lang="ru-RU" dirty="0"/>
              <a:t>Цикълът е 34 секунди независимо от избора, направен със селектора за честотата на цикъла. Селекторът променя само периода на забавяне между циклите, напр. 206 секунди за леко обледенение и 26 секунди за тежко обледенение. 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10A8C32-F4DC-435A-9B38-FA55641A3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83" y="4647034"/>
            <a:ext cx="5779910" cy="203206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C5E99A4-2688-473E-9C4F-202FAD11D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15029" r="13542" b="29905"/>
          <a:stretch/>
        </p:blipFill>
        <p:spPr bwMode="auto">
          <a:xfrm>
            <a:off x="6274429" y="1458939"/>
            <a:ext cx="4224107" cy="303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75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3AE4-B87D-48E6-9D02-D8E3811D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Термично антиобледенение и противообледенение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2291-2268-4649-A39B-CF899C88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 anti-icing and de-icing.</a:t>
            </a:r>
            <a:endParaRPr lang="bg-BG" dirty="0"/>
          </a:p>
          <a:p>
            <a:r>
              <a:rPr lang="ru-RU" dirty="0"/>
              <a:t>Системите с горещ въздух на съвременните ВС обикновено се захранват с въздух, отбран от двигателя и с</a:t>
            </a:r>
            <a:r>
              <a:rPr lang="en-US" dirty="0"/>
              <a:t>a</a:t>
            </a:r>
            <a:r>
              <a:rPr lang="ru-RU" dirty="0"/>
              <a:t> </a:t>
            </a:r>
            <a:r>
              <a:rPr lang="ru-RU" dirty="0" err="1"/>
              <a:t>антиобледенителни</a:t>
            </a:r>
            <a:r>
              <a:rPr lang="ru-RU" dirty="0"/>
              <a:t>. </a:t>
            </a:r>
          </a:p>
          <a:p>
            <a:r>
              <a:rPr lang="ru-RU" dirty="0"/>
              <a:t>При системи от този тип секциите на атакуващия ръб на крилото и опашните плоскости обикновено са снабдени с втора вътрешна обшивка.</a:t>
            </a:r>
          </a:p>
          <a:p>
            <a:r>
              <a:rPr lang="ru-RU" dirty="0"/>
              <a:t>Въздухът се изпуска в атмосферата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6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Термични </a:t>
            </a:r>
            <a:r>
              <a:rPr lang="bg-BG" dirty="0" err="1"/>
              <a:t>противообледенителни</a:t>
            </a:r>
            <a:r>
              <a:rPr lang="bg-BG" dirty="0"/>
              <a:t> системи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Термичните противообледенителни системи използват горещ въздух за загряването на частите на самолета.</a:t>
            </a:r>
            <a:endParaRPr lang="bg-BG" dirty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09" y="3627070"/>
            <a:ext cx="3867690" cy="262926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84" y="2704563"/>
            <a:ext cx="4395788" cy="35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61B8-4A56-4CC2-9541-AABDB966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Въведение и теория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1954B-C067-4398-A9A8-B15701F6C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1447799"/>
            <a:ext cx="9981700" cy="521804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Без изключения образуването на лед и скреж по повърхностите на ВС ще окаже пагубен ефект върху аеродинамичните характеристики на ВС. </a:t>
            </a:r>
          </a:p>
          <a:p>
            <a:r>
              <a:rPr lang="ru-RU" dirty="0"/>
              <a:t>Типове лед: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Скреж</a:t>
            </a:r>
            <a:r>
              <a:rPr lang="ru-RU" dirty="0"/>
              <a:t> (</a:t>
            </a:r>
            <a:r>
              <a:rPr lang="en-US" dirty="0"/>
              <a:t>Hoar Frost</a:t>
            </a:r>
            <a:r>
              <a:rPr lang="ru-RU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Бял лед</a:t>
            </a:r>
            <a:r>
              <a:rPr lang="en-US" dirty="0"/>
              <a:t> (Rime Ice)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Прозрачен лед</a:t>
            </a:r>
            <a:r>
              <a:rPr lang="en-US" dirty="0"/>
              <a:t> (Clear or Glaze Ice)</a:t>
            </a:r>
            <a:r>
              <a:rPr lang="bg-BG" dirty="0"/>
              <a:t>.</a:t>
            </a:r>
          </a:p>
          <a:p>
            <a:r>
              <a:rPr lang="ru-RU" dirty="0"/>
              <a:t>Значително формиране на лед по атакуващия ръб на крилото.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Поради вредното влияние на обледенението, за запазване на характеристиките на ВС трябва да се спазват препоръчаните процедури по противообледенителна обработка.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Влияние на образуването на скреж в сравнение с образуването на лед.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Влиянието на образуването на лед или скреж има огромно значение за характеристиките на излитане и кацане.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Възможно е ВС, по което има скреж, да не може да се отдели от земята при определената излетна скорост, поради преждевременен срив.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2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21E4-3C68-4017-95AC-5A2D0975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Захранване с въздух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01708-AF2B-4B4A-B58D-8E123A67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Газотурбинният двигател представлява проблем при обледенение.</a:t>
            </a:r>
          </a:p>
          <a:p>
            <a:r>
              <a:rPr lang="ru-RU" dirty="0"/>
              <a:t>За противообледенение / антиобледенение на въздухозаборника се използват две термични системи: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Система за отбор на горещ въздух.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Електрическа система.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3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7AED-171D-4C02-A9BC-EB383E30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Захранване с въздух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D901-FF67-4977-BF74-F8E52DE47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47800"/>
            <a:ext cx="9852424" cy="4800599"/>
          </a:xfrm>
        </p:spPr>
        <p:txBody>
          <a:bodyPr/>
          <a:lstStyle/>
          <a:p>
            <a:r>
              <a:rPr lang="ru-RU" dirty="0"/>
              <a:t>Отбор на въздух от компресора на турбинен двигател.</a:t>
            </a:r>
          </a:p>
          <a:p>
            <a:r>
              <a:rPr lang="ru-RU" dirty="0"/>
              <a:t>Затопляне на въздух от насрещния поток чрез прокарването му през топлообменник, разположен в системата на изходящите </a:t>
            </a:r>
            <a:r>
              <a:rPr lang="ru-RU" dirty="0" err="1"/>
              <a:t>газове</a:t>
            </a:r>
            <a:r>
              <a:rPr lang="ru-RU" dirty="0"/>
              <a:t> </a:t>
            </a:r>
            <a:r>
              <a:rPr lang="bg-BG" dirty="0"/>
              <a:t>от</a:t>
            </a:r>
            <a:r>
              <a:rPr lang="ru-RU" dirty="0"/>
              <a:t> двигателя.</a:t>
            </a:r>
          </a:p>
          <a:p>
            <a:r>
              <a:rPr lang="ru-RU" dirty="0"/>
              <a:t>Затопляне на въздух от насрещния поток чрез </a:t>
            </a:r>
            <a:r>
              <a:rPr lang="ru-RU" dirty="0" err="1"/>
              <a:t>отделна</a:t>
            </a:r>
            <a:r>
              <a:rPr lang="ru-RU" dirty="0"/>
              <a:t> </a:t>
            </a:r>
            <a:r>
              <a:rPr lang="ru-RU" dirty="0" err="1"/>
              <a:t>горивна</a:t>
            </a:r>
            <a:r>
              <a:rPr lang="ru-RU" dirty="0"/>
              <a:t> камера.	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FE0462-A932-4FF3-8663-69FFB17A5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945" b="8884"/>
          <a:stretch/>
        </p:blipFill>
        <p:spPr bwMode="auto">
          <a:xfrm>
            <a:off x="6929437" y="3620034"/>
            <a:ext cx="5262563" cy="323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45F4BF1-C1CA-48B6-8A0B-B271FB96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4507" r="5276" b="6137"/>
          <a:stretch>
            <a:fillRect/>
          </a:stretch>
        </p:blipFill>
        <p:spPr bwMode="auto">
          <a:xfrm>
            <a:off x="2502130" y="3295281"/>
            <a:ext cx="4312040" cy="356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73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72DB-C0FC-4F6D-ACD0-A5CEE700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Контрол на температурата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C85B2-F7D8-4B66-BE4A-B7B4C86E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Контролът на температурата на въздуха в тръбопровода и секциите на атакуващия ръб е важен въпрос при работата на термична противообледенителна система, а методите зависят от типа на системата.</a:t>
            </a:r>
          </a:p>
          <a:p>
            <a:r>
              <a:rPr lang="bg-BG" dirty="0"/>
              <a:t>Контрол на температурата при система за отбор на въздух от компресора.</a:t>
            </a:r>
          </a:p>
          <a:p>
            <a:r>
              <a:rPr lang="ru-RU" dirty="0"/>
              <a:t>При някои ВС електрическото захранване на клапаните се прекъсва от управлявани от колесника релета, когато ВС е на земята.</a:t>
            </a:r>
          </a:p>
          <a:p>
            <a:r>
              <a:rPr lang="ru-RU" dirty="0"/>
              <a:t>Когато се използват топлообменници контрол на температурата обикновено се осъществява чрез използване на регулируеми клапи и клапани за намаляване или увеличаване на топлия и студен въздух, който преминава около топлообменниците.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23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A313-78BB-401C-B786-0F6CCBA7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Защита на въздухозаборника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A6BF-A6D7-484B-AE55-AAF71417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72" y="3405296"/>
            <a:ext cx="4986064" cy="1644439"/>
          </a:xfrm>
        </p:spPr>
        <p:txBody>
          <a:bodyPr/>
          <a:lstStyle/>
          <a:p>
            <a:r>
              <a:rPr lang="ru-RU" dirty="0"/>
              <a:t>При система за отбор на топъл въздух от двигателя въздухът се отбира от компресора и се отвежда през тръбопровод.</a:t>
            </a:r>
            <a:endParaRPr lang="en-US" dirty="0"/>
          </a:p>
        </p:txBody>
      </p:sp>
      <p:pic>
        <p:nvPicPr>
          <p:cNvPr id="7" name="Picture 2" descr="C:\Users\User\Desktop\KS\Presentations\M11-12 - Ice and Rain Protection\engineantiice.png">
            <a:extLst>
              <a:ext uri="{FF2B5EF4-FFF2-40B4-BE49-F238E27FC236}">
                <a16:creationId xmlns:a16="http://schemas.microsoft.com/office/drawing/2014/main" id="{F4432283-470A-46F0-8056-529A2B05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88" y="1805517"/>
            <a:ext cx="4861773" cy="48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8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A7B6-1B34-456E-B8EA-F2E3D365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Електрическа система за подгряване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3CB50-6926-4EA5-BF4C-159090F04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електрическата система за подгряване подгряващите елементи са свързани към конструкцията на въздухозаборника. </a:t>
            </a:r>
          </a:p>
          <a:p>
            <a:r>
              <a:rPr lang="ru-RU" dirty="0"/>
              <a:t>Необходимото за загряването захранване обикновено е трифазен променлив ток. </a:t>
            </a:r>
          </a:p>
          <a:p>
            <a:r>
              <a:rPr lang="ru-RU" dirty="0"/>
              <a:t>Елементите са вмъкнати между пластове от </a:t>
            </a:r>
            <a:r>
              <a:rPr lang="ru-RU" dirty="0" err="1"/>
              <a:t>стъклено</a:t>
            </a:r>
            <a:r>
              <a:rPr lang="ru-RU" dirty="0"/>
              <a:t> плат </a:t>
            </a:r>
            <a:r>
              <a:rPr lang="ru-RU" dirty="0" err="1"/>
              <a:t>импрегниран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смола. </a:t>
            </a:r>
          </a:p>
          <a:p>
            <a:r>
              <a:rPr lang="ru-RU" dirty="0"/>
              <a:t>При някои системи елементите може да са вмъкнати между пластове от гума.</a:t>
            </a:r>
          </a:p>
          <a:p>
            <a:r>
              <a:rPr lang="ru-RU" dirty="0"/>
              <a:t>Захранването за антиобледенението е непрекъснато, </a:t>
            </a:r>
            <a:r>
              <a:rPr lang="ru-RU" dirty="0" err="1"/>
              <a:t>управлявано</a:t>
            </a:r>
            <a:r>
              <a:rPr lang="ru-RU" dirty="0"/>
              <a:t>  посредством глав</a:t>
            </a:r>
            <a:r>
              <a:rPr lang="bg-BG" dirty="0"/>
              <a:t>е</a:t>
            </a:r>
            <a:r>
              <a:rPr lang="ru-RU" dirty="0"/>
              <a:t>н превключвател и устройства за защита от прегряване.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10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1C69-0C1E-5445-6E3A-300F0053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B309D9-70E8-C862-1638-5B2C2374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992" y="2052638"/>
            <a:ext cx="5563791" cy="4195762"/>
          </a:xfrm>
        </p:spPr>
      </p:pic>
    </p:spTree>
    <p:extLst>
      <p:ext uri="{BB962C8B-B14F-4D97-AF65-F5344CB8AC3E}">
        <p14:creationId xmlns:p14="http://schemas.microsoft.com/office/powerpoint/2010/main" val="218875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Електрически </a:t>
            </a:r>
            <a:r>
              <a:rPr lang="bg-BG" dirty="0" err="1"/>
              <a:t>противообледенителни</a:t>
            </a:r>
            <a:r>
              <a:rPr lang="bg-BG" dirty="0"/>
              <a:t> системи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bg-BG" sz="2000" dirty="0"/>
              <a:t>Електрическо отопление на предния ръб на крилото може да се използва при </a:t>
            </a:r>
            <a:r>
              <a:rPr lang="en-US" sz="2000" dirty="0"/>
              <a:t>anti-ice </a:t>
            </a:r>
            <a:r>
              <a:rPr lang="bg-BG" sz="2000" dirty="0"/>
              <a:t>и при </a:t>
            </a:r>
            <a:r>
              <a:rPr lang="en-US" sz="2000" dirty="0"/>
              <a:t>de-ice </a:t>
            </a:r>
            <a:r>
              <a:rPr lang="bg-BG" sz="2000" dirty="0"/>
              <a:t>системата.</a:t>
            </a:r>
          </a:p>
          <a:p>
            <a:r>
              <a:rPr lang="ru-RU" sz="2000" dirty="0"/>
              <a:t>Електрическите противообледенителни системи се използват и за нагряване на приемника за  въздушно налягане.</a:t>
            </a:r>
            <a:endParaRPr lang="bg-BG" sz="2000" dirty="0"/>
          </a:p>
        </p:txBody>
      </p:sp>
      <p:pic>
        <p:nvPicPr>
          <p:cNvPr id="8" name="Picture 2" descr="C:\Users\User\Desktop\KS\Presentations\M11-12 - Ice and Rain Protection\electrwingsyst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7" y="2060575"/>
            <a:ext cx="2548506" cy="24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9" y="4693957"/>
            <a:ext cx="2410161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2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Предните и странични стъкла на кабината на много самолети също имат електронагревателна  система</a:t>
            </a:r>
            <a:endParaRPr lang="bg-BG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926" y="2333831"/>
            <a:ext cx="5367267" cy="3649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Обикновено се използват два метода за нагряване на многопластовите предни стъкла: </a:t>
            </a:r>
          </a:p>
          <a:p>
            <a:r>
              <a:rPr lang="ru-RU" sz="2000" dirty="0"/>
              <a:t>Чрез използване на тънък реотан, прикрепен отвътре на предното стъкло; </a:t>
            </a:r>
          </a:p>
          <a:p>
            <a:r>
              <a:rPr lang="ru-RU" sz="2000" dirty="0"/>
              <a:t>Чрез използване на електропроводимо покритие от вътрешната страна на външния слой стъкло.</a:t>
            </a:r>
            <a:endParaRPr lang="bg-BG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65" y="3196297"/>
            <a:ext cx="2657846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C710-9EBA-4F1D-99C1-AD55540A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Системи с течност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F9954-0705-462F-8310-4E776174A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63758"/>
            <a:ext cx="4716296" cy="516834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Тази система </a:t>
            </a:r>
            <a:r>
              <a:rPr lang="ru-RU" dirty="0" err="1"/>
              <a:t>предпазва</a:t>
            </a:r>
            <a:r>
              <a:rPr lang="ru-RU" dirty="0"/>
              <a:t> от </a:t>
            </a:r>
            <a:r>
              <a:rPr lang="ru-RU" dirty="0" err="1"/>
              <a:t>образуване</a:t>
            </a:r>
            <a:r>
              <a:rPr lang="ru-RU" dirty="0"/>
              <a:t> на лед по повърхностите чрез изпомпване на противообледенителна течност по атакуващия ръб на секциите на крилото, и позволявайки течността да се разнесе по повърхността от </a:t>
            </a:r>
            <a:r>
              <a:rPr lang="ru-RU" dirty="0" err="1"/>
              <a:t>насрещния</a:t>
            </a:r>
            <a:r>
              <a:rPr lang="ru-RU" dirty="0"/>
              <a:t> </a:t>
            </a:r>
            <a:r>
              <a:rPr lang="ru-RU" dirty="0" err="1"/>
              <a:t>въздушен</a:t>
            </a:r>
            <a:r>
              <a:rPr lang="ru-RU" dirty="0"/>
              <a:t> поток.</a:t>
            </a:r>
          </a:p>
          <a:p>
            <a:r>
              <a:rPr lang="ru-RU" dirty="0"/>
              <a:t>Противообледенителната </a:t>
            </a:r>
            <a:r>
              <a:rPr lang="ru-RU" dirty="0" err="1"/>
              <a:t>течност</a:t>
            </a:r>
            <a:r>
              <a:rPr lang="ru-RU" dirty="0"/>
              <a:t> от главния захранващ тръбопровод, преминава през дозиращата тръба, и навлиза в кухината между задната плоча и порестия лист. След това течността прониква в порестия лист.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6EB568C-6435-413F-8ABB-6B8F777A4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5918" r="3707" b="3609"/>
          <a:stretch/>
        </p:blipFill>
        <p:spPr bwMode="auto">
          <a:xfrm>
            <a:off x="4717277" y="2015531"/>
            <a:ext cx="5780278" cy="423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4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D074-9D9B-405F-99BA-092D0DA9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80" y="154055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Защита на предното стъкло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56A8E-4937-4465-BEDD-3D7F48D0C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35" y="950660"/>
            <a:ext cx="5323505" cy="4195481"/>
          </a:xfrm>
        </p:spPr>
        <p:txBody>
          <a:bodyPr/>
          <a:lstStyle/>
          <a:p>
            <a:r>
              <a:rPr lang="bg-BG" dirty="0"/>
              <a:t>Чистачки на предния прозорец.</a:t>
            </a:r>
          </a:p>
          <a:p>
            <a:r>
              <a:rPr lang="bg-BG" dirty="0"/>
              <a:t>Почистване на предния прозорец.</a:t>
            </a:r>
          </a:p>
          <a:p>
            <a:r>
              <a:rPr lang="bg-BG" dirty="0"/>
              <a:t>Система за защита от дъжд на предния прозорец.</a:t>
            </a:r>
          </a:p>
          <a:p>
            <a:r>
              <a:rPr lang="bg-BG" dirty="0"/>
              <a:t>Система с противообледенителна течност.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Използва се течност на базата на метил-алкохол.</a:t>
            </a:r>
          </a:p>
          <a:p>
            <a:r>
              <a:rPr lang="ru-RU" dirty="0"/>
              <a:t>Електрическа противообледенителна система.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39397-1695-4C23-B51A-56930FEDD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10946" r="4036" b="12785"/>
          <a:stretch/>
        </p:blipFill>
        <p:spPr bwMode="auto">
          <a:xfrm>
            <a:off x="5309869" y="950660"/>
            <a:ext cx="4989501" cy="2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9C410BD-3CF3-408C-B672-CE8E522C6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3820" r="6804" b="10358"/>
          <a:stretch/>
        </p:blipFill>
        <p:spPr bwMode="auto">
          <a:xfrm>
            <a:off x="5309869" y="3480304"/>
            <a:ext cx="5007356" cy="331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A1D497B-99E5-4209-903D-7167ACF4B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23" y="4869685"/>
            <a:ext cx="2657846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4052-DD1E-479C-B440-870FFC02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Части, податливи на образуване на лед</a:t>
            </a:r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AA17786-1133-4C81-8182-CDB7AD6F9F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830" r="3000" b="15993"/>
          <a:stretch>
            <a:fillRect/>
          </a:stretch>
        </p:blipFill>
        <p:spPr bwMode="auto">
          <a:xfrm>
            <a:off x="1406547" y="1975318"/>
            <a:ext cx="7883849" cy="45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302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3E80-26D7-AF70-4A2D-72CD8793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7A01BE-B29F-EC80-C707-3778DD66E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921" y="2623643"/>
            <a:ext cx="7893934" cy="3053751"/>
          </a:xfrm>
        </p:spPr>
      </p:pic>
    </p:spTree>
    <p:extLst>
      <p:ext uri="{BB962C8B-B14F-4D97-AF65-F5344CB8AC3E}">
        <p14:creationId xmlns:p14="http://schemas.microsoft.com/office/powerpoint/2010/main" val="2835553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5A02-9426-C969-4A8F-FD967BD2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/>
              <a:t>Система за защита на въздушния винт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610D-AA17-BBE3-5F31-4D944F243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14500"/>
            <a:ext cx="8946541" cy="4533899"/>
          </a:xfrm>
        </p:spPr>
        <p:txBody>
          <a:bodyPr/>
          <a:lstStyle/>
          <a:p>
            <a:r>
              <a:rPr lang="ru-RU" dirty="0" err="1"/>
              <a:t>Образуването</a:t>
            </a:r>
            <a:r>
              <a:rPr lang="ru-RU" dirty="0"/>
              <a:t> на лед по лопатите на </a:t>
            </a:r>
            <a:r>
              <a:rPr lang="ru-RU" dirty="0" err="1"/>
              <a:t>въздушния</a:t>
            </a:r>
            <a:r>
              <a:rPr lang="ru-RU" dirty="0"/>
              <a:t> винт води до </a:t>
            </a:r>
            <a:r>
              <a:rPr lang="ru-RU" dirty="0" err="1"/>
              <a:t>изкривяване</a:t>
            </a:r>
            <a:r>
              <a:rPr lang="ru-RU" dirty="0"/>
              <a:t> на </a:t>
            </a:r>
            <a:r>
              <a:rPr lang="ru-RU" dirty="0" err="1"/>
              <a:t>аеродинамичния</a:t>
            </a:r>
            <a:r>
              <a:rPr lang="ru-RU" dirty="0"/>
              <a:t> </a:t>
            </a:r>
            <a:r>
              <a:rPr lang="ru-RU" dirty="0" err="1"/>
              <a:t>профил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намалява</a:t>
            </a:r>
            <a:r>
              <a:rPr lang="ru-RU" dirty="0"/>
              <a:t> </a:t>
            </a:r>
            <a:r>
              <a:rPr lang="ru-RU" dirty="0" err="1"/>
              <a:t>ефективността</a:t>
            </a:r>
            <a:r>
              <a:rPr lang="ru-RU" dirty="0"/>
              <a:t> и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доведе</a:t>
            </a:r>
            <a:r>
              <a:rPr lang="ru-RU" dirty="0"/>
              <a:t> до </a:t>
            </a:r>
            <a:r>
              <a:rPr lang="ru-RU" dirty="0" err="1"/>
              <a:t>разбалансиране</a:t>
            </a:r>
            <a:r>
              <a:rPr lang="ru-RU" dirty="0"/>
              <a:t> </a:t>
            </a:r>
            <a:r>
              <a:rPr lang="ru-RU"/>
              <a:t>и вибрации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A12A4-355A-1242-118E-A865ED53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543" y="3081058"/>
            <a:ext cx="5714078" cy="36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8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52B6B-ABC2-64C5-53BE-2FDC9CC71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3" r="8091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2EB91-D2D5-5FE1-FA3E-B266462D2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3590002" cy="380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900" dirty="0"/>
              <a:t>Защита чрез </a:t>
            </a:r>
            <a:r>
              <a:rPr lang="ru-RU" sz="1900" dirty="0" err="1"/>
              <a:t>противообледенителна</a:t>
            </a:r>
            <a:r>
              <a:rPr lang="ru-RU" sz="1900" dirty="0"/>
              <a:t> </a:t>
            </a:r>
            <a:r>
              <a:rPr lang="ru-RU" sz="1900" dirty="0" err="1"/>
              <a:t>течност</a:t>
            </a:r>
            <a:r>
              <a:rPr lang="ru-RU" sz="19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900" dirty="0" err="1"/>
              <a:t>Понижава</a:t>
            </a:r>
            <a:r>
              <a:rPr lang="ru-RU" sz="1900" dirty="0"/>
              <a:t> </a:t>
            </a:r>
            <a:r>
              <a:rPr lang="ru-RU" sz="1900" dirty="0" err="1"/>
              <a:t>точката</a:t>
            </a:r>
            <a:r>
              <a:rPr lang="ru-RU" sz="1900" dirty="0"/>
              <a:t> на </a:t>
            </a:r>
            <a:r>
              <a:rPr lang="ru-RU" sz="1900" dirty="0" err="1"/>
              <a:t>замръзване</a:t>
            </a:r>
            <a:r>
              <a:rPr lang="ru-RU" sz="19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900" dirty="0" err="1"/>
              <a:t>Някои</a:t>
            </a:r>
            <a:r>
              <a:rPr lang="ru-RU" sz="1900" dirty="0"/>
              <a:t> </a:t>
            </a:r>
            <a:r>
              <a:rPr lang="ru-RU" sz="1900" dirty="0" err="1"/>
              <a:t>въздушни</a:t>
            </a:r>
            <a:r>
              <a:rPr lang="ru-RU" sz="1900" dirty="0"/>
              <a:t> </a:t>
            </a:r>
            <a:r>
              <a:rPr lang="ru-RU" sz="1900" dirty="0" err="1"/>
              <a:t>винтове</a:t>
            </a:r>
            <a:r>
              <a:rPr lang="ru-RU" sz="1900" dirty="0"/>
              <a:t> </a:t>
            </a:r>
            <a:r>
              <a:rPr lang="ru-RU" sz="1900" dirty="0" err="1"/>
              <a:t>имат</a:t>
            </a:r>
            <a:r>
              <a:rPr lang="ru-RU" sz="1900" dirty="0"/>
              <a:t> </a:t>
            </a:r>
            <a:r>
              <a:rPr lang="ru-RU" sz="1900" dirty="0" err="1"/>
              <a:t>гумени</a:t>
            </a:r>
            <a:r>
              <a:rPr lang="ru-RU" sz="1900" dirty="0"/>
              <a:t> </a:t>
            </a:r>
            <a:r>
              <a:rPr lang="ru-RU" sz="1900" dirty="0" err="1"/>
              <a:t>протектори</a:t>
            </a:r>
            <a:r>
              <a:rPr lang="ru-RU" sz="1900" dirty="0"/>
              <a:t>, </a:t>
            </a:r>
            <a:r>
              <a:rPr lang="ru-RU" sz="1900" dirty="0" err="1"/>
              <a:t>поставени</a:t>
            </a:r>
            <a:r>
              <a:rPr lang="ru-RU" sz="1900" dirty="0"/>
              <a:t> на лопатите за </a:t>
            </a:r>
            <a:r>
              <a:rPr lang="ru-RU" sz="1900" dirty="0" err="1"/>
              <a:t>подпомагане</a:t>
            </a:r>
            <a:r>
              <a:rPr lang="ru-RU" sz="1900" dirty="0"/>
              <a:t> </a:t>
            </a:r>
            <a:r>
              <a:rPr lang="ru-RU" sz="1900" dirty="0" err="1"/>
              <a:t>разпределянето</a:t>
            </a:r>
            <a:r>
              <a:rPr lang="ru-RU" sz="1900" dirty="0"/>
              <a:t> на </a:t>
            </a:r>
            <a:r>
              <a:rPr lang="ru-RU" sz="1900" dirty="0" err="1"/>
              <a:t>течността</a:t>
            </a:r>
            <a:r>
              <a:rPr lang="ru-RU" sz="1900" dirty="0"/>
              <a:t>.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47707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A4D9-8EBA-A09C-B220-E1E2DAF9B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90526"/>
            <a:ext cx="8946541" cy="5857874"/>
          </a:xfrm>
        </p:spPr>
        <p:txBody>
          <a:bodyPr/>
          <a:lstStyle/>
          <a:p>
            <a:r>
              <a:rPr lang="ru-RU" dirty="0"/>
              <a:t>Защита чрез </a:t>
            </a:r>
            <a:r>
              <a:rPr lang="ru-RU" dirty="0" err="1"/>
              <a:t>електрическа</a:t>
            </a:r>
            <a:r>
              <a:rPr lang="ru-RU" dirty="0"/>
              <a:t> </a:t>
            </a:r>
            <a:r>
              <a:rPr lang="ru-RU" dirty="0" err="1"/>
              <a:t>противообледенителна</a:t>
            </a:r>
            <a:r>
              <a:rPr lang="ru-RU" dirty="0"/>
              <a:t> система.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Използва</a:t>
            </a:r>
            <a:r>
              <a:rPr lang="ru-RU" dirty="0"/>
              <a:t> </a:t>
            </a:r>
            <a:r>
              <a:rPr lang="ru-RU" dirty="0" err="1"/>
              <a:t>нагревателни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, </a:t>
            </a:r>
            <a:r>
              <a:rPr lang="ru-RU" dirty="0" err="1"/>
              <a:t>поставени</a:t>
            </a:r>
            <a:r>
              <a:rPr lang="ru-RU" dirty="0"/>
              <a:t> на </a:t>
            </a:r>
            <a:r>
              <a:rPr lang="ru-RU" dirty="0" err="1"/>
              <a:t>атакуващия</a:t>
            </a:r>
            <a:r>
              <a:rPr lang="ru-RU" dirty="0"/>
              <a:t> </a:t>
            </a:r>
            <a:r>
              <a:rPr lang="ru-RU" dirty="0" err="1"/>
              <a:t>ръб</a:t>
            </a:r>
            <a:r>
              <a:rPr lang="ru-RU" dirty="0"/>
              <a:t> на лопатите на </a:t>
            </a:r>
            <a:r>
              <a:rPr lang="ru-RU" dirty="0" err="1"/>
              <a:t>въздушния</a:t>
            </a:r>
            <a:r>
              <a:rPr lang="ru-RU" dirty="0"/>
              <a:t> винт.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C21FB-0E7C-CC61-ECC0-FB31EC60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13" y="1600626"/>
            <a:ext cx="7377837" cy="51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2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A31E-1C15-6D58-BCD9-A073B5C4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Други компоненти предпазвани  от </a:t>
            </a:r>
            <a:r>
              <a:rPr lang="bg-BG" dirty="0" err="1"/>
              <a:t>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F152C-750F-F9D1-52E8-AE2D501D9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Датчици за динамично и статично налягане</a:t>
            </a:r>
          </a:p>
          <a:p>
            <a:r>
              <a:rPr lang="bg-BG" dirty="0"/>
              <a:t>Датчик за ъгъла на атака</a:t>
            </a:r>
          </a:p>
          <a:p>
            <a:r>
              <a:rPr lang="bg-BG" dirty="0"/>
              <a:t>Датчик за динамичното налягане на механизма за изкуствено натоварване</a:t>
            </a:r>
          </a:p>
          <a:p>
            <a:r>
              <a:rPr lang="bg-BG" dirty="0"/>
              <a:t>Клапан за зареждане и източване на чиста вода</a:t>
            </a:r>
          </a:p>
          <a:p>
            <a:r>
              <a:rPr lang="bg-BG" dirty="0"/>
              <a:t>Клапан за източване на мръсна вода</a:t>
            </a:r>
          </a:p>
          <a:p>
            <a:r>
              <a:rPr lang="bg-BG" dirty="0"/>
              <a:t>Дренажни мачти</a:t>
            </a:r>
          </a:p>
          <a:p>
            <a:r>
              <a:rPr lang="bg-BG" dirty="0"/>
              <a:t>Датчици за измерване на ТАТ (</a:t>
            </a:r>
            <a:r>
              <a:rPr lang="en-US" dirty="0"/>
              <a:t>Total Air Temperature)</a:t>
            </a:r>
          </a:p>
          <a:p>
            <a:r>
              <a:rPr lang="bg-BG" dirty="0"/>
              <a:t>Антени</a:t>
            </a:r>
          </a:p>
          <a:p>
            <a:r>
              <a:rPr lang="bg-BG" dirty="0"/>
              <a:t>Тръбопроводи от системата за доставяне на чиста вода</a:t>
            </a:r>
          </a:p>
          <a:p>
            <a:r>
              <a:rPr lang="en-US" dirty="0"/>
              <a:t>P1-T1 </a:t>
            </a:r>
            <a:r>
              <a:rPr lang="bg-BG" dirty="0"/>
              <a:t>сензор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20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1ADA-FB3C-6617-8515-FCB3CD6E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1C585-05F7-F1D6-EC1B-F3A96361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207" y="2062470"/>
            <a:ext cx="5891487" cy="41957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3FCA5-D932-40CD-0808-D8AEA814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08" y="2062470"/>
            <a:ext cx="589148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22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DAB5-9183-432B-B755-61A7E26C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Противообледенителна обработка на земята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5C22B-B5FF-4880-90E1-4E2CA3945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86421"/>
          </a:xfrm>
        </p:spPr>
        <p:txBody>
          <a:bodyPr>
            <a:normAutofit fontScale="92500"/>
          </a:bodyPr>
          <a:lstStyle/>
          <a:p>
            <a:r>
              <a:rPr lang="ru-RU" dirty="0"/>
              <a:t>Натрупванията на лед, сняг или скреж по външните повърхности на ВС може драстично да влоши характеристиките. </a:t>
            </a:r>
          </a:p>
          <a:p>
            <a:r>
              <a:rPr lang="ru-RU" dirty="0"/>
              <a:t>Работата на ВС също може сериозно да бъде засегната, поради замръзвания на влага в органите за управление, шарнирите и микровключвателите, или поради попадане на лед в двигателя.</a:t>
            </a:r>
          </a:p>
          <a:p>
            <a:r>
              <a:rPr lang="ru-RU" dirty="0"/>
              <a:t>Въпреки използването на наличните типове анти / противообледенителни съставки, необходимостта от проверка на ВС преди излитане остава. </a:t>
            </a:r>
          </a:p>
          <a:p>
            <a:r>
              <a:rPr lang="ru-RU" dirty="0"/>
              <a:t>Противообледенителните системи на ВС са конструирани да премахват или предпазват от натрупвания на лед по специфични области от крилото, опашката и гондолите на двигателите в полет, и обикновено няма да са ефективни за отстраняване на натрупвания, които са се образували, докато ВС е неподвижно.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37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7324-99AC-4BE0-8F81-BE07A7F41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84" y="110632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Типове противообледенителни / антиобледенителни течности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B444D-A085-4F6F-B325-09A83CAE4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2672170"/>
            <a:ext cx="6013862" cy="3284880"/>
          </a:xfrm>
        </p:spPr>
        <p:txBody>
          <a:bodyPr/>
          <a:lstStyle/>
          <a:p>
            <a:r>
              <a:rPr lang="en-US" dirty="0"/>
              <a:t>ISO Type I fluids</a:t>
            </a:r>
            <a:r>
              <a:rPr lang="bg-BG" dirty="0"/>
              <a:t> - </a:t>
            </a:r>
            <a:r>
              <a:rPr lang="en-US" dirty="0"/>
              <a:t> </a:t>
            </a:r>
            <a:r>
              <a:rPr lang="ru-RU" dirty="0"/>
              <a:t>Тези течности имат високо съдържание гликол и малък вискозитет. </a:t>
            </a:r>
          </a:p>
          <a:p>
            <a:r>
              <a:rPr lang="en-US" dirty="0"/>
              <a:t>ISO Type II fluids</a:t>
            </a:r>
            <a:r>
              <a:rPr lang="bg-BG" dirty="0"/>
              <a:t> - </a:t>
            </a:r>
            <a:r>
              <a:rPr lang="en-US" dirty="0"/>
              <a:t> </a:t>
            </a:r>
            <a:r>
              <a:rPr lang="ru-RU" dirty="0"/>
              <a:t>Тези течности имат минимално съдържание на гликол от приблизително 50%.</a:t>
            </a:r>
          </a:p>
          <a:p>
            <a:r>
              <a:rPr lang="en-US" dirty="0"/>
              <a:t>ISO Type IV fluids</a:t>
            </a:r>
            <a:r>
              <a:rPr lang="bg-BG" dirty="0"/>
              <a:t> - </a:t>
            </a:r>
            <a:r>
              <a:rPr lang="ru-RU" dirty="0"/>
              <a:t>Тези течности са подобни и по състав и по действие на течностите Type II.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BA809E4-D545-4F1F-8A27-F4B72A1CF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1836" r="6370" b="60934"/>
          <a:stretch/>
        </p:blipFill>
        <p:spPr bwMode="auto">
          <a:xfrm>
            <a:off x="6451184" y="4314610"/>
            <a:ext cx="3953385" cy="220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7939C10-E03A-4A53-A2CD-34D86B1B2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48627" r="6625" b="7153"/>
          <a:stretch/>
        </p:blipFill>
        <p:spPr bwMode="auto">
          <a:xfrm>
            <a:off x="6451184" y="1605172"/>
            <a:ext cx="3953385" cy="261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15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D7A29-A231-415A-9FE3-467C706D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Подготовка преди полет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23089-6FBE-4FB2-9BCD-060822E3C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08F8ADF-88C6-463D-96E8-81C9BD34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4" y="2052918"/>
            <a:ext cx="10196648" cy="424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41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5D47-C143-49D5-9FE0-037EFF0D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Натрупвания от скреж и методи за обработка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A3519-E6EB-40BF-AC06-842E6EFF5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Използване на течности, съдържащи </a:t>
            </a:r>
            <a:r>
              <a:rPr lang="ru-RU" dirty="0"/>
              <a:t>етилен гликол и изопропил алкохол, или диетилен гликол (или пропилен гликол) и изопропил алкохол.</a:t>
            </a:r>
          </a:p>
          <a:p>
            <a:r>
              <a:rPr lang="ru-RU" dirty="0"/>
              <a:t>Противообледенителните течности може сериозно да засегнат полираните панели или външната обработка на ВС, особено когато боята е нова.</a:t>
            </a:r>
          </a:p>
          <a:p>
            <a:r>
              <a:rPr lang="ru-RU" dirty="0"/>
              <a:t>Противообледенителни течности може да причинят разтваряне или напълно отмиване на масла и греси от лагерите на плоскостите за управление и др.</a:t>
            </a:r>
          </a:p>
          <a:p>
            <a:r>
              <a:rPr lang="ru-RU" dirty="0"/>
              <a:t>Използване на мобилен агрегат за отстраняване на скреж.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4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4DCC-D7BD-415A-B0C6-2DAE4562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600" dirty="0"/>
              <a:t>Височини, на които се образува лед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7517F-B660-4743-9456-59F868035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3026"/>
            <a:ext cx="4165188" cy="5174974"/>
          </a:xfrm>
        </p:spPr>
        <p:txBody>
          <a:bodyPr>
            <a:normAutofit lnSpcReduction="10000"/>
          </a:bodyPr>
          <a:lstStyle/>
          <a:p>
            <a:r>
              <a:rPr lang="bg-BG" dirty="0"/>
              <a:t>Каква е причината за обледенение на ВС по време на полет?</a:t>
            </a:r>
          </a:p>
          <a:p>
            <a:r>
              <a:rPr lang="bg-BG" dirty="0"/>
              <a:t>В</a:t>
            </a:r>
            <a:r>
              <a:rPr lang="ru-RU" dirty="0"/>
              <a:t> зависимост от това дали температурата на повърхността е по-ниска, или по-висока от 0°C, </a:t>
            </a:r>
            <a:r>
              <a:rPr lang="ru-RU" dirty="0" err="1"/>
              <a:t>капките</a:t>
            </a:r>
            <a:r>
              <a:rPr lang="ru-RU" dirty="0"/>
              <a:t> вода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замръзват</a:t>
            </a:r>
            <a:r>
              <a:rPr lang="ru-RU" dirty="0"/>
              <a:t> или </a:t>
            </a:r>
            <a:r>
              <a:rPr lang="ru-RU" dirty="0" err="1"/>
              <a:t>няма</a:t>
            </a:r>
            <a:r>
              <a:rPr lang="ru-RU" dirty="0"/>
              <a:t> да </a:t>
            </a:r>
            <a:r>
              <a:rPr lang="ru-RU" dirty="0" err="1"/>
              <a:t>замръзват</a:t>
            </a:r>
            <a:r>
              <a:rPr lang="ru-RU" dirty="0"/>
              <a:t>. </a:t>
            </a:r>
          </a:p>
          <a:p>
            <a:r>
              <a:rPr lang="ru-RU" dirty="0"/>
              <a:t>Скоростта, при която няма опасност от обледенение зависи от съдържанието на свободна вода в атмосферата, както и от температурата и височината. 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88DFA2D-183F-49D3-B43E-C07E1F66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1709" b="6953"/>
          <a:stretch>
            <a:fillRect/>
          </a:stretch>
        </p:blipFill>
        <p:spPr bwMode="auto">
          <a:xfrm>
            <a:off x="4165188" y="1985782"/>
            <a:ext cx="6333348" cy="45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01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BE83-B750-4874-98A8-8C121885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Натрупвания от лед и сняг и методи на обработка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8848-4498-4084-9F72-E4275ACD6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Вероятно най-трудно за справяне е натрупването на дълбок мокър сняг при температури малко над точката на замръзване.</a:t>
            </a:r>
          </a:p>
          <a:p>
            <a:r>
              <a:rPr lang="ru-RU" dirty="0"/>
              <a:t> Лек сух сняг при температури под нулата трябва да се издухва когато е възможно.</a:t>
            </a:r>
          </a:p>
          <a:p>
            <a:r>
              <a:rPr lang="ru-RU" dirty="0"/>
              <a:t>Умерени или тежки натрупвания от лед и останали натрупвания от сняг трябва да се отстраняват с противообледенителна течност.</a:t>
            </a:r>
          </a:p>
          <a:p>
            <a:r>
              <a:rPr lang="ru-RU" dirty="0"/>
              <a:t>Не трябва да се правят опити да се отстраняват натрупвания от лед със сила.</a:t>
            </a:r>
          </a:p>
          <a:p>
            <a:r>
              <a:rPr lang="ru-RU" dirty="0"/>
              <a:t>Важно е отстраняването на натрупванията да се извършва симетрично.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91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6CB8-D06C-4325-9808-B6DBA058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Пръскане с противообледенителна течност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5F5AF-830F-4BE0-B0F8-6B1155FF7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bg-BG" dirty="0"/>
                  <a:t>Пръскане със студена течност.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Със стопяване на леда и снега течността се разрежда и става по-малко ефективна, и има склонност да замръзне отново твърде бързо. </a:t>
                </a:r>
              </a:p>
              <a:p>
                <a:r>
                  <a:rPr lang="ru-RU" dirty="0"/>
                  <a:t>Пръскане с гореща течност.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Система, разработена специално за намаляване на времето за подготовка на самолета за следващия полет.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Течността обикновено се пръска с температура 70 °C и с налягане 700 kN/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bg-BG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bg-BG" dirty="0"/>
                  <a:t>.</a:t>
                </a:r>
              </a:p>
              <a:p>
                <a:r>
                  <a:rPr lang="bg-BG" dirty="0"/>
                  <a:t>Противообледенение с гореща вода.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Не трябва да се прилага при температури под -7 °C.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45F5AF-830F-4BE0-B0F8-6B1155FF7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41" t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61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62644-5C90-45A5-B049-2696F7B1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Пръскачки с високо налягане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9D3A3-BD98-4ABC-AE1F-58502BCC5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546665"/>
          </a:xfrm>
        </p:spPr>
        <p:txBody>
          <a:bodyPr>
            <a:normAutofit/>
          </a:bodyPr>
          <a:lstStyle/>
          <a:p>
            <a:r>
              <a:rPr lang="ru-RU" dirty="0"/>
              <a:t>Пръскачките с високо налягане, които се използват за противообледенение, може да причинят повреди на приемниците на статично налягане и други устройства. </a:t>
            </a:r>
          </a:p>
          <a:p>
            <a:r>
              <a:rPr lang="ru-RU" dirty="0"/>
              <a:t>Някои производители на ВС препоръчват максимално налягане, което е указано в съответното ръководство за ТО и не трябва да се превишава.</a:t>
            </a:r>
          </a:p>
          <a:p>
            <a:r>
              <a:rPr lang="bg-BG" dirty="0"/>
              <a:t>Противообледенение на ВС с работещи двигатели.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Противообледенителната течност има температура на запалване от 139 до 156°C в неразредено състояние, която е в работния диапазон на двигателя / ССУ.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Противопожарно и аварийно оборудване трябва да е леснодостъпно по всяко време.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35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53E-9FFC-4EC8-84BC-90D02E64A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Мерки за антиобледенение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7B11-2820-4872-B1CC-4B2445202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Когато се използва като антиобледенителен агент, течността FPD (</a:t>
            </a:r>
            <a:r>
              <a:rPr lang="en-US" dirty="0"/>
              <a:t>Freezing Point Depressant</a:t>
            </a:r>
            <a:r>
              <a:rPr lang="ru-RU" dirty="0"/>
              <a:t>) трябва да се пръска по самолета студена и неразредена или преди началото на условия за обледенение, или след като е извършено противообледенение.</a:t>
            </a:r>
          </a:p>
          <a:p>
            <a:r>
              <a:rPr lang="ru-RU" dirty="0"/>
              <a:t>Съставка FPD не трябва да се прилага върху стъклата или важни полирани панели, тъй като сериозно ще ограничи видимостта.</a:t>
            </a:r>
          </a:p>
          <a:p>
            <a:r>
              <a:rPr lang="ru-RU" dirty="0"/>
              <a:t>При някои ВС, които не са снабдени с противообледенителна система на аеродинамичните повърхности, може да е определено използване на противообледенителна паста.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56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C150-D956-4CB4-85C1-765DA42F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Проверка след работи по противообледенение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AD99A-95E6-4E9A-8834-3F62D87AB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8" y="2279374"/>
            <a:ext cx="10081976" cy="4578626"/>
          </a:xfrm>
        </p:spPr>
        <p:txBody>
          <a:bodyPr>
            <a:normAutofit/>
          </a:bodyPr>
          <a:lstStyle/>
          <a:p>
            <a:r>
              <a:rPr lang="ru-RU" dirty="0"/>
              <a:t>ВС трябва да се следи непрекъснато в периода между противообледенението и заминаването за непоява на нови натрупвания на лед. </a:t>
            </a:r>
          </a:p>
          <a:p>
            <a:r>
              <a:rPr lang="ru-RU" dirty="0"/>
              <a:t>Наличието на лед по определени зони може да не бъде забелязано от персонала, обслужващ противообледенителното оборудване.</a:t>
            </a:r>
          </a:p>
          <a:p>
            <a:r>
              <a:rPr lang="ru-RU" dirty="0"/>
              <a:t>Ефективното времетраене на антиобледенителните течности зависи от концентрацията/температурата на прилаганата течност, обема сняг и лед, и т.н., околната температура и времето след прилагането.</a:t>
            </a:r>
          </a:p>
          <a:p>
            <a:r>
              <a:rPr lang="ru-RU" dirty="0"/>
              <a:t>Всички външни повърхности трябва да се проверят за следи от останал сняг или лед.</a:t>
            </a:r>
          </a:p>
          <a:p>
            <a:r>
              <a:rPr lang="ru-RU" dirty="0"/>
              <a:t>В техническия дневник трябва да се извършат записи съгласно изискванията, освен ако има друга одобрена от ГВА процедура.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77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D840-66BE-4F35-A4D2-56E21C33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Областите, които се проверяват,</a:t>
            </a:r>
            <a:br>
              <a:rPr lang="ru-RU" sz="2800" dirty="0"/>
            </a:br>
            <a:r>
              <a:rPr lang="ru-RU" sz="2800" dirty="0"/>
              <a:t>трябва да са определени в картата за проверка: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140C0-922B-4A07-B1A4-942E118EE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6" y="1447800"/>
            <a:ext cx="10162646" cy="54102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Атакуващият ръб на крилото, горните и долните повърхности</a:t>
            </a:r>
          </a:p>
          <a:p>
            <a:r>
              <a:rPr lang="ru-RU" dirty="0"/>
              <a:t>Атакуващият ръб на стабилизатора, горните и долните повърхности и страничните панели</a:t>
            </a:r>
          </a:p>
          <a:p>
            <a:r>
              <a:rPr lang="ru-RU" dirty="0"/>
              <a:t>Устройства за увеличаване на подемната сила, като предкрилки и клапи.</a:t>
            </a:r>
          </a:p>
          <a:p>
            <a:r>
              <a:rPr lang="ru-RU" dirty="0"/>
              <a:t>Спойлери на крилото</a:t>
            </a:r>
          </a:p>
          <a:p>
            <a:r>
              <a:rPr lang="ru-RU" dirty="0"/>
              <a:t>Всички плоскости за управление </a:t>
            </a:r>
          </a:p>
          <a:p>
            <a:r>
              <a:rPr lang="ru-RU" dirty="0"/>
              <a:t>Въздушните винтове</a:t>
            </a:r>
          </a:p>
          <a:p>
            <a:r>
              <a:rPr lang="ru-RU" dirty="0"/>
              <a:t>Лопати, втулка и управление на носещия винт</a:t>
            </a:r>
          </a:p>
          <a:p>
            <a:r>
              <a:rPr lang="ru-RU" dirty="0"/>
              <a:t>Механизми на системата на винта, като ограничители на наклона </a:t>
            </a:r>
          </a:p>
          <a:p>
            <a:r>
              <a:rPr lang="ru-RU" dirty="0"/>
              <a:t>Входни устройства на двигателя, сепаратори и мрежести филтри</a:t>
            </a:r>
          </a:p>
          <a:p>
            <a:r>
              <a:rPr lang="ru-RU" dirty="0"/>
              <a:t>Предни стъкла и други, необходими за видимостта</a:t>
            </a:r>
          </a:p>
          <a:p>
            <a:r>
              <a:rPr lang="ru-RU" dirty="0"/>
              <a:t>Антени</a:t>
            </a:r>
          </a:p>
          <a:p>
            <a:r>
              <a:rPr lang="ru-RU" dirty="0"/>
              <a:t>Секциите на фюзелажа пред стабилизатора, повърхности, формиращи управлението и подемната сила, въздушни винтове, или входни устройства на двигателя </a:t>
            </a:r>
          </a:p>
          <a:p>
            <a:r>
              <a:rPr lang="ru-RU" dirty="0"/>
              <a:t>Открити устройства от оборудването като датчик на ъгъла на атака, приемник на статичното налягане, датчици на въздушната температура </a:t>
            </a:r>
          </a:p>
          <a:p>
            <a:r>
              <a:rPr lang="ru-RU" dirty="0"/>
              <a:t>Въздухозаборници, входни и изходни устройства </a:t>
            </a:r>
          </a:p>
          <a:p>
            <a:r>
              <a:rPr lang="ru-RU" dirty="0"/>
              <a:t>Колесник </a:t>
            </a:r>
          </a:p>
          <a:p>
            <a:r>
              <a:rPr lang="ru-RU" dirty="0"/>
              <a:t>Техническия дневник, който трябва да се провери за съответните записи </a:t>
            </a:r>
          </a:p>
        </p:txBody>
      </p:sp>
    </p:spTree>
    <p:extLst>
      <p:ext uri="{BB962C8B-B14F-4D97-AF65-F5344CB8AC3E}">
        <p14:creationId xmlns:p14="http://schemas.microsoft.com/office/powerpoint/2010/main" val="828566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2BB-8B5C-45CF-A7E4-CF1E4396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Проверка преди излитане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20D8F-0A0D-43A3-9FBB-10215A9E5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Трябва да бъде извършена визуална проверка.</a:t>
            </a:r>
          </a:p>
          <a:p>
            <a:r>
              <a:rPr lang="ru-RU" dirty="0"/>
              <a:t>Компонентите, които трябва да се проверят зависят от конструкцията на ВС. </a:t>
            </a:r>
          </a:p>
          <a:p>
            <a:r>
              <a:rPr lang="ru-RU" dirty="0"/>
              <a:t>През нощта екипажът трябва да разчита на светлините за проверка за обледенение на крилото и двигателите, които не винаги може да осигурят достатъчно отразяване за извършване на всички визуални проверки.</a:t>
            </a:r>
          </a:p>
          <a:p>
            <a:r>
              <a:rPr lang="ru-RU" dirty="0"/>
              <a:t>Решението за излитане след проверка преди излитане е отговорност на командира.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1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87E2-C715-45DC-BEE3-0171730F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Изисквания и стандарти за предпазване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1762-09C1-4879-AA24-23BBFEEA2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Преди изпращане ВС трябва да е почистено от лед, скреж и сняг.</a:t>
            </a:r>
            <a:endParaRPr lang="en-US" dirty="0"/>
          </a:p>
          <a:p>
            <a:r>
              <a:rPr lang="bg-BG" dirty="0"/>
              <a:t>Използване на специално оборудване за защита при полети, при които е възможно навлизане в условия, предполагащи обледенение.</a:t>
            </a:r>
          </a:p>
          <a:p>
            <a:r>
              <a:rPr lang="ru-RU" dirty="0"/>
              <a:t>Обикновено се използват два различни подхода: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Противообледенение (</a:t>
            </a:r>
            <a:r>
              <a:rPr lang="en-US" dirty="0"/>
              <a:t>De-icing</a:t>
            </a:r>
            <a:r>
              <a:rPr lang="bg-BG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Антиобледенение</a:t>
            </a:r>
            <a:r>
              <a:rPr lang="en-US" dirty="0"/>
              <a:t> (Anti-icing)</a:t>
            </a:r>
            <a:r>
              <a:rPr lang="bg-BG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2D09E-512A-467A-81F0-14A0AAC7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altLang="en-US" sz="4400" dirty="0">
                <a:latin typeface="Arial" panose="020B0604020202020204" pitchFamily="34" charset="0"/>
              </a:rPr>
              <a:t>Системи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r>
              <a:rPr lang="bg-BG" altLang="en-US" sz="4400" dirty="0">
                <a:latin typeface="Arial" panose="020B0604020202020204" pitchFamily="34" charset="0"/>
              </a:rPr>
              <a:t>за откриване, сигнализация и предпазване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830B-974A-45FF-AE69-DBD4945B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4" y="1853248"/>
            <a:ext cx="9263790" cy="488443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Пневматичен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Надуваеми гумени противообледенители.</a:t>
            </a:r>
          </a:p>
          <a:p>
            <a:r>
              <a:rPr lang="ru-RU" dirty="0"/>
              <a:t>Термичен</a:t>
            </a:r>
            <a:r>
              <a:rPr lang="en-US" dirty="0"/>
              <a:t>.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Електрическо подгряване.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Подгряване с масло.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Подгряване с въздух.</a:t>
            </a:r>
          </a:p>
          <a:p>
            <a:r>
              <a:rPr lang="ru-RU" dirty="0"/>
              <a:t>С течност</a:t>
            </a:r>
            <a:r>
              <a:rPr lang="en-US" dirty="0"/>
              <a:t>.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Течности, понижаващи точката на замръзване (FPD</a:t>
            </a:r>
            <a:r>
              <a:rPr lang="en-US" dirty="0"/>
              <a:t> – Freezing Point Depressant</a:t>
            </a:r>
            <a:r>
              <a:rPr lang="ru-RU" dirty="0"/>
              <a:t>)</a:t>
            </a:r>
            <a:r>
              <a:rPr lang="en-US" dirty="0"/>
              <a:t>.</a:t>
            </a:r>
            <a:endParaRPr lang="ru-RU" dirty="0"/>
          </a:p>
          <a:p>
            <a:r>
              <a:rPr lang="ru-RU" dirty="0"/>
              <a:t>Откриване на обледенение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Осъществява се автоматично, чрез детектори за обледенение, които подават предупреждение на екипажа.</a:t>
            </a:r>
          </a:p>
          <a:p>
            <a:r>
              <a:rPr lang="ru-RU" dirty="0"/>
              <a:t>Антиобледенението е прилагане на непрекъснато подгряване или течност.</a:t>
            </a:r>
          </a:p>
          <a:p>
            <a:r>
              <a:rPr lang="ru-RU" dirty="0"/>
              <a:t>Противообледенението е прекъснато прилагане на течност, подгряване или механично усилие.</a:t>
            </a:r>
          </a:p>
        </p:txBody>
      </p:sp>
    </p:spTree>
    <p:extLst>
      <p:ext uri="{BB962C8B-B14F-4D97-AF65-F5344CB8AC3E}">
        <p14:creationId xmlns:p14="http://schemas.microsoft.com/office/powerpoint/2010/main" val="209576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09DF-C4E7-44B5-962F-0AE49679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Устройства за откриване и сигнализация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7CF53-2139-4D64-A6A7-FBF07CA34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Използват се три основни типа детектори за обледенение:</a:t>
            </a:r>
          </a:p>
          <a:p>
            <a:r>
              <a:rPr lang="ru-RU" dirty="0"/>
              <a:t>Детекторни глави</a:t>
            </a:r>
            <a:r>
              <a:rPr lang="en-US" dirty="0"/>
              <a:t> (Ice detector heads).</a:t>
            </a:r>
            <a:endParaRPr lang="ru-RU" dirty="0"/>
          </a:p>
          <a:p>
            <a:r>
              <a:rPr lang="ru-RU" dirty="0"/>
              <a:t>Механични детектори за обледенение</a:t>
            </a:r>
            <a:r>
              <a:rPr lang="en-US" dirty="0"/>
              <a:t> (Mechanical Ice Detector).</a:t>
            </a:r>
            <a:endParaRPr lang="ru-RU" dirty="0"/>
          </a:p>
          <a:p>
            <a:r>
              <a:rPr lang="ru-RU" dirty="0"/>
              <a:t>Блок </a:t>
            </a:r>
            <a:r>
              <a:rPr lang="bg-BG" dirty="0"/>
              <a:t>с </a:t>
            </a:r>
            <a:r>
              <a:rPr lang="ru-RU" dirty="0" err="1"/>
              <a:t>чувствителни</a:t>
            </a:r>
            <a:r>
              <a:rPr lang="ru-RU" dirty="0"/>
              <a:t> елементи</a:t>
            </a:r>
            <a:r>
              <a:rPr lang="en-US" dirty="0"/>
              <a:t> (Element Ice Sensing Unit).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9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E5AFE-9434-4768-937D-123FC8F0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4107"/>
          </a:xfrm>
        </p:spPr>
        <p:txBody>
          <a:bodyPr/>
          <a:lstStyle/>
          <a:p>
            <a:r>
              <a:rPr lang="bg-BG" dirty="0"/>
              <a:t>Детекторни глави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8CC97-9D3D-4BEA-A771-3BB627C22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3500"/>
            <a:ext cx="8946541" cy="4914899"/>
          </a:xfrm>
        </p:spPr>
        <p:txBody>
          <a:bodyPr/>
          <a:lstStyle/>
          <a:p>
            <a:r>
              <a:rPr lang="bg-BG" dirty="0"/>
              <a:t>Осветена греда пред рамката на предния прозорец</a:t>
            </a:r>
            <a:r>
              <a:rPr lang="ru-RU" dirty="0"/>
              <a:t> (</a:t>
            </a:r>
            <a:r>
              <a:rPr lang="en-US" dirty="0" err="1"/>
              <a:t>Teddington</a:t>
            </a:r>
            <a:r>
              <a:rPr lang="en-US" dirty="0"/>
              <a:t> Ice Detector</a:t>
            </a:r>
            <a:r>
              <a:rPr lang="ru-RU" dirty="0"/>
              <a:t>).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Състои</a:t>
            </a:r>
            <a:r>
              <a:rPr lang="en-US" dirty="0"/>
              <a:t> </a:t>
            </a:r>
            <a:r>
              <a:rPr lang="bg-BG" dirty="0"/>
              <a:t>се</a:t>
            </a:r>
            <a:r>
              <a:rPr lang="ru-RU" dirty="0"/>
              <a:t> от </a:t>
            </a:r>
            <a:r>
              <a:rPr lang="ru-RU" dirty="0" err="1"/>
              <a:t>профилирана</a:t>
            </a:r>
            <a:r>
              <a:rPr lang="ru-RU" dirty="0"/>
              <a:t> </a:t>
            </a:r>
            <a:r>
              <a:rPr lang="ru-RU" dirty="0" err="1"/>
              <a:t>греда</a:t>
            </a:r>
            <a:r>
              <a:rPr lang="ru-RU" dirty="0"/>
              <a:t>, </a:t>
            </a:r>
            <a:r>
              <a:rPr lang="ru-RU" dirty="0" err="1"/>
              <a:t>издадена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въздушния</a:t>
            </a:r>
            <a:r>
              <a:rPr lang="ru-RU" dirty="0"/>
              <a:t> поток и видима от </a:t>
            </a:r>
            <a:r>
              <a:rPr lang="ru-RU" dirty="0" err="1"/>
              <a:t>пилотската</a:t>
            </a:r>
            <a:r>
              <a:rPr lang="ru-RU" dirty="0"/>
              <a:t> кабина.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0FF15-436B-4334-829C-833B15C4F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31" y="2914650"/>
            <a:ext cx="3954737" cy="37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9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F0B0-95B9-4F21-A967-440B91F0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Детекторни глави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7E5F5-29F3-4DEC-AD37-422F04154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53248"/>
            <a:ext cx="5319329" cy="4452729"/>
          </a:xfrm>
        </p:spPr>
        <p:txBody>
          <a:bodyPr>
            <a:normAutofit/>
          </a:bodyPr>
          <a:lstStyle/>
          <a:p>
            <a:r>
              <a:rPr lang="ru-RU" dirty="0"/>
              <a:t>Детектор за обледенение, работещ под налягане </a:t>
            </a:r>
            <a:r>
              <a:rPr lang="en-US" dirty="0"/>
              <a:t>(Smiths Ice Detector)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Състои се от куха тръба, закрепена от едната страна към ВС и имаща отвори, пробити по атакуващия и изходящия ръб.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9E1F177-9C5A-4658-B2DA-8075C8E07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3350" r="5904" b="10489"/>
          <a:stretch/>
        </p:blipFill>
        <p:spPr bwMode="auto">
          <a:xfrm>
            <a:off x="6345034" y="2419350"/>
            <a:ext cx="4293256" cy="359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5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55000E1E90434480DA7C5D79237105" ma:contentTypeVersion="13" ma:contentTypeDescription="Създаване на нов документ" ma:contentTypeScope="" ma:versionID="2fb249b8c396e2fa8037bdabfc435910">
  <xsd:schema xmlns:xsd="http://www.w3.org/2001/XMLSchema" xmlns:xs="http://www.w3.org/2001/XMLSchema" xmlns:p="http://schemas.microsoft.com/office/2006/metadata/properties" xmlns:ns2="1c6c35c4-1886-4228-ad8c-44b77ac7e7a4" xmlns:ns3="ebcdac8e-26cb-4b0f-b828-91fc22bcde46" targetNamespace="http://schemas.microsoft.com/office/2006/metadata/properties" ma:root="true" ma:fieldsID="c306299099f6ef6fd90ba51ac5a6b80c" ns2:_="" ns3:_="">
    <xsd:import namespace="1c6c35c4-1886-4228-ad8c-44b77ac7e7a4"/>
    <xsd:import namespace="ebcdac8e-26cb-4b0f-b828-91fc22bcde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c35c4-1886-4228-ad8c-44b77ac7e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dac8e-26cb-4b0f-b828-91fc22bcde4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5F4BD4-FFF5-4BFB-A4EA-4BDBC5ED7C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6c35c4-1886-4228-ad8c-44b77ac7e7a4"/>
    <ds:schemaRef ds:uri="ebcdac8e-26cb-4b0f-b828-91fc22bcd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16FAD1-47F8-41FF-9D50-81BD904A73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E93756-AF88-4BC3-AC7E-D336C216210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1722</TotalTime>
  <Words>4745</Words>
  <Application>Microsoft Office PowerPoint</Application>
  <PresentationFormat>Widescreen</PresentationFormat>
  <Paragraphs>295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Century Gothic</vt:lpstr>
      <vt:lpstr>Wingdings 3</vt:lpstr>
      <vt:lpstr>Ion</vt:lpstr>
      <vt:lpstr>Антиобледенителна и противообледенителна система</vt:lpstr>
      <vt:lpstr>Въведение и теория</vt:lpstr>
      <vt:lpstr>Части, податливи на образуване на лед</vt:lpstr>
      <vt:lpstr>Височини, на които се образува лед</vt:lpstr>
      <vt:lpstr>Изисквания и стандарти за предпазване</vt:lpstr>
      <vt:lpstr>Системи за откриване, сигнализация и предпазване</vt:lpstr>
      <vt:lpstr>Устройства за откриване и сигнализация</vt:lpstr>
      <vt:lpstr>Детекторни глави</vt:lpstr>
      <vt:lpstr>Детекторни глави</vt:lpstr>
      <vt:lpstr>Механични детектори за обледенение</vt:lpstr>
      <vt:lpstr>Механични детектори за обледенение</vt:lpstr>
      <vt:lpstr>Блок с чувствителни елементи</vt:lpstr>
      <vt:lpstr>Детектор за обледенение с бета частици</vt:lpstr>
      <vt:lpstr>Точково осветление за откриване на обледенение</vt:lpstr>
      <vt:lpstr>Системи и компоненти, които се защитават от влиянието на лед и дъжд: </vt:lpstr>
      <vt:lpstr>Механично противообледенение</vt:lpstr>
      <vt:lpstr>Механично противообледенение</vt:lpstr>
      <vt:lpstr>Термично антиобледенение и противообледенение</vt:lpstr>
      <vt:lpstr>Термични противообледенителни системи</vt:lpstr>
      <vt:lpstr>Захранване с въздух</vt:lpstr>
      <vt:lpstr>Захранване с въздух</vt:lpstr>
      <vt:lpstr>Контрол на температурата</vt:lpstr>
      <vt:lpstr>Защита на въздухозаборника</vt:lpstr>
      <vt:lpstr>Електрическа система за подгряване</vt:lpstr>
      <vt:lpstr>PowerPoint Presentation</vt:lpstr>
      <vt:lpstr>Електрически противообледенителни системи</vt:lpstr>
      <vt:lpstr>Предните и странични стъкла на кабината на много самолети също имат електронагревателна  система</vt:lpstr>
      <vt:lpstr>Системи с течност</vt:lpstr>
      <vt:lpstr>Защита на предното стъкло</vt:lpstr>
      <vt:lpstr>PowerPoint Presentation</vt:lpstr>
      <vt:lpstr>Система за защита на въздушния винт</vt:lpstr>
      <vt:lpstr>PowerPoint Presentation</vt:lpstr>
      <vt:lpstr>PowerPoint Presentation</vt:lpstr>
      <vt:lpstr>Други компоненти предпазвани  от обледенение</vt:lpstr>
      <vt:lpstr>PowerPoint Presentation</vt:lpstr>
      <vt:lpstr>Противообледенителна обработка на земята</vt:lpstr>
      <vt:lpstr>Типове противообледенителни / антиобледенителни течности</vt:lpstr>
      <vt:lpstr>Подготовка преди полет</vt:lpstr>
      <vt:lpstr>Натрупвания от скреж и методи за обработка</vt:lpstr>
      <vt:lpstr>Натрупвания от лед и сняг и методи на обработка</vt:lpstr>
      <vt:lpstr>Пръскане с противообледенителна течност</vt:lpstr>
      <vt:lpstr>Пръскачки с високо налягане</vt:lpstr>
      <vt:lpstr>Мерки за антиобледенение</vt:lpstr>
      <vt:lpstr>Проверка след работи по противообледенение</vt:lpstr>
      <vt:lpstr>Областите, които се проверяват, трябва да са определени в картата за проверка:</vt:lpstr>
      <vt:lpstr>Проверка преди излитане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Slavka Taraninova</dc:creator>
  <cp:lastModifiedBy>Kosio Marev</cp:lastModifiedBy>
  <cp:revision>71</cp:revision>
  <dcterms:created xsi:type="dcterms:W3CDTF">2019-12-17T12:23:46Z</dcterms:created>
  <dcterms:modified xsi:type="dcterms:W3CDTF">2023-08-30T11:35:25Z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0x010100B955000E1E90434480DA7C5D79237105</vt:lpwstr>
  </property>
</Properties>
</file>