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82"/>
  </p:notesMasterIdLst>
  <p:sldIdLst>
    <p:sldId id="256" r:id="rId5"/>
    <p:sldId id="267" r:id="rId6"/>
    <p:sldId id="326" r:id="rId7"/>
    <p:sldId id="257" r:id="rId8"/>
    <p:sldId id="258" r:id="rId9"/>
    <p:sldId id="259" r:id="rId10"/>
    <p:sldId id="260" r:id="rId11"/>
    <p:sldId id="262" r:id="rId12"/>
    <p:sldId id="265" r:id="rId13"/>
    <p:sldId id="264" r:id="rId14"/>
    <p:sldId id="263" r:id="rId15"/>
    <p:sldId id="322" r:id="rId16"/>
    <p:sldId id="323" r:id="rId17"/>
    <p:sldId id="277" r:id="rId18"/>
    <p:sldId id="266" r:id="rId19"/>
    <p:sldId id="270" r:id="rId20"/>
    <p:sldId id="271" r:id="rId21"/>
    <p:sldId id="268" r:id="rId22"/>
    <p:sldId id="269" r:id="rId23"/>
    <p:sldId id="272" r:id="rId24"/>
    <p:sldId id="273" r:id="rId25"/>
    <p:sldId id="274" r:id="rId26"/>
    <p:sldId id="327" r:id="rId27"/>
    <p:sldId id="275" r:id="rId28"/>
    <p:sldId id="278" r:id="rId29"/>
    <p:sldId id="279" r:id="rId30"/>
    <p:sldId id="292" r:id="rId31"/>
    <p:sldId id="280" r:id="rId32"/>
    <p:sldId id="331" r:id="rId33"/>
    <p:sldId id="281" r:id="rId34"/>
    <p:sldId id="283" r:id="rId35"/>
    <p:sldId id="284" r:id="rId36"/>
    <p:sldId id="285" r:id="rId37"/>
    <p:sldId id="286" r:id="rId38"/>
    <p:sldId id="288" r:id="rId39"/>
    <p:sldId id="289" r:id="rId40"/>
    <p:sldId id="343" r:id="rId41"/>
    <p:sldId id="290" r:id="rId42"/>
    <p:sldId id="330" r:id="rId43"/>
    <p:sldId id="291" r:id="rId44"/>
    <p:sldId id="293" r:id="rId45"/>
    <p:sldId id="294" r:id="rId46"/>
    <p:sldId id="324" r:id="rId47"/>
    <p:sldId id="295" r:id="rId48"/>
    <p:sldId id="297" r:id="rId49"/>
    <p:sldId id="337" r:id="rId50"/>
    <p:sldId id="338" r:id="rId51"/>
    <p:sldId id="298" r:id="rId52"/>
    <p:sldId id="299" r:id="rId53"/>
    <p:sldId id="334" r:id="rId54"/>
    <p:sldId id="335" r:id="rId55"/>
    <p:sldId id="300" r:id="rId56"/>
    <p:sldId id="336" r:id="rId57"/>
    <p:sldId id="301" r:id="rId58"/>
    <p:sldId id="302" r:id="rId59"/>
    <p:sldId id="303" r:id="rId60"/>
    <p:sldId id="304" r:id="rId61"/>
    <p:sldId id="305" r:id="rId62"/>
    <p:sldId id="320" r:id="rId63"/>
    <p:sldId id="306" r:id="rId64"/>
    <p:sldId id="307" r:id="rId65"/>
    <p:sldId id="340" r:id="rId66"/>
    <p:sldId id="332" r:id="rId67"/>
    <p:sldId id="333" r:id="rId68"/>
    <p:sldId id="328" r:id="rId69"/>
    <p:sldId id="339" r:id="rId70"/>
    <p:sldId id="317" r:id="rId71"/>
    <p:sldId id="341" r:id="rId72"/>
    <p:sldId id="308" r:id="rId73"/>
    <p:sldId id="309" r:id="rId74"/>
    <p:sldId id="310" r:id="rId75"/>
    <p:sldId id="311" r:id="rId76"/>
    <p:sldId id="312" r:id="rId77"/>
    <p:sldId id="313" r:id="rId78"/>
    <p:sldId id="314" r:id="rId79"/>
    <p:sldId id="316" r:id="rId80"/>
    <p:sldId id="342" r:id="rId8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41161" autoAdjust="0"/>
  </p:normalViewPr>
  <p:slideViewPr>
    <p:cSldViewPr snapToGrid="0">
      <p:cViewPr varScale="1">
        <p:scale>
          <a:sx n="64" d="100"/>
          <a:sy n="64" d="100"/>
        </p:scale>
        <p:origin x="7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923DC-8226-4470-A382-4C8D6E3F4483}" type="datetimeFigureOut">
              <a:rPr lang="bg-BG" smtClean="0"/>
              <a:t>2.10.2024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D13F5-8FBE-46D5-920E-7EAD9E6929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69616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ru-RU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770498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0482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08687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202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03141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0597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70511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1868408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80998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ru-RU" altLang="en-US" sz="1200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43051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62071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>
              <a:lnSpc>
                <a:spcPct val="80000"/>
              </a:lnSpc>
            </a:pPr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68917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27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11144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34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7737751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35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64253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36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71007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38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198055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5984580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993125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96646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239703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49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457793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9924474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52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14361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55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27965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56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17579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60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691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67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91266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69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5289223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545769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en-US" b="1" dirty="0">
                <a:latin typeface="Arial" panose="020B0604020202020204" pitchFamily="34" charset="0"/>
              </a:rPr>
              <a:t>БРОМТРИФЛОРМЕТАН</a:t>
            </a:r>
            <a:r>
              <a:rPr lang="ru-RU" altLang="en-US" b="1" dirty="0">
                <a:latin typeface="Arial" panose="020B0604020202020204" pitchFamily="34" charset="0"/>
              </a:rPr>
              <a:t> (</a:t>
            </a:r>
            <a:r>
              <a:rPr lang="en-US" altLang="en-US" b="1" dirty="0">
                <a:latin typeface="Arial" panose="020B0604020202020204" pitchFamily="34" charset="0"/>
              </a:rPr>
              <a:t>BTM</a:t>
            </a:r>
            <a:r>
              <a:rPr lang="ru-RU" altLang="en-US" b="1" dirty="0">
                <a:latin typeface="Arial" panose="020B0604020202020204" pitchFamily="34" charset="0"/>
              </a:rPr>
              <a:t>)</a:t>
            </a:r>
            <a:endParaRPr lang="bg-BG" altLang="en-US" dirty="0">
              <a:latin typeface="Arial" panose="020B0604020202020204" pitchFamily="34" charset="0"/>
            </a:endParaRPr>
          </a:p>
          <a:p>
            <a:pPr eaLnBrk="1" hangingPunct="1"/>
            <a:r>
              <a:rPr lang="bg-BG" altLang="en-US" dirty="0">
                <a:latin typeface="Arial" panose="020B0604020202020204" pitchFamily="34" charset="0"/>
              </a:rPr>
              <a:t>Съхранява се в сиви контейнери и се използва при фиксирани пожарогасящи системи. Познат е като Халон</a:t>
            </a:r>
            <a:r>
              <a:rPr lang="ru-RU" altLang="en-US" dirty="0">
                <a:latin typeface="Arial" panose="020B0604020202020204" pitchFamily="34" charset="0"/>
              </a:rPr>
              <a:t> 1301 </a:t>
            </a:r>
            <a:r>
              <a:rPr lang="bg-BG" altLang="en-US" dirty="0">
                <a:latin typeface="Arial" panose="020B0604020202020204" pitchFamily="34" charset="0"/>
              </a:rPr>
              <a:t>и е с много ниска токсичност. Използва се за защита на ВСУ, двигатели и товарни отделения</a:t>
            </a:r>
            <a:r>
              <a:rPr lang="ru-RU" altLang="en-US" dirty="0">
                <a:latin typeface="Arial" panose="020B0604020202020204" pitchFamily="34" charset="0"/>
              </a:rPr>
              <a:t>. </a:t>
            </a:r>
            <a:r>
              <a:rPr lang="bg-BG" altLang="en-US" dirty="0">
                <a:latin typeface="Arial" panose="020B0604020202020204" pitchFamily="34" charset="0"/>
              </a:rPr>
              <a:t>Има сходни характеристики с Халон</a:t>
            </a:r>
            <a:r>
              <a:rPr lang="ru-RU" altLang="en-US" dirty="0">
                <a:latin typeface="Arial" panose="020B0604020202020204" pitchFamily="34" charset="0"/>
              </a:rPr>
              <a:t> 1211</a:t>
            </a:r>
            <a:r>
              <a:rPr lang="bg-BG" altLang="en-US" dirty="0">
                <a:latin typeface="Arial" panose="020B0604020202020204" pitchFamily="34" charset="0"/>
              </a:rPr>
              <a:t>, освен  това че има изпаряваща се струя и трудно се насочва</a:t>
            </a:r>
            <a:r>
              <a:rPr lang="ru-RU" altLang="en-US" dirty="0">
                <a:latin typeface="Arial" panose="020B0604020202020204" pitchFamily="34" charset="0"/>
              </a:rPr>
              <a:t>.</a:t>
            </a:r>
            <a:endParaRPr lang="bg-BG" altLang="en-US" b="1" dirty="0">
              <a:latin typeface="Arial" panose="020B0604020202020204" pitchFamily="34" charset="0"/>
            </a:endParaRPr>
          </a:p>
          <a:p>
            <a:pPr eaLnBrk="1" hangingPunct="1"/>
            <a:r>
              <a:rPr lang="bg-BG" altLang="en-US" b="1" dirty="0">
                <a:latin typeface="Arial" panose="020B0604020202020204" pitchFamily="34" charset="0"/>
              </a:rPr>
              <a:t>Забележка</a:t>
            </a:r>
            <a:r>
              <a:rPr lang="ru-RU" altLang="en-US" b="1" dirty="0">
                <a:latin typeface="Arial" panose="020B0604020202020204" pitchFamily="34" charset="0"/>
              </a:rPr>
              <a:t>: </a:t>
            </a:r>
            <a:r>
              <a:rPr lang="en-US" altLang="en-US" dirty="0">
                <a:latin typeface="Arial" panose="020B0604020202020204" pitchFamily="34" charset="0"/>
              </a:rPr>
              <a:t>BCF</a:t>
            </a:r>
            <a:r>
              <a:rPr lang="ru-RU" altLang="en-US" dirty="0">
                <a:latin typeface="Arial" panose="020B0604020202020204" pitchFamily="34" charset="0"/>
              </a:rPr>
              <a:t> &amp; </a:t>
            </a:r>
            <a:r>
              <a:rPr lang="en-US" altLang="en-US" dirty="0">
                <a:latin typeface="Arial" panose="020B0604020202020204" pitchFamily="34" charset="0"/>
              </a:rPr>
              <a:t>BTM </a:t>
            </a:r>
            <a:r>
              <a:rPr lang="bg-BG" altLang="en-US" dirty="0">
                <a:latin typeface="Arial" panose="020B0604020202020204" pitchFamily="34" charset="0"/>
              </a:rPr>
              <a:t>са част от група Халогенирани Въглеводороди, често наричани</a:t>
            </a:r>
            <a:r>
              <a:rPr lang="ru-RU" altLang="en-US" dirty="0">
                <a:latin typeface="Arial" panose="020B0604020202020204" pitchFamily="34" charset="0"/>
              </a:rPr>
              <a:t> </a:t>
            </a:r>
            <a:r>
              <a:rPr lang="bg-BG" altLang="en-US" dirty="0">
                <a:latin typeface="Arial" panose="020B0604020202020204" pitchFamily="34" charset="0"/>
              </a:rPr>
              <a:t>ФРЕОН</a:t>
            </a:r>
            <a:r>
              <a:rPr lang="ru-RU" altLang="en-US" dirty="0">
                <a:latin typeface="Arial" panose="020B0604020202020204" pitchFamily="34" charset="0"/>
              </a:rPr>
              <a:t>. </a:t>
            </a:r>
            <a:r>
              <a:rPr lang="bg-BG" altLang="en-US" dirty="0">
                <a:latin typeface="Arial" panose="020B0604020202020204" pitchFamily="34" charset="0"/>
              </a:rPr>
              <a:t>Другите в групата имат дълги наименования и също са Халон</a:t>
            </a:r>
            <a:r>
              <a:rPr lang="ru-RU" altLang="en-US" dirty="0">
                <a:latin typeface="Arial" panose="020B0604020202020204" pitchFamily="34" charset="0"/>
              </a:rPr>
              <a:t> 1011, 104 &amp; 1201. 104 </a:t>
            </a:r>
            <a:r>
              <a:rPr lang="bg-BG" altLang="en-US" dirty="0">
                <a:latin typeface="Arial" panose="020B0604020202020204" pitchFamily="34" charset="0"/>
              </a:rPr>
              <a:t>вече не се използва, тъй като е токсичен, а другите два не се препоръчват за използване във ВС</a:t>
            </a:r>
            <a:r>
              <a:rPr lang="ru-RU" altLang="en-US" dirty="0">
                <a:latin typeface="Arial" panose="020B0604020202020204" pitchFamily="34" charset="0"/>
              </a:rPr>
              <a:t>.</a:t>
            </a:r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40164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493637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6568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657031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8784279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b="1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3016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76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126298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eaLnBrk="1" hangingPunct="1"/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960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10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59790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altLang="en-US" sz="1200" dirty="0">
                <a:latin typeface="Arial" panose="020B0604020202020204" pitchFamily="34" charset="0"/>
              </a:rPr>
              <a:t>				2</a:t>
            </a:r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697341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14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96921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bg-BG" altLang="en-US" dirty="0"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8D13F5-8FBE-46D5-920E-7EAD9E692926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441623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1C8E75-5559-421E-B19D-49DEB792553A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AAC9F-AD17-4119-80A2-8E599ACDBC67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930A8-C8EF-4571-AFE7-96EF3BD2C1CE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8C516-49AC-4CAC-A211-02C82ACACE95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AC48F-9141-4CE6-B454-5A84675260DE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9E81D-25CA-45F8-998B-ADDBF2C9986C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5A69D-4F76-4E73-B463-F25101947838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655D8-C170-4E2A-AF5B-379B01858238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DCCB3-96A5-4B01-9BC8-041A0A6B0DAA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5867E-441E-401B-BDC8-D90E22829B4F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085E1-670F-47D0-A73C-455DE46363E3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CBFF0-05DA-4FBB-850E-88159936FA71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C750C7-D803-4DE6-B713-F98ED1BB1BD4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C555D1-8A3B-4C9D-A7A1-05CDC3864C0B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A2C9-581B-4169-8F55-7BB16EECC93C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C7CB7-D2AA-45BE-A17A-169755417F26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99FF6-0FE7-4F12-A097-A07339C11FD9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8FCC756-D636-4121-84DD-C2F4E93CFD88}" type="datetime4">
              <a:rPr lang="bg-BG" smtClean="0"/>
              <a:t>02 октомври 2024 г.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bg-BG"/>
              <a:t>Частен Транспортен Колеж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wm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bg-BG" dirty="0"/>
              <a:t>Аварийно оборудване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bg-BG" dirty="0"/>
              <a:t>021 12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AF5B22-0B34-6253-5FAD-01C0ACAB9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4179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F337B-2909-4BAD-901E-FE6A80B7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Фенер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E87D2-815A-40DB-8FC4-E61F3C7C5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7646726" cy="4195481"/>
          </a:xfrm>
        </p:spPr>
        <p:txBody>
          <a:bodyPr/>
          <a:lstStyle/>
          <a:p>
            <a:r>
              <a:rPr lang="en-US" dirty="0"/>
              <a:t>Emergency torch.</a:t>
            </a:r>
            <a:endParaRPr lang="bg-BG" dirty="0"/>
          </a:p>
          <a:p>
            <a:r>
              <a:rPr lang="bg-BG" dirty="0"/>
              <a:t>Разположение.</a:t>
            </a:r>
          </a:p>
          <a:p>
            <a:r>
              <a:rPr lang="ru-RU" dirty="0"/>
              <a:t>Индикация за годността се осигурява от мигаща червена неонова лампа, разположена на тялото на </a:t>
            </a:r>
            <a:r>
              <a:rPr lang="ru-RU" dirty="0" err="1"/>
              <a:t>фенера</a:t>
            </a:r>
            <a:r>
              <a:rPr lang="ru-RU" dirty="0"/>
              <a:t>. </a:t>
            </a:r>
          </a:p>
          <a:p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осигурява</a:t>
            </a:r>
            <a:r>
              <a:rPr lang="ru-RU" dirty="0"/>
              <a:t> светлина за минимум 20 </a:t>
            </a:r>
            <a:r>
              <a:rPr lang="ru-RU" dirty="0" err="1"/>
              <a:t>минути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bg-BG" dirty="0"/>
              <a:t>Факли – оранжев пушек за сигнализация през деня, пламък за нощна сигнализация.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DA90A-B329-4A3F-AF88-FE41F823A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038" y="2332176"/>
            <a:ext cx="1530350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D55EA1-E850-251F-9ECF-1FFD8BA2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746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Мегафони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629" y="1745673"/>
            <a:ext cx="5790824" cy="48570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Megaphone.</a:t>
            </a:r>
          </a:p>
          <a:p>
            <a:r>
              <a:rPr lang="ru-RU" dirty="0"/>
              <a:t>Разположени са на стратегически места в салона.</a:t>
            </a:r>
          </a:p>
          <a:p>
            <a:r>
              <a:rPr lang="ru-RU" dirty="0"/>
              <a:t>Служат за информиране на пътниците в случай на отказ на нормалното захранване на ВС.</a:t>
            </a:r>
            <a:endParaRPr lang="en-US" dirty="0"/>
          </a:p>
          <a:p>
            <a:r>
              <a:rPr lang="bg-BG" dirty="0"/>
              <a:t>Захранване на мегафона от батерии.</a:t>
            </a:r>
          </a:p>
          <a:p>
            <a:r>
              <a:rPr lang="ru-RU" dirty="0"/>
              <a:t>Мегафоните се поставят съгласно схемата по-долу за всеки пътнически салон:</a:t>
            </a:r>
          </a:p>
          <a:p>
            <a:pPr marL="0" indent="0">
              <a:buNone/>
            </a:pPr>
            <a:r>
              <a:rPr lang="ru-RU" dirty="0"/>
              <a:t>Пътнически седалки 	    Брой мегафони</a:t>
            </a:r>
          </a:p>
          <a:p>
            <a:pPr marL="0" indent="0">
              <a:buNone/>
            </a:pPr>
            <a:r>
              <a:rPr lang="ru-RU" dirty="0"/>
              <a:t>61 -99					             1</a:t>
            </a:r>
          </a:p>
          <a:p>
            <a:pPr marL="0" indent="0">
              <a:buNone/>
            </a:pPr>
            <a:r>
              <a:rPr lang="ru-RU" dirty="0"/>
              <a:t>100 или повече				2</a:t>
            </a:r>
          </a:p>
          <a:p>
            <a:endParaRPr lang="bg-BG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87424F60-EAFE-4AAB-A7F0-11CF1638B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434" y="2237632"/>
            <a:ext cx="4608513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8D12A8-7E05-E8E0-8F91-874B33358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676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ECB02-1DA1-460C-9E3C-0A46FAA5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Радио маяци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BA302-2068-4CCE-A5D7-5D27DFCC1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285876"/>
            <a:ext cx="8946541" cy="4962524"/>
          </a:xfrm>
        </p:spPr>
        <p:txBody>
          <a:bodyPr/>
          <a:lstStyle/>
          <a:p>
            <a:r>
              <a:rPr lang="en-US" dirty="0"/>
              <a:t>Emergency Locator Transmitter.</a:t>
            </a:r>
          </a:p>
          <a:p>
            <a:r>
              <a:rPr lang="bg-BG" dirty="0"/>
              <a:t>Излъчва на разстояние 80 мили в продължение на 48 часа.</a:t>
            </a:r>
          </a:p>
          <a:p>
            <a:r>
              <a:rPr lang="bg-BG" dirty="0"/>
              <a:t>Работят на честота 406 и 121.5 </a:t>
            </a:r>
            <a:r>
              <a:rPr lang="en-US" dirty="0" err="1"/>
              <a:t>MHz.</a:t>
            </a:r>
            <a:endParaRPr lang="en-US" dirty="0"/>
          </a:p>
          <a:p>
            <a:r>
              <a:rPr lang="bg-BG" dirty="0"/>
              <a:t>Автоматични радио маяци задействащи се от датчик за сблъсък: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Фиксирани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Отделящи се автоматично при сблъсък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bg-BG" dirty="0"/>
              <a:t>Преносими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g-BG" dirty="0"/>
              <a:t>Ръчни радио маяци-прикрепват се към спасителните салове и се задействат ръчно или автоматично при потапяне във вода.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875B0-5058-9A02-353E-0F2D76390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56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F7AF8-2F2B-4128-BF29-914DFC518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768ED8-5274-4822-9034-EC500302F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0470" y="2052638"/>
            <a:ext cx="3132835" cy="419576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BAC473-A63A-F182-B402-A6D1A9DB1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817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7A30A-754E-4720-856B-A7CC23A7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/>
              <a:t>Сонарен локатор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461F1F-9E1D-426F-BF4B-F52B32A4B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5613165" cy="4195481"/>
          </a:xfrm>
        </p:spPr>
        <p:txBody>
          <a:bodyPr/>
          <a:lstStyle/>
          <a:p>
            <a:r>
              <a:rPr lang="ru-RU" dirty="0" err="1"/>
              <a:t>Излъчват</a:t>
            </a:r>
            <a:r>
              <a:rPr lang="ru-RU" dirty="0"/>
              <a:t> на </a:t>
            </a:r>
            <a:r>
              <a:rPr lang="ru-RU" dirty="0" err="1"/>
              <a:t>разстояние</a:t>
            </a:r>
            <a:r>
              <a:rPr lang="ru-RU" dirty="0"/>
              <a:t> от 3 мили в </a:t>
            </a:r>
            <a:r>
              <a:rPr lang="ru-RU" dirty="0" err="1"/>
              <a:t>продължение</a:t>
            </a:r>
            <a:r>
              <a:rPr lang="ru-RU" dirty="0"/>
              <a:t> на 30 дни.</a:t>
            </a:r>
          </a:p>
          <a:p>
            <a:r>
              <a:rPr lang="ru-RU" dirty="0" err="1"/>
              <a:t>Задейства</a:t>
            </a:r>
            <a:r>
              <a:rPr lang="ru-RU" dirty="0"/>
              <a:t> се от </a:t>
            </a:r>
            <a:r>
              <a:rPr lang="ru-RU" dirty="0" err="1"/>
              <a:t>водното</a:t>
            </a:r>
            <a:r>
              <a:rPr lang="ru-RU" dirty="0"/>
              <a:t> </a:t>
            </a:r>
            <a:r>
              <a:rPr lang="ru-RU" dirty="0" err="1"/>
              <a:t>налягане</a:t>
            </a:r>
            <a:r>
              <a:rPr lang="ru-RU" dirty="0"/>
              <a:t> на </a:t>
            </a:r>
            <a:r>
              <a:rPr lang="ru-RU" dirty="0" err="1"/>
              <a:t>дълбочина</a:t>
            </a:r>
            <a:r>
              <a:rPr lang="ru-RU" dirty="0"/>
              <a:t> 50 </a:t>
            </a:r>
            <a:r>
              <a:rPr lang="ru-RU" dirty="0" err="1"/>
              <a:t>стъпки</a:t>
            </a:r>
            <a:r>
              <a:rPr lang="ru-RU" dirty="0"/>
              <a:t>.</a:t>
            </a:r>
          </a:p>
          <a:p>
            <a:r>
              <a:rPr lang="ru-RU" dirty="0" err="1"/>
              <a:t>Използва</a:t>
            </a:r>
            <a:r>
              <a:rPr lang="ru-RU" dirty="0"/>
              <a:t> се за </a:t>
            </a:r>
            <a:r>
              <a:rPr lang="ru-RU" dirty="0" err="1"/>
              <a:t>откриване</a:t>
            </a:r>
            <a:r>
              <a:rPr lang="ru-RU" dirty="0"/>
              <a:t> на </a:t>
            </a:r>
            <a:r>
              <a:rPr lang="ru-RU" dirty="0" err="1"/>
              <a:t>записващите</a:t>
            </a:r>
            <a:r>
              <a:rPr lang="ru-RU" dirty="0"/>
              <a:t> устройства.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A64474-1D81-46B6-89BF-258B2EB20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50" y="2143125"/>
            <a:ext cx="4191000" cy="276225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30FD4-C51F-6EA1-866B-1C45E07F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985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B216C-4C42-496A-BEA8-F7B07315C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Врати / аварийни изходи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0632C-E737-437D-A983-E1AF5A957D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385" y="2304165"/>
            <a:ext cx="6485870" cy="3882879"/>
          </a:xfrm>
        </p:spPr>
        <p:txBody>
          <a:bodyPr>
            <a:normAutofit/>
          </a:bodyPr>
          <a:lstStyle/>
          <a:p>
            <a:r>
              <a:rPr lang="en-US" dirty="0" err="1"/>
              <a:t>Overwing</a:t>
            </a:r>
            <a:r>
              <a:rPr lang="en-US" dirty="0"/>
              <a:t> escape hatches.</a:t>
            </a:r>
            <a:endParaRPr lang="bg-BG" dirty="0"/>
          </a:p>
          <a:p>
            <a:r>
              <a:rPr lang="ru-RU" dirty="0"/>
              <a:t>Те са от щифтов тип и се държат от механични ключалки и налягането в салона на ВС. </a:t>
            </a:r>
          </a:p>
          <a:p>
            <a:r>
              <a:rPr lang="ru-RU" dirty="0" err="1"/>
              <a:t>Авариините</a:t>
            </a:r>
            <a:r>
              <a:rPr lang="ru-RU" dirty="0"/>
              <a:t> </a:t>
            </a:r>
            <a:r>
              <a:rPr lang="ru-RU" dirty="0" err="1"/>
              <a:t>изходи</a:t>
            </a:r>
            <a:r>
              <a:rPr lang="ru-RU" dirty="0"/>
              <a:t> не </a:t>
            </a:r>
            <a:r>
              <a:rPr lang="ru-RU" dirty="0" err="1"/>
              <a:t>бива</a:t>
            </a:r>
            <a:r>
              <a:rPr lang="ru-RU" dirty="0"/>
              <a:t> да </a:t>
            </a:r>
            <a:r>
              <a:rPr lang="ru-RU" dirty="0" err="1"/>
              <a:t>бъдат</a:t>
            </a:r>
            <a:r>
              <a:rPr lang="ru-RU" dirty="0"/>
              <a:t> </a:t>
            </a:r>
            <a:r>
              <a:rPr lang="ru-RU" dirty="0" err="1"/>
              <a:t>разположени</a:t>
            </a:r>
            <a:r>
              <a:rPr lang="ru-RU" dirty="0"/>
              <a:t> на </a:t>
            </a:r>
            <a:r>
              <a:rPr lang="ru-RU" dirty="0" err="1"/>
              <a:t>повече</a:t>
            </a:r>
            <a:r>
              <a:rPr lang="ru-RU" dirty="0"/>
              <a:t> от 18.29 м. един от друг.</a:t>
            </a:r>
          </a:p>
          <a:p>
            <a:r>
              <a:rPr lang="ru-RU" dirty="0"/>
              <a:t>При някои ВС при отстраняване на люка светват лампите на аварийния изход над крилото от съответната страна.</a:t>
            </a:r>
          </a:p>
          <a:p>
            <a:endParaRPr lang="ru-RU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FCB32-B085-4492-A40D-11CA51A9C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0254" y="2304166"/>
            <a:ext cx="3668281" cy="388287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971583-73DF-CA57-3F38-E404366D3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061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E9639-320C-445D-B33E-9F9EF2F7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Врати / аварийни изходи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AAE70-A5A4-4740-A6B4-1BC2BE0BBB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53788"/>
            <a:ext cx="8946541" cy="4894612"/>
          </a:xfrm>
        </p:spPr>
        <p:txBody>
          <a:bodyPr/>
          <a:lstStyle/>
          <a:p>
            <a:pPr marL="0" indent="0">
              <a:buNone/>
            </a:pPr>
            <a:endParaRPr lang="bg-BG" dirty="0"/>
          </a:p>
          <a:p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B0EB070B-5351-4929-92F8-F801574F9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1970" r="2345" b="4837"/>
          <a:stretch>
            <a:fillRect/>
          </a:stretch>
        </p:blipFill>
        <p:spPr bwMode="auto">
          <a:xfrm>
            <a:off x="5576582" y="2046633"/>
            <a:ext cx="4492893" cy="363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A2A738B-DB7F-492C-B8E3-5743B3CCC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" t="1866" r="18280" b="4262"/>
          <a:stretch>
            <a:fillRect/>
          </a:stretch>
        </p:blipFill>
        <p:spPr bwMode="auto">
          <a:xfrm>
            <a:off x="1647820" y="2046633"/>
            <a:ext cx="3614927" cy="4008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A4C9AF-C8B4-0331-C15B-C1FBD9A79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398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06CD2-9A84-4476-BD22-ED08A636F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52788"/>
            <a:ext cx="9404723" cy="853568"/>
          </a:xfrm>
        </p:spPr>
        <p:txBody>
          <a:bodyPr/>
          <a:lstStyle/>
          <a:p>
            <a:pPr algn="ctr"/>
            <a:r>
              <a:rPr lang="bg-BG" dirty="0"/>
              <a:t>Изисквания към вратите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2D3785-0E23-4104-A8AC-51BCD4C4B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4" y="1106356"/>
            <a:ext cx="10403532" cy="5642314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Ако пилотската кабина е снабдена със заключваща се врата, трябва да са осигурени подходящи аварийни изходи.</a:t>
            </a:r>
          </a:p>
          <a:p>
            <a:r>
              <a:rPr lang="ru-RU" dirty="0"/>
              <a:t>Трябва да са осигурени средства за заключване и подсигуряване на всяка врата срещу отваряне в полет. Всички врати трябва да може да се управляват и отвътре и отвън.</a:t>
            </a:r>
          </a:p>
          <a:p>
            <a:r>
              <a:rPr lang="ru-RU" dirty="0"/>
              <a:t>Средствата за управление трябва да са елементарни и видни.</a:t>
            </a:r>
          </a:p>
          <a:p>
            <a:r>
              <a:rPr lang="ru-RU" dirty="0"/>
              <a:t>Всички врати трябва да са снабдени със сигнални лампи.</a:t>
            </a:r>
          </a:p>
          <a:p>
            <a:r>
              <a:rPr lang="ru-RU" dirty="0"/>
              <a:t>Ако ВС е с повече от 20 места, трябва да има един изход и един люк в отделението на екипажа.</a:t>
            </a:r>
          </a:p>
          <a:p>
            <a:r>
              <a:rPr lang="ru-RU" dirty="0"/>
              <a:t>Аварийни изходи, разположени на други места освен над крилото, на </a:t>
            </a:r>
            <a:r>
              <a:rPr lang="ru-RU" dirty="0" err="1"/>
              <a:t>височина</a:t>
            </a:r>
            <a:r>
              <a:rPr lang="ru-RU" dirty="0"/>
              <a:t> от 1.83 м и </a:t>
            </a:r>
            <a:r>
              <a:rPr lang="ru-RU" dirty="0" err="1"/>
              <a:t>повече</a:t>
            </a:r>
            <a:r>
              <a:rPr lang="ru-RU" dirty="0"/>
              <a:t> над земята при ВС, стоящо на колесника си, трябва да имат одобрени средства за подпомагане на пътниците при слизане на земята (напр. собствена пързалка).</a:t>
            </a:r>
          </a:p>
          <a:p>
            <a:r>
              <a:rPr lang="ru-RU" dirty="0"/>
              <a:t>На всички изходи трябва да са ясно маркирани подробности за методите за достъп и работа, а също и да се разпознават от разстояние.</a:t>
            </a:r>
          </a:p>
          <a:p>
            <a:r>
              <a:rPr lang="ru-RU" dirty="0"/>
              <a:t>Трябва да има осигурени средства за подпомагане на пътниците при откриване на изходите в условия на гъста мъгла, дим или тъмнина (Аварийно Осветление).</a:t>
            </a:r>
          </a:p>
          <a:p>
            <a:r>
              <a:rPr lang="ru-RU" dirty="0"/>
              <a:t>Всеки изход за аварийно напускане на пътниците трябва да е указан с видими за пътниците, подхождащи към основната пътека или пътеки знаци.</a:t>
            </a:r>
          </a:p>
          <a:p>
            <a:r>
              <a:rPr lang="ru-RU" dirty="0"/>
              <a:t>По време на полет </a:t>
            </a:r>
            <a:r>
              <a:rPr lang="bg-BG" dirty="0"/>
              <a:t>пред </a:t>
            </a:r>
            <a:r>
              <a:rPr lang="ru-RU" dirty="0" err="1"/>
              <a:t>вратите</a:t>
            </a:r>
            <a:r>
              <a:rPr lang="ru-RU" dirty="0"/>
              <a:t> и </a:t>
            </a:r>
            <a:r>
              <a:rPr lang="ru-RU" dirty="0" err="1"/>
              <a:t>аварийните</a:t>
            </a:r>
            <a:r>
              <a:rPr lang="ru-RU" dirty="0"/>
              <a:t> </a:t>
            </a:r>
            <a:r>
              <a:rPr lang="ru-RU" dirty="0" err="1"/>
              <a:t>изходи</a:t>
            </a:r>
            <a:r>
              <a:rPr lang="ru-RU" dirty="0"/>
              <a:t> не </a:t>
            </a:r>
            <a:r>
              <a:rPr lang="ru-RU" dirty="0" err="1"/>
              <a:t>бива</a:t>
            </a:r>
            <a:r>
              <a:rPr lang="ru-RU" dirty="0"/>
              <a:t> да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препядствия</a:t>
            </a:r>
            <a:r>
              <a:rPr lang="ru-RU" dirty="0"/>
              <a:t>, </a:t>
            </a:r>
            <a:r>
              <a:rPr lang="ru-RU" dirty="0" err="1"/>
              <a:t>които</a:t>
            </a:r>
            <a:r>
              <a:rPr lang="ru-RU" dirty="0"/>
              <a:t> </a:t>
            </a:r>
            <a:r>
              <a:rPr lang="ru-RU" dirty="0" err="1"/>
              <a:t>затрудняват</a:t>
            </a:r>
            <a:r>
              <a:rPr lang="ru-RU" dirty="0"/>
              <a:t> </a:t>
            </a:r>
            <a:r>
              <a:rPr lang="ru-RU" dirty="0" err="1"/>
              <a:t>бързото</a:t>
            </a:r>
            <a:r>
              <a:rPr lang="ru-RU" dirty="0"/>
              <a:t> </a:t>
            </a:r>
            <a:r>
              <a:rPr lang="ru-RU" dirty="0" err="1"/>
              <a:t>напускане</a:t>
            </a:r>
            <a:r>
              <a:rPr lang="ru-RU" dirty="0"/>
              <a:t> на ВС.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6A8145-8F23-B11A-4391-4A6E77D2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418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7E266-0F18-41C3-9659-2C8455E4D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64" y="155351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Авариен изход за пилотите</a:t>
            </a: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464DE8-3F91-4354-B816-9EB3C68BE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140" y="2052918"/>
            <a:ext cx="5145946" cy="4195481"/>
          </a:xfrm>
        </p:spPr>
        <p:txBody>
          <a:bodyPr>
            <a:normAutofit/>
          </a:bodyPr>
          <a:lstStyle/>
          <a:p>
            <a:r>
              <a:rPr lang="bg-BG" dirty="0"/>
              <a:t>Аварийни изходи за пилотите.</a:t>
            </a:r>
            <a:endParaRPr lang="ru-RU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59059-B922-452A-B06D-4BDBF55FD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5565" y="2792128"/>
            <a:ext cx="3200310" cy="35061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2EDE82-636D-4E3C-84DE-D4432D8F54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1" b="3153"/>
          <a:stretch/>
        </p:blipFill>
        <p:spPr>
          <a:xfrm>
            <a:off x="5381825" y="2792128"/>
            <a:ext cx="3199101" cy="2488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34FFAC-51F3-4342-843C-8E30BF009C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77" t="3043" r="1214" b="4682"/>
          <a:stretch/>
        </p:blipFill>
        <p:spPr>
          <a:xfrm>
            <a:off x="679464" y="2743064"/>
            <a:ext cx="4610636" cy="253713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EA74F2-0466-69AE-865F-AA87D316B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687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96A75-4F8B-403A-801F-DB0E9BE9F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Зони за срязване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A2017-7684-48C0-83A4-6E7908044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853248"/>
            <a:ext cx="5717429" cy="4395151"/>
          </a:xfrm>
        </p:spPr>
        <p:txBody>
          <a:bodyPr/>
          <a:lstStyle/>
          <a:p>
            <a:r>
              <a:rPr lang="en-US" dirty="0"/>
              <a:t>Cut in areas.</a:t>
            </a:r>
            <a:endParaRPr lang="bg-BG" dirty="0"/>
          </a:p>
          <a:p>
            <a:r>
              <a:rPr lang="ru-RU" dirty="0"/>
              <a:t>Задължителни за пътнически транспортни ВС с маса над 3600 кг.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40F781-1186-48C2-98A4-A9F30E5F9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4" t="2059" r="3880" b="2103"/>
          <a:stretch/>
        </p:blipFill>
        <p:spPr>
          <a:xfrm>
            <a:off x="6820741" y="1853248"/>
            <a:ext cx="3338185" cy="438910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70ABB2-3A02-E976-07D4-DDCB547F2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367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pPr algn="ctr"/>
            <a:r>
              <a:rPr lang="bg-BG" sz="3600" dirty="0"/>
              <a:t>Аварийно-спасително оборудване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Спасителни пързалки/салове;</a:t>
            </a:r>
          </a:p>
          <a:p>
            <a:r>
              <a:rPr lang="ru-RU" dirty="0" err="1"/>
              <a:t>Спасителни</a:t>
            </a:r>
            <a:r>
              <a:rPr lang="ru-RU" dirty="0"/>
              <a:t> </a:t>
            </a:r>
            <a:r>
              <a:rPr lang="ru-RU" dirty="0" err="1"/>
              <a:t>въжета</a:t>
            </a:r>
            <a:endParaRPr lang="ru-RU" dirty="0"/>
          </a:p>
          <a:p>
            <a:r>
              <a:rPr lang="ru-RU" dirty="0" err="1"/>
              <a:t>Аварийно</a:t>
            </a:r>
            <a:r>
              <a:rPr lang="ru-RU" dirty="0"/>
              <a:t> осветление</a:t>
            </a:r>
          </a:p>
          <a:p>
            <a:r>
              <a:rPr lang="ru-RU" dirty="0" err="1"/>
              <a:t>Кислородна</a:t>
            </a:r>
            <a:r>
              <a:rPr lang="ru-RU" dirty="0"/>
              <a:t> система</a:t>
            </a:r>
          </a:p>
          <a:p>
            <a:r>
              <a:rPr lang="ru-RU" dirty="0"/>
              <a:t>Друго аварийно оборудване:</a:t>
            </a:r>
          </a:p>
          <a:p>
            <a:endParaRPr lang="bg-BG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45646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Преносими пожарогасители;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Брадва;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Защитни</a:t>
            </a:r>
            <a:r>
              <a:rPr lang="ru-RU" dirty="0"/>
              <a:t> маски против дим;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Преносими кислородни бутилки;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Спасителни жилетки;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VHF предавател;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Радиомаяк;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Мегафони;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Фенер;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Аптечка;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Факли</a:t>
            </a:r>
            <a:endParaRPr lang="ru-RU" dirty="0"/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35B674-CE9E-CFF7-7836-D9A273AC0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59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13261-6932-46C8-B6E8-41E797C8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Аварийни пързалки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221D24-6DB6-4CF1-AF69-28E3247F095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103312" y="1674422"/>
                <a:ext cx="8946541" cy="4573978"/>
              </a:xfrm>
            </p:spPr>
            <p:txBody>
              <a:bodyPr/>
              <a:lstStyle/>
              <a:p>
                <a:r>
                  <a:rPr lang="ru-RU" dirty="0"/>
                  <a:t>Самолетите с изходи на 1,8 метра над земята трябва да са оборудвани с пързалки. </a:t>
                </a:r>
              </a:p>
              <a:p>
                <a:r>
                  <a:rPr lang="ru-RU" dirty="0"/>
                  <a:t>Цилиндрите на спасителните пързалки са запълнени със смес от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bg-BG" b="0" i="1" smtClean="0">
                            <a:latin typeface="Cambria Math" panose="02040503050406030204" pitchFamily="18" charset="0"/>
                          </a:rPr>
                          <m:t>СО</m:t>
                        </m:r>
                      </m:e>
                      <m:sub>
                        <m:r>
                          <a:rPr lang="bg-BG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 и N.</a:t>
                </a:r>
              </a:p>
              <a:p>
                <a:r>
                  <a:rPr lang="ru-RU" dirty="0"/>
                  <a:t>Пързалката се надува напълно за приблизително 3 до 10 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221D24-6DB6-4CF1-AF69-28E3247F095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03312" y="1674422"/>
                <a:ext cx="8946541" cy="4573978"/>
              </a:xfrm>
              <a:blipFill>
                <a:blip r:embed="rId3"/>
                <a:stretch>
                  <a:fillRect l="-341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9772414-5012-4D69-85FC-FCEE43EF83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" t="7023" b="837"/>
          <a:stretch/>
        </p:blipFill>
        <p:spPr>
          <a:xfrm>
            <a:off x="2964878" y="3802758"/>
            <a:ext cx="6262243" cy="26025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136F9F-93C8-49EC-D8C1-A895F61E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2517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59BD-E969-4261-986D-C195A8549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62" y="20997"/>
            <a:ext cx="9404723" cy="767687"/>
          </a:xfrm>
        </p:spPr>
        <p:txBody>
          <a:bodyPr/>
          <a:lstStyle/>
          <a:p>
            <a:pPr algn="ctr"/>
            <a:r>
              <a:rPr lang="bg-BG" dirty="0"/>
              <a:t>Аварийни пързалки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F649F-9739-44E0-9092-E2FF235D0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938152"/>
            <a:ext cx="7944592" cy="5310248"/>
          </a:xfrm>
        </p:spPr>
        <p:txBody>
          <a:bodyPr/>
          <a:lstStyle/>
          <a:p>
            <a:r>
              <a:rPr lang="ru-RU" dirty="0"/>
              <a:t>Напълно автоматичните пързалки имат ръчка за включване/изключване от вътрешната страна на вратата. </a:t>
            </a:r>
          </a:p>
          <a:p>
            <a:r>
              <a:rPr lang="ru-RU" dirty="0"/>
              <a:t>При полуавтоматичните пързалки фиксиращата преграда се свързва и отделя от фитингите ръчно.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F1112C-FF5E-4F0E-A8AA-309B8286F9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" r="5098"/>
          <a:stretch/>
        </p:blipFill>
        <p:spPr>
          <a:xfrm>
            <a:off x="0" y="2575897"/>
            <a:ext cx="5843427" cy="4261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315DBB-21B1-4FF5-B873-C98B45D8A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8" t="1731"/>
          <a:stretch/>
        </p:blipFill>
        <p:spPr>
          <a:xfrm>
            <a:off x="5851577" y="3616761"/>
            <a:ext cx="5029893" cy="32202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B056C2-28EF-4C16-8D9E-923C142F70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" t="1731" r="7308" b="1644"/>
          <a:stretch/>
        </p:blipFill>
        <p:spPr>
          <a:xfrm>
            <a:off x="5843427" y="3181075"/>
            <a:ext cx="5072641" cy="3655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95711-001E-5B66-129F-C560BA212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8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261E3-80C6-481C-B98C-B2FB987B2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Салове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FFE99-0D46-45A1-BA84-1014D44DD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880100"/>
            <a:ext cx="3259189" cy="2885007"/>
          </a:xfrm>
        </p:spPr>
        <p:txBody>
          <a:bodyPr/>
          <a:lstStyle/>
          <a:p>
            <a:r>
              <a:rPr lang="en-US" dirty="0"/>
              <a:t>Rafts.</a:t>
            </a:r>
          </a:p>
          <a:p>
            <a:r>
              <a:rPr lang="ru-RU" dirty="0"/>
              <a:t>Когато пързалката е отделена от ВС чрез отсъединяване на фиксиращата преграда, тя може да се използва като спасителен сал.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C7926A9F-DE17-405E-B2C3-5A2A2E6F6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t="3589" r="2089" b="5165"/>
          <a:stretch>
            <a:fillRect/>
          </a:stretch>
        </p:blipFill>
        <p:spPr bwMode="auto">
          <a:xfrm>
            <a:off x="4477768" y="1853248"/>
            <a:ext cx="59055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991A2-895A-3D39-DB62-F956A576D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482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8CA7C-02A7-4D5D-BEE4-C73DC3D3D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Аварийно оборудване на саловете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1E8DC6-BFC6-4B4A-B21C-1D5E7BAA7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Помпа</a:t>
            </a:r>
          </a:p>
          <a:p>
            <a:r>
              <a:rPr lang="bg-BG" dirty="0"/>
              <a:t>Котва</a:t>
            </a:r>
          </a:p>
          <a:p>
            <a:r>
              <a:rPr lang="bg-BG" dirty="0"/>
              <a:t>Въжета около сала</a:t>
            </a:r>
          </a:p>
          <a:p>
            <a:r>
              <a:rPr lang="bg-BG" dirty="0"/>
              <a:t>Водоустойчив фенер</a:t>
            </a:r>
          </a:p>
          <a:p>
            <a:r>
              <a:rPr lang="bg-BG" dirty="0"/>
              <a:t>Аптечка</a:t>
            </a:r>
          </a:p>
          <a:p>
            <a:r>
              <a:rPr lang="bg-BG" dirty="0"/>
              <a:t>Храна</a:t>
            </a:r>
          </a:p>
          <a:p>
            <a:r>
              <a:rPr lang="bg-BG" dirty="0"/>
              <a:t>Вода</a:t>
            </a:r>
          </a:p>
          <a:p>
            <a:r>
              <a:rPr lang="bg-BG" dirty="0"/>
              <a:t>Аварийни светлини</a:t>
            </a:r>
          </a:p>
          <a:p>
            <a:r>
              <a:rPr lang="bg-BG" dirty="0"/>
              <a:t>Нож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B6A7B4-6E10-4DC5-AFBB-971038F9E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676399"/>
            <a:ext cx="5715000" cy="4572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DB30B-CBF9-7C51-8A25-D35AB5368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8576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43265-B709-4256-A5E1-EDFD0F3B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pPr algn="ctr"/>
            <a:r>
              <a:rPr lang="bg-BG" dirty="0"/>
              <a:t>Персонално оборудване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680AA-6468-4F30-BD4F-0F2A744C61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6260" y="1447800"/>
                <a:ext cx="9693593" cy="5276218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bg-BG" dirty="0"/>
                  <a:t>Факла-цилиндър с капачки в двата края за активиране през деня и нощта.</a:t>
                </a:r>
              </a:p>
              <a:p>
                <a:r>
                  <a:rPr lang="ru-RU" dirty="0"/>
                  <a:t>Трябва да се избягва хвърлянето им или поставяне на тежки предмети върху тях. </a:t>
                </a:r>
              </a:p>
              <a:p>
                <a:r>
                  <a:rPr lang="ru-RU" dirty="0"/>
                  <a:t>Съхранение.</a:t>
                </a:r>
              </a:p>
              <a:p>
                <a:r>
                  <a:rPr lang="ru-RU" dirty="0"/>
                  <a:t>Инструкции за употреба.</a:t>
                </a:r>
              </a:p>
              <a:p>
                <a:r>
                  <a:rPr lang="ru-RU" dirty="0"/>
                  <a:t>Местоположение.</a:t>
                </a:r>
              </a:p>
              <a:p>
                <a:r>
                  <a:rPr lang="ru-RU" dirty="0"/>
                  <a:t>Жилетки за демонстрация: </a:t>
                </a:r>
                <a:r>
                  <a:rPr lang="en-US" dirty="0"/>
                  <a:t>Demo Only </a:t>
                </a:r>
                <a:r>
                  <a:rPr lang="ru-RU" dirty="0"/>
                  <a:t>или </a:t>
                </a:r>
                <a:r>
                  <a:rPr lang="en-US" dirty="0"/>
                  <a:t>Dummy</a:t>
                </a:r>
                <a:r>
                  <a:rPr lang="bg-BG" dirty="0"/>
                  <a:t>.</a:t>
                </a:r>
              </a:p>
              <a:p>
                <a:r>
                  <a:rPr lang="bg-BG" dirty="0"/>
                  <a:t>Надуват се с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bg-BG" i="1">
                            <a:latin typeface="Cambria Math" panose="02040503050406030204" pitchFamily="18" charset="0"/>
                          </a:rPr>
                          <m:t>СО</m:t>
                        </m:r>
                      </m:e>
                      <m:sub>
                        <m:r>
                          <a:rPr lang="bg-BG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ru-RU" dirty="0"/>
                  <a:t> .</a:t>
                </a:r>
              </a:p>
              <a:p>
                <a:r>
                  <a:rPr lang="ru-RU" dirty="0"/>
                  <a:t>Жълти или червени на цвят.</a:t>
                </a:r>
              </a:p>
              <a:p>
                <a:r>
                  <a:rPr lang="bg-BG" dirty="0"/>
                  <a:t>Оборудване на спасителната жилетка: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Свирка (</a:t>
                </a:r>
                <a:r>
                  <a:rPr lang="en-US" dirty="0"/>
                  <a:t>whistle</a:t>
                </a:r>
                <a:r>
                  <a:rPr lang="ru-RU" dirty="0"/>
                  <a:t>);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Светлина, задействаща се от морската вода;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Огледало;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Боя;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ru-RU" dirty="0"/>
                  <a:t>Устройство против акули</a:t>
                </a:r>
                <a:r>
                  <a:rPr lang="en-US" dirty="0"/>
                  <a:t> (shark repellent).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77680AA-6468-4F30-BD4F-0F2A744C61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260" y="1447800"/>
                <a:ext cx="9693593" cy="5276218"/>
              </a:xfrm>
              <a:blipFill>
                <a:blip r:embed="rId3"/>
                <a:stretch>
                  <a:fillRect l="-251" t="-1734" b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8CF96FE-09E2-4B67-9B2B-16F9DD2527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" r="2496" b="3467"/>
          <a:stretch/>
        </p:blipFill>
        <p:spPr>
          <a:xfrm>
            <a:off x="7765903" y="2220245"/>
            <a:ext cx="3767049" cy="45037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99EC21-7004-83DF-BBD1-25F267199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025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F084-CBDF-4948-8564-EDEAEB0E2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322912" cy="16419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3600"/>
              <a:t>Оборудване за първа помощ</a:t>
            </a:r>
            <a:endParaRPr lang="en-US" sz="3600"/>
          </a:p>
        </p:txBody>
      </p:sp>
      <p:pic>
        <p:nvPicPr>
          <p:cNvPr id="5" name="Picture 4" descr="A first aid kit with a few items">
            <a:extLst>
              <a:ext uri="{FF2B5EF4-FFF2-40B4-BE49-F238E27FC236}">
                <a16:creationId xmlns:a16="http://schemas.microsoft.com/office/drawing/2014/main" id="{1860771D-1CD9-8D9C-CFA6-F9D75E328B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34" r="1" b="1"/>
          <a:stretch/>
        </p:blipFill>
        <p:spPr>
          <a:xfrm>
            <a:off x="4619544" y="609601"/>
            <a:ext cx="6924756" cy="56387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93A089E-0A16-452C-B341-0F769780D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33E1D-2FF1-4842-82B1-D6DF70AFB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3324141" cy="38099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/>
              <a:t>First aid equipment.</a:t>
            </a:r>
          </a:p>
          <a:p>
            <a:pPr>
              <a:lnSpc>
                <a:spcPct val="90000"/>
              </a:lnSpc>
            </a:pPr>
            <a:r>
              <a:rPr lang="ru-RU" sz="1700"/>
              <a:t>НА големи ВС обикновено има три вида оборудване за първа помощ:</a:t>
            </a:r>
            <a:endParaRPr lang="en-US" sz="17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Аптечка за първа помощ (</a:t>
            </a:r>
            <a:r>
              <a:rPr lang="en-US" sz="1700"/>
              <a:t>First aid kits</a:t>
            </a:r>
            <a:r>
              <a:rPr lang="bg-BG" sz="1700"/>
              <a:t>).</a:t>
            </a:r>
            <a:endParaRPr lang="en-US" sz="17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Комплекти на пързалките / саловете </a:t>
            </a:r>
            <a:r>
              <a:rPr lang="en-US" sz="1700"/>
              <a:t>(Slide / raft kits).</a:t>
            </a:r>
            <a:endParaRPr lang="bg-BG" sz="1700"/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Авариен медицински комплект (</a:t>
            </a:r>
            <a:r>
              <a:rPr lang="en-US" sz="1700"/>
              <a:t>Emergency medical kit</a:t>
            </a:r>
            <a:r>
              <a:rPr lang="bg-BG" sz="1700"/>
              <a:t>).</a:t>
            </a:r>
            <a:endParaRPr lang="en-US" sz="170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571AE-ACC4-FD5A-76A7-23F58EB27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089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8E049-6806-4FC0-BC70-A534BE936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Спомагателно оборудване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65D2C1-20E0-416C-B099-C41D40B9E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33798"/>
            <a:ext cx="8946541" cy="4514602"/>
          </a:xfrm>
        </p:spPr>
        <p:txBody>
          <a:bodyPr/>
          <a:lstStyle/>
          <a:p>
            <a:r>
              <a:rPr lang="bg-BG" dirty="0"/>
              <a:t>Огнеустойчиви ръкавици (</a:t>
            </a:r>
            <a:r>
              <a:rPr lang="en-US" dirty="0"/>
              <a:t>Fire-resistant gloves</a:t>
            </a:r>
            <a:r>
              <a:rPr lang="bg-BG" dirty="0"/>
              <a:t>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Изработени </a:t>
            </a:r>
            <a:r>
              <a:rPr lang="ru-RU" dirty="0"/>
              <a:t>от кевлар.</a:t>
            </a:r>
            <a:endParaRPr lang="en-US" dirty="0"/>
          </a:p>
          <a:p>
            <a:r>
              <a:rPr lang="bg-BG" dirty="0"/>
              <a:t>Секач или сгъваем лост </a:t>
            </a:r>
            <a:r>
              <a:rPr lang="en-US" dirty="0"/>
              <a:t>(Fire Axe or </a:t>
            </a:r>
            <a:r>
              <a:rPr lang="en-US" dirty="0" err="1"/>
              <a:t>Jemmy</a:t>
            </a:r>
            <a:r>
              <a:rPr lang="en-US" dirty="0"/>
              <a:t>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A8893-6225-43FD-89D0-250C87F8FD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8" t="1660"/>
          <a:stretch/>
        </p:blipFill>
        <p:spPr>
          <a:xfrm>
            <a:off x="1628385" y="3400773"/>
            <a:ext cx="4676970" cy="32500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0BFB18-D56A-4027-B0C5-36086A2FF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889" y="3609423"/>
            <a:ext cx="2859272" cy="28592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FB33FF-7BB5-4A2F-7D00-08DE8B6B4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2816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65303-8B59-48D0-9B14-3EA1D8F94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Противодимни маски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8C689-28BE-4BBA-A2EF-3B55124A0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19071"/>
            <a:ext cx="4599886" cy="3566157"/>
          </a:xfrm>
        </p:spPr>
        <p:txBody>
          <a:bodyPr>
            <a:normAutofit fontScale="85000" lnSpcReduction="10000"/>
          </a:bodyPr>
          <a:lstStyle/>
          <a:p>
            <a:r>
              <a:rPr lang="bg-BG" dirty="0"/>
              <a:t>Разполагат с кислород за 20 минути.</a:t>
            </a:r>
            <a:endParaRPr lang="en-US" dirty="0"/>
          </a:p>
          <a:p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необходимоста</a:t>
            </a:r>
            <a:r>
              <a:rPr lang="ru-RU" dirty="0"/>
              <a:t> от </a:t>
            </a:r>
            <a:r>
              <a:rPr lang="ru-RU" dirty="0" err="1"/>
              <a:t>специално</a:t>
            </a:r>
            <a:r>
              <a:rPr lang="ru-RU" dirty="0"/>
              <a:t> обучение за използване на противодимните маски, те се използват само от екипажа.</a:t>
            </a:r>
            <a:endParaRPr lang="en-US" dirty="0"/>
          </a:p>
          <a:p>
            <a:r>
              <a:rPr lang="ru-RU" dirty="0"/>
              <a:t>Използват се два типа противодимни маски: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Cabox</a:t>
            </a:r>
            <a:r>
              <a:rPr lang="ru-RU" dirty="0"/>
              <a:t> – </a:t>
            </a:r>
            <a:r>
              <a:rPr lang="ru-RU" dirty="0" err="1"/>
              <a:t>преди</a:t>
            </a:r>
            <a:r>
              <a:rPr lang="ru-RU" dirty="0"/>
              <a:t> </a:t>
            </a:r>
            <a:r>
              <a:rPr lang="ru-RU" dirty="0" err="1"/>
              <a:t>употреба</a:t>
            </a:r>
            <a:r>
              <a:rPr lang="ru-RU" dirty="0"/>
              <a:t> е необходимо е да се </a:t>
            </a:r>
            <a:r>
              <a:rPr lang="ru-RU" dirty="0" err="1"/>
              <a:t>провери</a:t>
            </a:r>
            <a:r>
              <a:rPr lang="ru-RU" dirty="0"/>
              <a:t> дали шнура за </a:t>
            </a:r>
            <a:r>
              <a:rPr lang="ru-RU" dirty="0" err="1"/>
              <a:t>задействане</a:t>
            </a:r>
            <a:r>
              <a:rPr lang="ru-RU" dirty="0"/>
              <a:t> е </a:t>
            </a:r>
            <a:r>
              <a:rPr lang="ru-RU" dirty="0" err="1"/>
              <a:t>непокътнат</a:t>
            </a:r>
            <a:r>
              <a:rPr lang="ru-RU" dirty="0"/>
              <a:t>.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Drager</a:t>
            </a:r>
            <a:r>
              <a:rPr lang="bg-BG" dirty="0"/>
              <a:t> – няма нужда от </a:t>
            </a:r>
            <a:r>
              <a:rPr lang="bg-BG" dirty="0" err="1"/>
              <a:t>предватителна</a:t>
            </a:r>
            <a:r>
              <a:rPr lang="bg-BG" dirty="0"/>
              <a:t> проверка</a:t>
            </a:r>
            <a:r>
              <a:rPr lang="en-US" dirty="0"/>
              <a:t>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9CB6E6-1CDE-4E20-B379-EE88042257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9" t="1634" r="1370" b="2579"/>
          <a:stretch/>
        </p:blipFill>
        <p:spPr>
          <a:xfrm>
            <a:off x="5441439" y="2273987"/>
            <a:ext cx="4215544" cy="32563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8A17EC-D8A0-4F88-AE87-5C384091C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9886" y="1741438"/>
            <a:ext cx="5870957" cy="466384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E90E8-FCB5-811C-2997-E15DC227C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841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04423-EEEA-4450-861C-B7406E76D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/>
              <a:t>Въведение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17AA7-581F-4F72-BA49-2AE068BD4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49680"/>
            <a:ext cx="11190738" cy="4998720"/>
          </a:xfrm>
        </p:spPr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ru-RU" dirty="0" err="1"/>
              <a:t>резервоарите</a:t>
            </a:r>
            <a:r>
              <a:rPr lang="ru-RU" dirty="0"/>
              <a:t> на ЛА се </a:t>
            </a:r>
            <a:r>
              <a:rPr lang="ru-RU" dirty="0" err="1"/>
              <a:t>съхраняват</a:t>
            </a:r>
            <a:r>
              <a:rPr lang="ru-RU" dirty="0"/>
              <a:t> </a:t>
            </a:r>
            <a:r>
              <a:rPr lang="ru-RU" dirty="0" err="1"/>
              <a:t>големи</a:t>
            </a:r>
            <a:r>
              <a:rPr lang="ru-RU" dirty="0"/>
              <a:t> количества </a:t>
            </a:r>
            <a:r>
              <a:rPr lang="ru-RU" dirty="0" err="1"/>
              <a:t>гориво</a:t>
            </a:r>
            <a:r>
              <a:rPr lang="ru-RU" dirty="0"/>
              <a:t>, </a:t>
            </a:r>
            <a:r>
              <a:rPr lang="ru-RU" dirty="0" err="1"/>
              <a:t>което</a:t>
            </a:r>
            <a:r>
              <a:rPr lang="ru-RU" dirty="0"/>
              <a:t> </a:t>
            </a:r>
            <a:r>
              <a:rPr lang="ru-RU" dirty="0" err="1"/>
              <a:t>създава</a:t>
            </a:r>
            <a:r>
              <a:rPr lang="ru-RU" dirty="0"/>
              <a:t> </a:t>
            </a:r>
            <a:r>
              <a:rPr lang="ru-RU" dirty="0" err="1"/>
              <a:t>сериозна</a:t>
            </a:r>
            <a:r>
              <a:rPr lang="ru-RU" dirty="0"/>
              <a:t> </a:t>
            </a:r>
            <a:r>
              <a:rPr lang="ru-RU" dirty="0" err="1"/>
              <a:t>опасност</a:t>
            </a:r>
            <a:r>
              <a:rPr lang="ru-RU" dirty="0"/>
              <a:t> от </a:t>
            </a:r>
            <a:r>
              <a:rPr lang="ru-RU" dirty="0" err="1"/>
              <a:t>възникване</a:t>
            </a:r>
            <a:r>
              <a:rPr lang="ru-RU" dirty="0"/>
              <a:t> на пожар. </a:t>
            </a:r>
          </a:p>
          <a:p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това</a:t>
            </a:r>
            <a:r>
              <a:rPr lang="ru-RU" dirty="0"/>
              <a:t> се </a:t>
            </a:r>
            <a:r>
              <a:rPr lang="ru-RU" dirty="0" err="1"/>
              <a:t>използват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и </a:t>
            </a:r>
            <a:r>
              <a:rPr lang="ru-RU" dirty="0" err="1"/>
              <a:t>уреди</a:t>
            </a:r>
            <a:r>
              <a:rPr lang="ru-RU" dirty="0"/>
              <a:t> за </a:t>
            </a:r>
            <a:r>
              <a:rPr lang="ru-RU" dirty="0" err="1"/>
              <a:t>засичане</a:t>
            </a:r>
            <a:r>
              <a:rPr lang="ru-RU" dirty="0"/>
              <a:t> на </a:t>
            </a:r>
            <a:r>
              <a:rPr lang="ru-RU" dirty="0" err="1"/>
              <a:t>прегряване</a:t>
            </a:r>
            <a:r>
              <a:rPr lang="ru-RU" dirty="0"/>
              <a:t>, </a:t>
            </a:r>
            <a:r>
              <a:rPr lang="ru-RU" dirty="0" err="1"/>
              <a:t>дим</a:t>
            </a:r>
            <a:r>
              <a:rPr lang="ru-RU" dirty="0"/>
              <a:t>, </a:t>
            </a:r>
            <a:r>
              <a:rPr lang="ru-RU" dirty="0" err="1"/>
              <a:t>огън</a:t>
            </a:r>
            <a:r>
              <a:rPr lang="ru-RU" dirty="0"/>
              <a:t> и </a:t>
            </a:r>
            <a:r>
              <a:rPr lang="ru-RU" dirty="0" err="1"/>
              <a:t>системи</a:t>
            </a:r>
            <a:r>
              <a:rPr lang="ru-RU" dirty="0"/>
              <a:t> за </a:t>
            </a:r>
            <a:r>
              <a:rPr lang="ru-RU" dirty="0" err="1"/>
              <a:t>гасене</a:t>
            </a:r>
            <a:r>
              <a:rPr lang="ru-RU" dirty="0"/>
              <a:t> на пожар.</a:t>
            </a:r>
          </a:p>
          <a:p>
            <a:r>
              <a:rPr lang="ru-RU" dirty="0" err="1"/>
              <a:t>Системи</a:t>
            </a:r>
            <a:r>
              <a:rPr lang="ru-RU" dirty="0"/>
              <a:t> за </a:t>
            </a:r>
            <a:r>
              <a:rPr lang="ru-RU" dirty="0" err="1"/>
              <a:t>откриване</a:t>
            </a:r>
            <a:r>
              <a:rPr lang="ru-RU" dirty="0"/>
              <a:t> на пожар се </a:t>
            </a:r>
            <a:r>
              <a:rPr lang="ru-RU" dirty="0" err="1"/>
              <a:t>разполагат</a:t>
            </a:r>
            <a:r>
              <a:rPr lang="ru-RU" dirty="0"/>
              <a:t> в </a:t>
            </a:r>
            <a:r>
              <a:rPr lang="ru-RU" dirty="0" err="1"/>
              <a:t>недостъпни</a:t>
            </a:r>
            <a:r>
              <a:rPr lang="ru-RU" dirty="0"/>
              <a:t> по </a:t>
            </a:r>
            <a:r>
              <a:rPr lang="ru-RU" dirty="0" err="1"/>
              <a:t>време</a:t>
            </a:r>
            <a:r>
              <a:rPr lang="ru-RU" dirty="0"/>
              <a:t> на полет </a:t>
            </a:r>
            <a:r>
              <a:rPr lang="ru-RU" dirty="0" err="1"/>
              <a:t>зони</a:t>
            </a:r>
            <a:r>
              <a:rPr lang="ru-RU" dirty="0"/>
              <a:t>.</a:t>
            </a:r>
          </a:p>
          <a:p>
            <a:r>
              <a:rPr lang="ru-RU" dirty="0" err="1"/>
              <a:t>Огънят</a:t>
            </a:r>
            <a:r>
              <a:rPr lang="ru-RU" dirty="0"/>
              <a:t> </a:t>
            </a:r>
            <a:r>
              <a:rPr lang="ru-RU" dirty="0" err="1"/>
              <a:t>представлява</a:t>
            </a:r>
            <a:r>
              <a:rPr lang="ru-RU" dirty="0"/>
              <a:t> </a:t>
            </a:r>
            <a:r>
              <a:rPr lang="ru-RU" dirty="0" err="1"/>
              <a:t>химическа</a:t>
            </a:r>
            <a:r>
              <a:rPr lang="ru-RU" dirty="0"/>
              <a:t> реакция между кислород и </a:t>
            </a:r>
            <a:r>
              <a:rPr lang="ru-RU" dirty="0" err="1"/>
              <a:t>гориво</a:t>
            </a:r>
            <a:r>
              <a:rPr lang="ru-RU" dirty="0"/>
              <a:t>. </a:t>
            </a:r>
          </a:p>
          <a:p>
            <a:r>
              <a:rPr lang="ru-RU" dirty="0" err="1"/>
              <a:t>Огнен</a:t>
            </a:r>
            <a:r>
              <a:rPr lang="ru-RU" dirty="0"/>
              <a:t> </a:t>
            </a:r>
            <a:r>
              <a:rPr lang="ru-RU" dirty="0" err="1"/>
              <a:t>триъгълник</a:t>
            </a:r>
            <a:endParaRPr lang="ru-RU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05F8404C-2C86-1C79-D966-0FD5CC07B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0" t="8279" r="8032" b="16103"/>
          <a:stretch>
            <a:fillRect/>
          </a:stretch>
        </p:blipFill>
        <p:spPr>
          <a:xfrm>
            <a:off x="3139711" y="4014373"/>
            <a:ext cx="5912578" cy="269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CAF43-DF65-8CF3-CA58-56DDE06C5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4966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239D8-2C6F-3FBE-E916-5BCBC1656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Категории пожари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9CB3D-D957-B3CB-0388-E9DAB7ECA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Клас А – </a:t>
            </a:r>
            <a:r>
              <a:rPr lang="ru-RU" dirty="0" err="1"/>
              <a:t>пожари</a:t>
            </a:r>
            <a:r>
              <a:rPr lang="ru-RU" dirty="0"/>
              <a:t>, </a:t>
            </a:r>
            <a:r>
              <a:rPr lang="ru-RU" dirty="0" err="1"/>
              <a:t>подхранвани</a:t>
            </a:r>
            <a:r>
              <a:rPr lang="ru-RU" dirty="0"/>
              <a:t> от </a:t>
            </a:r>
            <a:r>
              <a:rPr lang="ru-RU" dirty="0" err="1"/>
              <a:t>твърди</a:t>
            </a:r>
            <a:r>
              <a:rPr lang="ru-RU" dirty="0"/>
              <a:t> </a:t>
            </a:r>
            <a:r>
              <a:rPr lang="ru-RU" dirty="0" err="1"/>
              <a:t>горими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. </a:t>
            </a:r>
            <a:r>
              <a:rPr lang="ru-RU" dirty="0" err="1"/>
              <a:t>Характерни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за </a:t>
            </a:r>
            <a:r>
              <a:rPr lang="ru-RU" dirty="0" err="1"/>
              <a:t>пътническите</a:t>
            </a:r>
            <a:r>
              <a:rPr lang="ru-RU" dirty="0"/>
              <a:t> и </a:t>
            </a:r>
            <a:r>
              <a:rPr lang="ru-RU" dirty="0" err="1"/>
              <a:t>пилотските</a:t>
            </a:r>
            <a:r>
              <a:rPr lang="ru-RU" dirty="0"/>
              <a:t> </a:t>
            </a:r>
            <a:r>
              <a:rPr lang="ru-RU" dirty="0" err="1"/>
              <a:t>кабини</a:t>
            </a:r>
            <a:r>
              <a:rPr lang="ru-RU" dirty="0"/>
              <a:t>.</a:t>
            </a:r>
          </a:p>
          <a:p>
            <a:r>
              <a:rPr lang="ru-RU" dirty="0"/>
              <a:t>Клас В – </a:t>
            </a:r>
            <a:r>
              <a:rPr lang="ru-RU" dirty="0" err="1"/>
              <a:t>пожари</a:t>
            </a:r>
            <a:r>
              <a:rPr lang="ru-RU" dirty="0"/>
              <a:t>, </a:t>
            </a:r>
            <a:r>
              <a:rPr lang="ru-RU" dirty="0" err="1"/>
              <a:t>подхранвани</a:t>
            </a:r>
            <a:r>
              <a:rPr lang="ru-RU" dirty="0"/>
              <a:t> от </a:t>
            </a:r>
            <a:r>
              <a:rPr lang="ru-RU" dirty="0" err="1"/>
              <a:t>запалими</a:t>
            </a:r>
            <a:r>
              <a:rPr lang="ru-RU" dirty="0"/>
              <a:t> </a:t>
            </a:r>
            <a:r>
              <a:rPr lang="ru-RU" dirty="0" err="1"/>
              <a:t>течности</a:t>
            </a:r>
            <a:r>
              <a:rPr lang="ru-RU" dirty="0"/>
              <a:t>. </a:t>
            </a:r>
            <a:r>
              <a:rPr lang="ru-RU" dirty="0" err="1"/>
              <a:t>Характерни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за </a:t>
            </a:r>
            <a:r>
              <a:rPr lang="ru-RU" dirty="0" err="1"/>
              <a:t>двигателите</a:t>
            </a:r>
            <a:r>
              <a:rPr lang="ru-RU" dirty="0"/>
              <a:t> и APU.</a:t>
            </a:r>
          </a:p>
          <a:p>
            <a:r>
              <a:rPr lang="ru-RU" dirty="0"/>
              <a:t>Клас С – </a:t>
            </a:r>
            <a:r>
              <a:rPr lang="ru-RU" dirty="0" err="1"/>
              <a:t>пожари</a:t>
            </a:r>
            <a:r>
              <a:rPr lang="ru-RU" dirty="0"/>
              <a:t>, </a:t>
            </a:r>
            <a:r>
              <a:rPr lang="ru-RU" dirty="0" err="1"/>
              <a:t>предизвикани</a:t>
            </a:r>
            <a:r>
              <a:rPr lang="ru-RU" dirty="0"/>
              <a:t> от </a:t>
            </a:r>
            <a:r>
              <a:rPr lang="ru-RU" dirty="0" err="1"/>
              <a:t>работата</a:t>
            </a:r>
            <a:r>
              <a:rPr lang="ru-RU" dirty="0"/>
              <a:t> на </a:t>
            </a:r>
            <a:r>
              <a:rPr lang="ru-RU" dirty="0" err="1"/>
              <a:t>електрическото</a:t>
            </a:r>
            <a:r>
              <a:rPr lang="ru-RU" dirty="0"/>
              <a:t> </a:t>
            </a:r>
            <a:r>
              <a:rPr lang="ru-RU" dirty="0" err="1"/>
              <a:t>оборудване</a:t>
            </a:r>
            <a:r>
              <a:rPr lang="ru-RU" dirty="0"/>
              <a:t>. Те </a:t>
            </a:r>
            <a:r>
              <a:rPr lang="ru-RU" dirty="0" err="1"/>
              <a:t>могат</a:t>
            </a:r>
            <a:r>
              <a:rPr lang="ru-RU" dirty="0"/>
              <a:t> да се </a:t>
            </a:r>
            <a:r>
              <a:rPr lang="ru-RU" dirty="0" err="1"/>
              <a:t>появят</a:t>
            </a:r>
            <a:r>
              <a:rPr lang="ru-RU" dirty="0"/>
              <a:t> </a:t>
            </a:r>
            <a:r>
              <a:rPr lang="ru-RU" dirty="0" err="1"/>
              <a:t>във</a:t>
            </a:r>
            <a:r>
              <a:rPr lang="ru-RU" dirty="0"/>
              <a:t> всяка </a:t>
            </a:r>
            <a:r>
              <a:rPr lang="ru-RU" dirty="0" err="1"/>
              <a:t>една</a:t>
            </a:r>
            <a:r>
              <a:rPr lang="ru-RU" dirty="0"/>
              <a:t> част на самолета.</a:t>
            </a:r>
          </a:p>
          <a:p>
            <a:r>
              <a:rPr lang="ru-RU" dirty="0"/>
              <a:t>Клас D – </a:t>
            </a:r>
            <a:r>
              <a:rPr lang="ru-RU" dirty="0" err="1"/>
              <a:t>пожари</a:t>
            </a:r>
            <a:r>
              <a:rPr lang="ru-RU" dirty="0"/>
              <a:t>, </a:t>
            </a:r>
            <a:r>
              <a:rPr lang="ru-RU" dirty="0" err="1"/>
              <a:t>включващи</a:t>
            </a:r>
            <a:r>
              <a:rPr lang="ru-RU" dirty="0"/>
              <a:t> </a:t>
            </a:r>
            <a:r>
              <a:rPr lang="ru-RU" dirty="0" err="1"/>
              <a:t>горящи</a:t>
            </a:r>
            <a:r>
              <a:rPr lang="ru-RU" dirty="0"/>
              <a:t> метали. </a:t>
            </a:r>
            <a:r>
              <a:rPr lang="ru-RU" dirty="0" err="1"/>
              <a:t>Характерни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за </a:t>
            </a:r>
            <a:r>
              <a:rPr lang="ru-RU" dirty="0" err="1"/>
              <a:t>спирачките</a:t>
            </a:r>
            <a:r>
              <a:rPr lang="ru-RU" dirty="0"/>
              <a:t> и </a:t>
            </a:r>
            <a:r>
              <a:rPr lang="ru-RU" dirty="0" err="1"/>
              <a:t>колелата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3E04E1-E77B-EDF0-492B-79013A1B4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418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800C67-871A-4241-A9F2-5316B50B718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9087" y="1426209"/>
            <a:ext cx="4200241" cy="4195763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AADA05D5-6CE9-6FDA-6658-86C1540605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8" t="4898" r="7335" b="4254"/>
          <a:stretch>
            <a:fillRect/>
          </a:stretch>
        </p:blipFill>
        <p:spPr>
          <a:xfrm>
            <a:off x="6096000" y="810083"/>
            <a:ext cx="4089400" cy="5589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13F69-4A1E-BC12-EA69-0C37626EE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1740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pPr algn="ctr"/>
            <a:endParaRPr lang="bg-BG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469002-4CB6-484B-A34D-8424AFB699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23"/>
          <a:stretch/>
        </p:blipFill>
        <p:spPr>
          <a:xfrm>
            <a:off x="6353168" y="1975013"/>
            <a:ext cx="5325310" cy="4195763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E250D9F-BF0E-4AEF-B283-3DBDCD521A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2914" y="1975015"/>
            <a:ext cx="5594349" cy="4195762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24AD0C-47A3-622B-ADC4-7DFC9CA6F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587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584" y="387617"/>
            <a:ext cx="4217670" cy="2834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81" y="387617"/>
            <a:ext cx="3600450" cy="35547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4" y="3353798"/>
            <a:ext cx="4994910" cy="3211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782" y="4083850"/>
            <a:ext cx="3656648" cy="26612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E2CEBE-DFFA-3BCC-06CB-36FCCF218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382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074F-B7C2-47AF-8BB0-74EF0899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Най-пожароопасни са следните зони: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C05560-D812-44CF-864F-C5BF98E25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446317"/>
            <a:ext cx="8946541" cy="2315688"/>
          </a:xfrm>
        </p:spPr>
        <p:txBody>
          <a:bodyPr/>
          <a:lstStyle/>
          <a:p>
            <a:r>
              <a:rPr lang="ru-RU" dirty="0"/>
              <a:t>Силови установки.</a:t>
            </a:r>
          </a:p>
          <a:p>
            <a:r>
              <a:rPr lang="ru-RU" dirty="0"/>
              <a:t>Крилни резервоари.</a:t>
            </a:r>
          </a:p>
          <a:p>
            <a:r>
              <a:rPr lang="ru-RU" dirty="0"/>
              <a:t>Авионикс отсек.</a:t>
            </a:r>
          </a:p>
          <a:p>
            <a:r>
              <a:rPr lang="ru-RU" dirty="0"/>
              <a:t>Нишите на колесника.</a:t>
            </a:r>
          </a:p>
          <a:p>
            <a:r>
              <a:rPr lang="ru-RU" dirty="0"/>
              <a:t>Багажен отсек.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A38960-510D-485D-9B69-B269146E0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2303" y="2064794"/>
            <a:ext cx="5718084" cy="349178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407AD7-59CB-0219-0FEE-50E81EE5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9853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pPr algn="ctr"/>
            <a:r>
              <a:rPr lang="bg-BG" sz="2800" dirty="0"/>
              <a:t>За повишаване на пожарната безопасност се използват следните методи: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853248"/>
            <a:ext cx="8946541" cy="4395152"/>
          </a:xfrm>
        </p:spPr>
        <p:txBody>
          <a:bodyPr>
            <a:normAutofit/>
          </a:bodyPr>
          <a:lstStyle/>
          <a:p>
            <a:r>
              <a:rPr lang="ru-RU" dirty="0"/>
              <a:t>Използване на противопожарни прегради;</a:t>
            </a:r>
          </a:p>
          <a:p>
            <a:r>
              <a:rPr lang="ru-RU" dirty="0"/>
              <a:t>Дренажни отвори на мотогондолите за изтичане на гориво;</a:t>
            </a:r>
          </a:p>
          <a:p>
            <a:r>
              <a:rPr lang="ru-RU" dirty="0" err="1"/>
              <a:t>Разделна</a:t>
            </a:r>
            <a:r>
              <a:rPr lang="ru-RU" dirty="0"/>
              <a:t> компановка на горивните, маслените и хидравличните магистрали и </a:t>
            </a:r>
            <a:r>
              <a:rPr lang="ru-RU" dirty="0" err="1"/>
              <a:t>електрическите</a:t>
            </a:r>
            <a:r>
              <a:rPr lang="ru-RU" dirty="0"/>
              <a:t> </a:t>
            </a:r>
            <a:r>
              <a:rPr lang="ru-RU" dirty="0" err="1"/>
              <a:t>проводници</a:t>
            </a:r>
            <a:r>
              <a:rPr lang="ru-RU" dirty="0"/>
              <a:t>;</a:t>
            </a:r>
          </a:p>
          <a:p>
            <a:r>
              <a:rPr lang="ru-RU" dirty="0" err="1"/>
              <a:t>Поставяне</a:t>
            </a:r>
            <a:r>
              <a:rPr lang="ru-RU" dirty="0"/>
              <a:t> на </a:t>
            </a:r>
            <a:r>
              <a:rPr lang="ru-RU" dirty="0" err="1"/>
              <a:t>противопожарни</a:t>
            </a:r>
            <a:r>
              <a:rPr lang="ru-RU" dirty="0"/>
              <a:t> </a:t>
            </a:r>
            <a:r>
              <a:rPr lang="ru-RU" dirty="0" err="1"/>
              <a:t>клапани</a:t>
            </a:r>
            <a:r>
              <a:rPr lang="ru-RU" dirty="0"/>
              <a:t> за </a:t>
            </a:r>
            <a:r>
              <a:rPr lang="ru-RU" dirty="0" err="1"/>
              <a:t>спиране</a:t>
            </a:r>
            <a:r>
              <a:rPr lang="ru-RU" dirty="0"/>
              <a:t> на </a:t>
            </a:r>
            <a:r>
              <a:rPr lang="ru-RU" dirty="0" err="1"/>
              <a:t>подаването</a:t>
            </a:r>
            <a:r>
              <a:rPr lang="ru-RU" dirty="0"/>
              <a:t> на </a:t>
            </a:r>
            <a:r>
              <a:rPr lang="ru-RU" dirty="0" err="1"/>
              <a:t>гориво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двигателите</a:t>
            </a:r>
            <a:r>
              <a:rPr lang="ru-RU" dirty="0"/>
              <a:t>;</a:t>
            </a:r>
          </a:p>
          <a:p>
            <a:r>
              <a:rPr lang="ru-RU" dirty="0"/>
              <a:t>Поставянето на двигателите на пилони, по-далеч от крилните резервоари;</a:t>
            </a:r>
          </a:p>
          <a:p>
            <a:r>
              <a:rPr lang="ru-RU" dirty="0" err="1"/>
              <a:t>Използване</a:t>
            </a:r>
            <a:r>
              <a:rPr lang="ru-RU" dirty="0"/>
              <a:t> на </a:t>
            </a:r>
            <a:r>
              <a:rPr lang="ru-RU" dirty="0" err="1"/>
              <a:t>негорими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 за </a:t>
            </a:r>
            <a:r>
              <a:rPr lang="ru-RU" dirty="0" err="1"/>
              <a:t>оборудването</a:t>
            </a:r>
            <a:r>
              <a:rPr lang="ru-RU" dirty="0"/>
              <a:t> и </a:t>
            </a:r>
            <a:r>
              <a:rPr lang="ru-RU" dirty="0" err="1"/>
              <a:t>интериора</a:t>
            </a:r>
            <a:r>
              <a:rPr lang="ru-RU" dirty="0"/>
              <a:t> на ЛА.</a:t>
            </a:r>
          </a:p>
          <a:p>
            <a:endParaRPr lang="bg-B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B25F2-8445-59F3-22A2-C4B595B32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2482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707A-0089-465B-9FAC-1AD9B4E2A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Системи за откриване на дим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3D77F-F7DB-4272-843E-24F3CC76DA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638796"/>
            <a:ext cx="8946541" cy="4609604"/>
          </a:xfrm>
        </p:spPr>
        <p:txBody>
          <a:bodyPr/>
          <a:lstStyle/>
          <a:p>
            <a:r>
              <a:rPr lang="ru-RU" dirty="0"/>
              <a:t>Системи за откриване на дим се поставят на места, на които не е възможно да се извършва непрестанно физическо наблюдение.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420524B6-F584-4D05-AFC9-3AD7CA87E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t="8098" r="3209" b="10562"/>
          <a:stretch>
            <a:fillRect/>
          </a:stretch>
        </p:blipFill>
        <p:spPr bwMode="auto">
          <a:xfrm>
            <a:off x="2665727" y="2664678"/>
            <a:ext cx="5821710" cy="398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F0C7A2-BF36-DD71-BE58-C326A217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867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A3A7B-33DD-480C-B1C8-2D2C2F860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Детектори за дим и пламък</a:t>
            </a:r>
            <a:br>
              <a:rPr lang="bg-BG" dirty="0"/>
            </a:br>
            <a:r>
              <a:rPr lang="ru-RU" dirty="0"/>
              <a:t>Система за улавяне на светлина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665FA-39EC-455C-B423-3B7045E35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Light detection system</a:t>
            </a:r>
            <a:r>
              <a:rPr lang="ru-RU" dirty="0"/>
              <a:t>.</a:t>
            </a:r>
          </a:p>
          <a:p>
            <a:r>
              <a:rPr lang="ru-RU" dirty="0"/>
              <a:t>Конструирани да реагират на изменение на видима светлина или на изменение на инфрачервено излъчване. </a:t>
            </a:r>
          </a:p>
          <a:p>
            <a:r>
              <a:rPr lang="ru-RU" dirty="0"/>
              <a:t>Задействат се от открит пламък.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98F373-6752-4CE9-9BD2-B5A00F7208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368" y="3863141"/>
            <a:ext cx="3676207" cy="25849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43B68-A12A-19E7-D3F0-F6D93814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1367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7878E-94A4-43F1-9176-59C0370B6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600" dirty="0"/>
              <a:t>Детектори за дим и пламък</a:t>
            </a:r>
            <a:br>
              <a:rPr lang="bg-BG" sz="3600" dirty="0"/>
            </a:br>
            <a:r>
              <a:rPr lang="ru-RU" sz="3600" dirty="0"/>
              <a:t>Система с пречупване на светлина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03B64-FADA-4BDA-9780-9CCD3CFCD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3" y="2052918"/>
            <a:ext cx="5823704" cy="4195481"/>
          </a:xfrm>
        </p:spPr>
        <p:txBody>
          <a:bodyPr/>
          <a:lstStyle/>
          <a:p>
            <a:r>
              <a:rPr lang="en-US" dirty="0"/>
              <a:t>Light refraction system</a:t>
            </a:r>
            <a:r>
              <a:rPr lang="ru-RU" dirty="0"/>
              <a:t>.</a:t>
            </a:r>
          </a:p>
          <a:p>
            <a:r>
              <a:rPr lang="ru-RU" dirty="0"/>
              <a:t>Използва фотоелекрическа клетка, която е защитена от пряка светлина от излъчваща лампа, насочена към детекторната камера. </a:t>
            </a:r>
          </a:p>
          <a:p>
            <a:r>
              <a:rPr lang="ru-RU" dirty="0"/>
              <a:t>Изменението на тока, причинено от промяната на проводимостта на клетката.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6E35AA-F2FC-4E9B-8EE8-272B00ECE5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2" t="3906" r="5129" b="2138"/>
          <a:stretch/>
        </p:blipFill>
        <p:spPr>
          <a:xfrm>
            <a:off x="6927997" y="1853248"/>
            <a:ext cx="3121856" cy="472908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E62CDB-8794-0086-7455-5C9613B7E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412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2E47-49F3-E6FD-07B0-47E8BCAB8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1" y="629266"/>
            <a:ext cx="4166510" cy="1622321"/>
          </a:xfrm>
        </p:spPr>
        <p:txBody>
          <a:bodyPr>
            <a:normAutofit/>
          </a:bodyPr>
          <a:lstStyle/>
          <a:p>
            <a:r>
              <a:rPr lang="bg-BG"/>
              <a:t>Детектори за дим и пламък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AEEC0-29C2-ACAD-ABBD-A5197C489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4166509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bg-BG" sz="1700"/>
              <a:t>Йонизиращи детектори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Използват малко количество радиоактивен материал, който бомбардира кислородните и азотните молекули с алфа частици и йонизирайки ги.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Йоните позволяват да протече слаб ток през детектора.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bg-BG" sz="1700"/>
              <a:t>При наличието на пушек, той абсорбира алфа частиците, а тока, който протича ще бъде с по-малка големина, което ще задейства индикацията за пушек.</a:t>
            </a:r>
            <a:endParaRPr lang="en-US" sz="1700"/>
          </a:p>
        </p:txBody>
      </p:sp>
      <p:sp>
        <p:nvSpPr>
          <p:cNvPr id="12" name="Freeform 31">
            <a:extLst>
              <a:ext uri="{FF2B5EF4-FFF2-40B4-BE49-F238E27FC236}">
                <a16:creationId xmlns:a16="http://schemas.microsoft.com/office/drawing/2014/main" id="{D6CEF2A9-EF08-4FB3-AFFB-C5F77AB6E0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94020" y="-1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09C3C2-C0A8-4559-8462-8007573DF4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3992" y="0"/>
            <a:ext cx="6098427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4C535542-B72A-4DE0-BE5A-5EA00508C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2450577" y="2756642"/>
            <a:ext cx="6858000" cy="1344715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7" name="Picture 6" descr="A diagram of a radioactivity&#10;&#10;Description automatically generated">
            <a:extLst>
              <a:ext uri="{FF2B5EF4-FFF2-40B4-BE49-F238E27FC236}">
                <a16:creationId xmlns:a16="http://schemas.microsoft.com/office/drawing/2014/main" id="{97E59886-399A-4B8B-8715-11A9D6D4F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92" y="1167295"/>
            <a:ext cx="5449889" cy="4523407"/>
          </a:xfrm>
          <a:prstGeom prst="rect">
            <a:avLst/>
          </a:prstGeom>
          <a:effectLst/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1DF0705-615B-4CF3-A16F-8C14680D8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EEAD6-E47F-51CA-7C1F-7CB029FE3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4848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811A0-1EFF-49B2-BCD2-CD78B6D5C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4400" dirty="0"/>
              <a:t>Детектори за дим и пламък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B5FA31-756F-4F37-AF36-F4B418FB66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567544"/>
            <a:ext cx="9958940" cy="4975760"/>
          </a:xfrm>
        </p:spPr>
        <p:txBody>
          <a:bodyPr>
            <a:normAutofit/>
          </a:bodyPr>
          <a:lstStyle/>
          <a:p>
            <a:r>
              <a:rPr lang="ru-RU" dirty="0"/>
              <a:t>Изменение в съпротивлението на полупроводников материал</a:t>
            </a:r>
            <a:r>
              <a:rPr lang="en-US" dirty="0"/>
              <a:t> (Change in resistance of semiconductor)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Използват се два нагорещени детекторни елемента в твърдо състояние, като всеки елемент е обгърнат в слой от полупроводников материал.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Абсорбирането</a:t>
            </a:r>
            <a:r>
              <a:rPr lang="ru-RU" dirty="0"/>
              <a:t> на йони въглероден окис или </a:t>
            </a:r>
            <a:r>
              <a:rPr lang="ru-RU" dirty="0" err="1"/>
              <a:t>азотен</a:t>
            </a:r>
            <a:r>
              <a:rPr lang="ru-RU" dirty="0"/>
              <a:t> окис изменя </a:t>
            </a:r>
            <a:r>
              <a:rPr lang="ru-RU" dirty="0" err="1"/>
              <a:t>проводимостта</a:t>
            </a:r>
            <a:r>
              <a:rPr lang="ru-RU" dirty="0"/>
              <a:t> на материала.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Единият</a:t>
            </a:r>
            <a:r>
              <a:rPr lang="ru-RU" dirty="0"/>
              <a:t> </a:t>
            </a:r>
            <a:r>
              <a:rPr lang="ru-RU" dirty="0" err="1"/>
              <a:t>сензор</a:t>
            </a:r>
            <a:r>
              <a:rPr lang="ru-RU" dirty="0"/>
              <a:t> е </a:t>
            </a:r>
            <a:r>
              <a:rPr lang="ru-RU" dirty="0" err="1"/>
              <a:t>поставен</a:t>
            </a:r>
            <a:r>
              <a:rPr lang="ru-RU" dirty="0"/>
              <a:t> в </a:t>
            </a:r>
            <a:r>
              <a:rPr lang="ru-RU" dirty="0" err="1"/>
              <a:t>кабината</a:t>
            </a:r>
            <a:r>
              <a:rPr lang="ru-RU" dirty="0"/>
              <a:t>, а </a:t>
            </a:r>
            <a:r>
              <a:rPr lang="ru-RU" dirty="0" err="1"/>
              <a:t>другия</a:t>
            </a:r>
            <a:r>
              <a:rPr lang="ru-RU" dirty="0"/>
              <a:t>  </a:t>
            </a:r>
            <a:r>
              <a:rPr lang="ru-RU" dirty="0" err="1"/>
              <a:t>извън</a:t>
            </a:r>
            <a:r>
              <a:rPr lang="ru-RU" dirty="0"/>
              <a:t> </a:t>
            </a:r>
            <a:r>
              <a:rPr lang="ru-RU" dirty="0" err="1"/>
              <a:t>нея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Тока </a:t>
            </a:r>
            <a:r>
              <a:rPr lang="ru-RU" dirty="0" err="1"/>
              <a:t>протичащ</a:t>
            </a:r>
            <a:r>
              <a:rPr lang="ru-RU" dirty="0"/>
              <a:t> </a:t>
            </a:r>
            <a:r>
              <a:rPr lang="ru-RU" dirty="0" err="1"/>
              <a:t>през</a:t>
            </a:r>
            <a:r>
              <a:rPr lang="ru-RU" dirty="0"/>
              <a:t> </a:t>
            </a:r>
            <a:r>
              <a:rPr lang="ru-RU" dirty="0" err="1"/>
              <a:t>двата</a:t>
            </a:r>
            <a:r>
              <a:rPr lang="ru-RU" dirty="0"/>
              <a:t> детектора се </a:t>
            </a:r>
            <a:r>
              <a:rPr lang="ru-RU" dirty="0" err="1"/>
              <a:t>сравнява</a:t>
            </a:r>
            <a:r>
              <a:rPr lang="ru-RU" dirty="0"/>
              <a:t> и при </a:t>
            </a:r>
            <a:r>
              <a:rPr lang="ru-RU" dirty="0" err="1"/>
              <a:t>наличието</a:t>
            </a:r>
            <a:r>
              <a:rPr lang="ru-RU" dirty="0"/>
              <a:t> на </a:t>
            </a:r>
            <a:r>
              <a:rPr lang="ru-RU" dirty="0" err="1"/>
              <a:t>токсични</a:t>
            </a:r>
            <a:r>
              <a:rPr lang="ru-RU" dirty="0"/>
              <a:t> </a:t>
            </a:r>
            <a:r>
              <a:rPr lang="ru-RU" dirty="0" err="1"/>
              <a:t>газове</a:t>
            </a:r>
            <a:r>
              <a:rPr lang="ru-RU" dirty="0"/>
              <a:t> в </a:t>
            </a:r>
            <a:r>
              <a:rPr lang="ru-RU" dirty="0" err="1"/>
              <a:t>кабината</a:t>
            </a:r>
            <a:r>
              <a:rPr lang="ru-RU" dirty="0"/>
              <a:t>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бъде</a:t>
            </a:r>
            <a:r>
              <a:rPr lang="ru-RU" dirty="0"/>
              <a:t> </a:t>
            </a:r>
            <a:r>
              <a:rPr lang="ru-RU" dirty="0" err="1"/>
              <a:t>отчетена</a:t>
            </a:r>
            <a:r>
              <a:rPr lang="ru-RU" dirty="0"/>
              <a:t> </a:t>
            </a:r>
            <a:r>
              <a:rPr lang="ru-RU" dirty="0" err="1"/>
              <a:t>разлика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err="1"/>
              <a:t>Забележка</a:t>
            </a:r>
            <a:r>
              <a:rPr lang="ru-RU" b="1" dirty="0"/>
              <a:t>: </a:t>
            </a:r>
            <a:r>
              <a:rPr lang="ru-RU" dirty="0"/>
              <a:t>Димните сигнализатори може да подадат </a:t>
            </a:r>
            <a:r>
              <a:rPr lang="ru-RU" dirty="0" err="1"/>
              <a:t>лъжливи</a:t>
            </a:r>
            <a:r>
              <a:rPr lang="ru-RU" dirty="0"/>
              <a:t> </a:t>
            </a:r>
            <a:r>
              <a:rPr lang="ru-RU" dirty="0" err="1"/>
              <a:t>сигнали</a:t>
            </a:r>
            <a:r>
              <a:rPr lang="ru-RU" dirty="0"/>
              <a:t> </a:t>
            </a:r>
            <a:r>
              <a:rPr lang="ru-RU" dirty="0" err="1"/>
              <a:t>поради</a:t>
            </a:r>
            <a:r>
              <a:rPr lang="ru-RU" dirty="0"/>
              <a:t> </a:t>
            </a:r>
            <a:r>
              <a:rPr lang="ru-RU" dirty="0" err="1"/>
              <a:t>наличието</a:t>
            </a:r>
            <a:r>
              <a:rPr lang="ru-RU" dirty="0"/>
              <a:t> на прах, </a:t>
            </a:r>
            <a:r>
              <a:rPr lang="ru-RU" dirty="0" err="1"/>
              <a:t>мръсотия</a:t>
            </a:r>
            <a:r>
              <a:rPr lang="ru-RU" dirty="0"/>
              <a:t> , </a:t>
            </a:r>
            <a:r>
              <a:rPr lang="ru-RU" dirty="0" err="1"/>
              <a:t>газове</a:t>
            </a:r>
            <a:r>
              <a:rPr lang="ru-RU" dirty="0"/>
              <a:t> от </a:t>
            </a:r>
            <a:r>
              <a:rPr lang="ru-RU" dirty="0" err="1"/>
              <a:t>гниенето</a:t>
            </a:r>
            <a:r>
              <a:rPr lang="ru-RU" dirty="0"/>
              <a:t> на </a:t>
            </a:r>
            <a:r>
              <a:rPr lang="ru-RU" dirty="0" err="1"/>
              <a:t>плодове</a:t>
            </a:r>
            <a:r>
              <a:rPr lang="ru-RU" dirty="0"/>
              <a:t> или </a:t>
            </a:r>
            <a:r>
              <a:rPr lang="ru-RU" dirty="0" err="1"/>
              <a:t>кондензация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D28A7-4920-9A95-9E6D-5A3F857BA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870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30" y="286131"/>
            <a:ext cx="6188190" cy="1323359"/>
          </a:xfrm>
        </p:spPr>
        <p:txBody>
          <a:bodyPr>
            <a:normAutofit fontScale="90000"/>
          </a:bodyPr>
          <a:lstStyle/>
          <a:p>
            <a:r>
              <a:rPr lang="bg-BG" dirty="0"/>
              <a:t>Система за защита от пожар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648930" y="1752600"/>
            <a:ext cx="6628170" cy="493395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bg-BG" sz="2400" dirty="0"/>
              <a:t>Противопожарната система на съвременните самолети с ГТД обхваща: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Двигатели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Система за засичане на пожар и прегряване и система за гасене.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ССУ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Система за засичане на пожар и прегряване и система за гасене.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Карго отсеци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Система за засичане на дим и система за гасене.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Тоалетни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Система за засичане на дим и </a:t>
            </a:r>
            <a:r>
              <a:rPr lang="ru-RU" sz="2400" dirty="0" err="1"/>
              <a:t>пожарогасител</a:t>
            </a:r>
            <a:r>
              <a:rPr lang="ru-RU" sz="2400" dirty="0"/>
              <a:t> в кошчето за боклук.</a:t>
            </a:r>
          </a:p>
          <a:p>
            <a:pPr>
              <a:lnSpc>
                <a:spcPct val="90000"/>
              </a:lnSpc>
            </a:pPr>
            <a:r>
              <a:rPr lang="ru-RU" sz="2400" dirty="0"/>
              <a:t>Авионикс отсеци</a:t>
            </a:r>
            <a:r>
              <a:rPr lang="en-US" sz="2400" dirty="0"/>
              <a:t>.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2400" dirty="0"/>
              <a:t>Система за засичане на дим.</a:t>
            </a:r>
          </a:p>
          <a:p>
            <a:pPr>
              <a:lnSpc>
                <a:spcPct val="90000"/>
              </a:lnSpc>
            </a:pPr>
            <a:endParaRPr lang="bg-BG" sz="11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446" y="2418755"/>
            <a:ext cx="4305586" cy="3173229"/>
          </a:xfrm>
          <a:prstGeom prst="rect">
            <a:avLst/>
          </a:prstGeom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1B5C51-011C-C01E-3A70-6EAB8FB2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866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Въведение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Справка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прави</a:t>
            </a:r>
            <a:r>
              <a:rPr lang="ru-RU" dirty="0"/>
              <a:t> </a:t>
            </a:r>
            <a:r>
              <a:rPr lang="ru-RU" dirty="0" err="1"/>
              <a:t>винаги</a:t>
            </a:r>
            <a:r>
              <a:rPr lang="ru-RU" dirty="0"/>
              <a:t> с </a:t>
            </a:r>
            <a:r>
              <a:rPr lang="ru-RU" dirty="0" err="1"/>
              <a:t>Ръководството</a:t>
            </a:r>
            <a:r>
              <a:rPr lang="ru-RU" dirty="0"/>
              <a:t> за </a:t>
            </a:r>
            <a:r>
              <a:rPr lang="ru-RU" dirty="0" err="1"/>
              <a:t>Летателна</a:t>
            </a:r>
            <a:r>
              <a:rPr lang="ru-RU" dirty="0"/>
              <a:t> </a:t>
            </a:r>
            <a:r>
              <a:rPr lang="ru-RU" dirty="0" err="1"/>
              <a:t>Експлоатация</a:t>
            </a:r>
            <a:r>
              <a:rPr lang="ru-RU" dirty="0"/>
              <a:t>.</a:t>
            </a:r>
          </a:p>
          <a:p>
            <a:r>
              <a:rPr lang="ru-RU" dirty="0" err="1"/>
              <a:t>Цялото</a:t>
            </a:r>
            <a:r>
              <a:rPr lang="ru-RU" dirty="0"/>
              <a:t> </a:t>
            </a:r>
            <a:r>
              <a:rPr lang="ru-RU" dirty="0" err="1"/>
              <a:t>оборудване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лесно</a:t>
            </a:r>
            <a:r>
              <a:rPr lang="ru-RU" dirty="0"/>
              <a:t> </a:t>
            </a:r>
            <a:r>
              <a:rPr lang="ru-RU" dirty="0" err="1"/>
              <a:t>достъпно</a:t>
            </a:r>
            <a:r>
              <a:rPr lang="ru-RU" dirty="0"/>
              <a:t> за </a:t>
            </a:r>
            <a:r>
              <a:rPr lang="ru-RU" dirty="0" err="1"/>
              <a:t>аварийно</a:t>
            </a:r>
            <a:r>
              <a:rPr lang="ru-RU" dirty="0"/>
              <a:t> </a:t>
            </a:r>
            <a:r>
              <a:rPr lang="ru-RU" dirty="0" err="1"/>
              <a:t>използване</a:t>
            </a:r>
            <a:r>
              <a:rPr lang="ru-RU" dirty="0"/>
              <a:t>. </a:t>
            </a:r>
          </a:p>
          <a:p>
            <a:r>
              <a:rPr lang="ru-RU" dirty="0" err="1"/>
              <a:t>Местоположението</a:t>
            </a:r>
            <a:r>
              <a:rPr lang="ru-RU" dirty="0"/>
              <a:t> на </a:t>
            </a:r>
            <a:r>
              <a:rPr lang="ru-RU" dirty="0" err="1"/>
              <a:t>оборудването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е видно, с </a:t>
            </a:r>
            <a:r>
              <a:rPr lang="ru-RU" dirty="0" err="1"/>
              <a:t>пряк</a:t>
            </a:r>
            <a:r>
              <a:rPr lang="ru-RU" dirty="0"/>
              <a:t> </a:t>
            </a:r>
            <a:r>
              <a:rPr lang="ru-RU" dirty="0" err="1"/>
              <a:t>достъп</a:t>
            </a:r>
            <a:r>
              <a:rPr lang="ru-RU" dirty="0"/>
              <a:t> и </a:t>
            </a:r>
            <a:r>
              <a:rPr lang="ru-RU" dirty="0" err="1"/>
              <a:t>защитено</a:t>
            </a:r>
            <a:r>
              <a:rPr lang="ru-RU" dirty="0"/>
              <a:t> от </a:t>
            </a:r>
            <a:r>
              <a:rPr lang="ru-RU" dirty="0" err="1"/>
              <a:t>неумишлено</a:t>
            </a:r>
            <a:r>
              <a:rPr lang="ru-RU" dirty="0"/>
              <a:t> </a:t>
            </a:r>
            <a:r>
              <a:rPr lang="ru-RU" dirty="0" err="1"/>
              <a:t>повреждане</a:t>
            </a:r>
            <a:r>
              <a:rPr lang="ru-RU" dirty="0"/>
              <a:t>.</a:t>
            </a:r>
          </a:p>
          <a:p>
            <a:r>
              <a:rPr lang="ru-RU" dirty="0"/>
              <a:t>Система за </a:t>
            </a:r>
            <a:r>
              <a:rPr lang="ru-RU" dirty="0" err="1"/>
              <a:t>вътрешна</a:t>
            </a:r>
            <a:r>
              <a:rPr lang="ru-RU" dirty="0"/>
              <a:t> </a:t>
            </a:r>
            <a:r>
              <a:rPr lang="ru-RU" dirty="0" err="1"/>
              <a:t>радиовръзка</a:t>
            </a:r>
            <a:r>
              <a:rPr lang="ru-RU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Наличие на микрофон.</a:t>
            </a:r>
          </a:p>
          <a:p>
            <a:r>
              <a:rPr lang="ru-RU" dirty="0" err="1"/>
              <a:t>Аварийно</a:t>
            </a:r>
            <a:r>
              <a:rPr lang="ru-RU" dirty="0"/>
              <a:t> осветление.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Наличие на </a:t>
            </a:r>
            <a:r>
              <a:rPr lang="ru-RU" dirty="0" err="1"/>
              <a:t>аварийна</a:t>
            </a:r>
            <a:r>
              <a:rPr lang="ru-RU" dirty="0"/>
              <a:t> система за осветление, независима от </a:t>
            </a:r>
            <a:r>
              <a:rPr lang="ru-RU" dirty="0" err="1"/>
              <a:t>основната</a:t>
            </a:r>
            <a:r>
              <a:rPr lang="ru-RU" dirty="0"/>
              <a:t>.</a:t>
            </a:r>
          </a:p>
          <a:p>
            <a:endParaRPr lang="bg-B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EDF01D-6B2B-7385-CCFA-98FAB74E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687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C2FC1-2913-4E4D-817C-4870F0F92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30" y="232478"/>
            <a:ext cx="9404723" cy="778722"/>
          </a:xfrm>
        </p:spPr>
        <p:txBody>
          <a:bodyPr/>
          <a:lstStyle/>
          <a:p>
            <a:pPr algn="ctr"/>
            <a:r>
              <a:rPr lang="bg-BG" sz="3200" dirty="0"/>
              <a:t>Сигнализация за дим в товарните отсеци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BBF8E-E0D8-4812-9452-087899106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19162"/>
            <a:ext cx="10049853" cy="5229237"/>
          </a:xfrm>
        </p:spPr>
        <p:txBody>
          <a:bodyPr/>
          <a:lstStyle/>
          <a:p>
            <a:r>
              <a:rPr lang="ru-RU" dirty="0"/>
              <a:t>Детектори, разположени в </a:t>
            </a:r>
            <a:r>
              <a:rPr lang="ru-RU" dirty="0" err="1"/>
              <a:t>товарните</a:t>
            </a:r>
            <a:r>
              <a:rPr lang="ru-RU" dirty="0"/>
              <a:t> </a:t>
            </a:r>
            <a:r>
              <a:rPr lang="ru-RU" dirty="0" err="1"/>
              <a:t>отсеци</a:t>
            </a:r>
            <a:r>
              <a:rPr lang="ru-RU" dirty="0"/>
              <a:t> подават в пилотската кабина сигнализация за пожар. </a:t>
            </a:r>
          </a:p>
          <a:p>
            <a:r>
              <a:rPr lang="ru-RU" dirty="0" err="1"/>
              <a:t>Товарните</a:t>
            </a:r>
            <a:r>
              <a:rPr lang="ru-RU" dirty="0"/>
              <a:t> </a:t>
            </a:r>
            <a:r>
              <a:rPr lang="ru-RU" dirty="0" err="1"/>
              <a:t>отсеци</a:t>
            </a:r>
            <a:r>
              <a:rPr lang="ru-RU" dirty="0"/>
              <a:t> </a:t>
            </a:r>
            <a:r>
              <a:rPr lang="ru-RU" dirty="0" err="1"/>
              <a:t>разпогат</a:t>
            </a:r>
            <a:r>
              <a:rPr lang="ru-RU" dirty="0"/>
              <a:t> с </a:t>
            </a:r>
            <a:r>
              <a:rPr lang="ru-RU" dirty="0" err="1"/>
              <a:t>отделна</a:t>
            </a:r>
            <a:r>
              <a:rPr lang="ru-RU" dirty="0"/>
              <a:t> противопожарна система.</a:t>
            </a:r>
          </a:p>
          <a:p>
            <a:endParaRPr lang="en-US" dirty="0"/>
          </a:p>
        </p:txBody>
      </p:sp>
      <p:pic>
        <p:nvPicPr>
          <p:cNvPr id="7" name="Picture 2" descr="Capture12">
            <a:extLst>
              <a:ext uri="{FF2B5EF4-FFF2-40B4-BE49-F238E27FC236}">
                <a16:creationId xmlns:a16="http://schemas.microsoft.com/office/drawing/2014/main" id="{79395A81-4C25-4C2E-8E19-CBA610A92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0" b="13895"/>
          <a:stretch>
            <a:fillRect/>
          </a:stretch>
        </p:blipFill>
        <p:spPr bwMode="auto">
          <a:xfrm>
            <a:off x="6296816" y="3341270"/>
            <a:ext cx="3753037" cy="2194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apture13">
            <a:extLst>
              <a:ext uri="{FF2B5EF4-FFF2-40B4-BE49-F238E27FC236}">
                <a16:creationId xmlns:a16="http://schemas.microsoft.com/office/drawing/2014/main" id="{34C5130B-BE8C-4C1A-80FD-5FA67FABB2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3888" r="7462" b="1155"/>
          <a:stretch>
            <a:fillRect/>
          </a:stretch>
        </p:blipFill>
        <p:spPr bwMode="auto">
          <a:xfrm>
            <a:off x="264977" y="2374261"/>
            <a:ext cx="4759949" cy="4332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E08DA7-EB7F-BCEF-E3B3-1E5475DEB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3720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277" y="182031"/>
            <a:ext cx="9404723" cy="995082"/>
          </a:xfrm>
        </p:spPr>
        <p:txBody>
          <a:bodyPr/>
          <a:lstStyle/>
          <a:p>
            <a:pPr algn="ctr"/>
            <a:r>
              <a:rPr lang="bg-BG" dirty="0"/>
              <a:t>Засичане на дим в тоалетните </a:t>
            </a:r>
            <a:endParaRPr lang="en-US" dirty="0"/>
          </a:p>
        </p:txBody>
      </p:sp>
      <p:pic>
        <p:nvPicPr>
          <p:cNvPr id="6146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6" t="2486" r="5588" b="10104"/>
          <a:stretch>
            <a:fillRect/>
          </a:stretch>
        </p:blipFill>
        <p:spPr bwMode="auto">
          <a:xfrm>
            <a:off x="0" y="1874191"/>
            <a:ext cx="5193507" cy="41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descr="Capture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9" t="1105" r="1924"/>
          <a:stretch>
            <a:fillRect/>
          </a:stretch>
        </p:blipFill>
        <p:spPr bwMode="auto">
          <a:xfrm>
            <a:off x="5193507" y="1006215"/>
            <a:ext cx="4696767" cy="5799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B778EA-829A-2BBD-7E8B-694F23E80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1731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Авионикс отсеци</a:t>
            </a:r>
            <a:endParaRPr lang="en-US" dirty="0"/>
          </a:p>
        </p:txBody>
      </p:sp>
      <p:pic>
        <p:nvPicPr>
          <p:cNvPr id="7170" name="Picture 2" descr="Capture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" t="2032" r="1526" b="771"/>
          <a:stretch>
            <a:fillRect/>
          </a:stretch>
        </p:blipFill>
        <p:spPr bwMode="auto">
          <a:xfrm>
            <a:off x="2808276" y="1447800"/>
            <a:ext cx="5080391" cy="5240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B12F2-4760-75C2-6966-0D105BB54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2960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0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31" name="Oval 14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2" name="Picture 16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34" name="Rectangle 20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349845-413C-450D-BED7-AFB09662D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0279" y="1325880"/>
            <a:ext cx="3344020" cy="3066507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5400"/>
          </a:p>
        </p:txBody>
      </p:sp>
      <p:sp>
        <p:nvSpPr>
          <p:cNvPr id="35" name="Rectangle 22">
            <a:extLst>
              <a:ext uri="{FF2B5EF4-FFF2-40B4-BE49-F238E27FC236}">
                <a16:creationId xmlns:a16="http://schemas.microsoft.com/office/drawing/2014/main" id="{CCC86F1E-8E2D-4B0B-BB05-41E8E936C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F6D4C2E-9CAB-4961-96FA-F5DC4EC235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5392" y="1713655"/>
            <a:ext cx="6275584" cy="3435882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C17FF7-5B0A-1E7D-F2F8-38B8F2836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0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1CBB-07D1-42F9-A0D8-E3BC0CC27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Сигнализация / защита от пожар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5D534-6899-4630-95DF-B17FE7152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721922"/>
            <a:ext cx="8946541" cy="4526477"/>
          </a:xfrm>
        </p:spPr>
        <p:txBody>
          <a:bodyPr/>
          <a:lstStyle/>
          <a:p>
            <a:r>
              <a:rPr lang="ru-RU" dirty="0"/>
              <a:t>По проектиране ВС са </a:t>
            </a:r>
            <a:r>
              <a:rPr lang="ru-RU" dirty="0" err="1"/>
              <a:t>изключително</a:t>
            </a:r>
            <a:r>
              <a:rPr lang="ru-RU" dirty="0"/>
              <a:t> </a:t>
            </a:r>
            <a:r>
              <a:rPr lang="ru-RU" dirty="0" err="1"/>
              <a:t>безопасни</a:t>
            </a:r>
            <a:r>
              <a:rPr lang="en-US" dirty="0"/>
              <a:t>, </a:t>
            </a:r>
            <a:r>
              <a:rPr lang="bg-BG" dirty="0"/>
              <a:t>но въпреки това е необходимо да разполагат със системи за откриване и гасене на възникнали пожари </a:t>
            </a:r>
            <a:r>
              <a:rPr lang="ru-RU" dirty="0"/>
              <a:t>. </a:t>
            </a:r>
          </a:p>
          <a:p>
            <a:r>
              <a:rPr lang="ru-RU" dirty="0"/>
              <a:t>Необходимо е да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такива</a:t>
            </a:r>
            <a:r>
              <a:rPr lang="ru-RU" dirty="0"/>
              <a:t> </a:t>
            </a:r>
            <a:r>
              <a:rPr lang="ru-RU" dirty="0" err="1"/>
              <a:t>системи</a:t>
            </a:r>
            <a:r>
              <a:rPr lang="ru-RU" dirty="0"/>
              <a:t> в </a:t>
            </a:r>
            <a:r>
              <a:rPr lang="ru-RU" dirty="0" err="1"/>
              <a:t>областите</a:t>
            </a:r>
            <a:r>
              <a:rPr lang="ru-RU" dirty="0"/>
              <a:t> на </a:t>
            </a:r>
            <a:r>
              <a:rPr lang="ru-RU" dirty="0" err="1"/>
              <a:t>двигателите</a:t>
            </a:r>
            <a:r>
              <a:rPr lang="ru-RU" dirty="0"/>
              <a:t>, ССУ, </a:t>
            </a:r>
            <a:r>
              <a:rPr lang="ru-RU" dirty="0" err="1"/>
              <a:t>товарните</a:t>
            </a:r>
            <a:r>
              <a:rPr lang="ru-RU" dirty="0"/>
              <a:t> </a:t>
            </a:r>
            <a:r>
              <a:rPr lang="ru-RU" dirty="0" err="1"/>
              <a:t>отсеци</a:t>
            </a:r>
            <a:r>
              <a:rPr lang="ru-RU" dirty="0"/>
              <a:t> и </a:t>
            </a:r>
            <a:r>
              <a:rPr lang="ru-RU" dirty="0" err="1"/>
              <a:t>евентуално</a:t>
            </a:r>
            <a:r>
              <a:rPr lang="ru-RU" dirty="0"/>
              <a:t> в </a:t>
            </a:r>
            <a:r>
              <a:rPr lang="ru-RU" dirty="0" err="1"/>
              <a:t>областта</a:t>
            </a:r>
            <a:r>
              <a:rPr lang="ru-RU" dirty="0"/>
              <a:t> на колесника.</a:t>
            </a:r>
          </a:p>
          <a:p>
            <a:r>
              <a:rPr lang="ru-RU" dirty="0"/>
              <a:t>Системата за сигнализация за пожар трябва да може да осигурява бързо откриване на локализиран пожар или условия на </a:t>
            </a:r>
            <a:r>
              <a:rPr lang="ru-RU" dirty="0" err="1"/>
              <a:t>прегряване</a:t>
            </a:r>
            <a:r>
              <a:rPr lang="ru-RU" dirty="0"/>
              <a:t>, но не </a:t>
            </a:r>
            <a:r>
              <a:rPr lang="ru-RU" dirty="0" err="1"/>
              <a:t>бива</a:t>
            </a:r>
            <a:r>
              <a:rPr lang="ru-RU" dirty="0"/>
              <a:t> автоматично да </a:t>
            </a:r>
            <a:r>
              <a:rPr lang="ru-RU" dirty="0" err="1"/>
              <a:t>задейства</a:t>
            </a:r>
            <a:r>
              <a:rPr lang="ru-RU" dirty="0"/>
              <a:t> </a:t>
            </a:r>
            <a:r>
              <a:rPr lang="ru-RU" dirty="0" err="1"/>
              <a:t>ситемата</a:t>
            </a:r>
            <a:r>
              <a:rPr lang="ru-RU" dirty="0"/>
              <a:t> за </a:t>
            </a:r>
            <a:r>
              <a:rPr lang="ru-RU" dirty="0" err="1"/>
              <a:t>гасене</a:t>
            </a:r>
            <a:r>
              <a:rPr lang="ru-RU" dirty="0"/>
              <a:t> на </a:t>
            </a:r>
            <a:r>
              <a:rPr lang="ru-RU" dirty="0" err="1"/>
              <a:t>пожари</a:t>
            </a:r>
            <a:r>
              <a:rPr lang="ru-RU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734731-9718-DF6C-993E-16C83127A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5999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BB41-BC5F-4D64-A49C-3A4171D3D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Системи за сигнализация за пожар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5C8D6-381F-4395-A923-6D1065F1A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Термодвойки</a:t>
            </a:r>
          </a:p>
          <a:p>
            <a:r>
              <a:rPr lang="bg-BG" dirty="0"/>
              <a:t>Детектори със стопяема връзка (</a:t>
            </a:r>
            <a:r>
              <a:rPr lang="en-US" dirty="0"/>
              <a:t>Melting Link Detectors</a:t>
            </a:r>
            <a:r>
              <a:rPr lang="bg-BG" dirty="0"/>
              <a:t>).</a:t>
            </a:r>
          </a:p>
          <a:p>
            <a:r>
              <a:rPr lang="bg-BG" dirty="0"/>
              <a:t>Детектори с различно разширение</a:t>
            </a:r>
            <a:r>
              <a:rPr lang="en-US" dirty="0"/>
              <a:t> (Differential Expansion Detectors)</a:t>
            </a:r>
            <a:r>
              <a:rPr lang="bg-BG" dirty="0"/>
              <a:t>.</a:t>
            </a:r>
          </a:p>
          <a:p>
            <a:r>
              <a:rPr lang="bg-BG" dirty="0"/>
              <a:t>Постоянни детектори за пожар</a:t>
            </a:r>
            <a:r>
              <a:rPr lang="en-US" dirty="0"/>
              <a:t> (Continuous Fire Detectors)</a:t>
            </a:r>
            <a:r>
              <a:rPr lang="bg-BG" dirty="0"/>
              <a:t>.</a:t>
            </a:r>
          </a:p>
          <a:p>
            <a:r>
              <a:rPr lang="bg-BG" dirty="0"/>
              <a:t>Запълнени с газ детектори</a:t>
            </a:r>
            <a:r>
              <a:rPr lang="en-US" dirty="0"/>
              <a:t> (Gas Filled Detectors)</a:t>
            </a:r>
            <a:r>
              <a:rPr lang="bg-BG" dirty="0"/>
              <a:t>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E4E73-5717-5B28-FE8C-5A52ABC0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931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43C44-1A35-E927-D992-69DC1386B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Термодвойки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1CC9-B4D6-670E-97AC-2859E5E8E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Състоят се от два различни метала, чиито краища са свързани.</a:t>
            </a:r>
          </a:p>
          <a:p>
            <a:r>
              <a:rPr lang="bg-BG" dirty="0"/>
              <a:t>Единият край се намира в област с висока температура, а другия в област с ниска температура, разликата в температурата ще генерира напрежение и в проводника ще протече ток.</a:t>
            </a:r>
          </a:p>
          <a:p>
            <a:r>
              <a:rPr lang="bg-BG" dirty="0"/>
              <a:t>Големината на тока в референтна термодвойка се сравнява с тази от двойка, която се намира в област с повишена температура. Разликата в протичащия ток ще задейства реле, което ще включи индикацията за пожар.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00065-61E9-5843-2070-EE629F18C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2744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16508-3243-8A41-406B-BE0ABE29A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57B9E4-0D24-1F72-4BC6-53F8861D9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525" y="1290320"/>
            <a:ext cx="7790920" cy="49414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8880F-8714-4C4A-363F-57DBDD0F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83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F6F41-1EC1-48FF-9949-DF4FD1F45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3A034-023A-492C-B44F-927172435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506" y="2052918"/>
            <a:ext cx="5959019" cy="4195481"/>
          </a:xfrm>
        </p:spPr>
        <p:txBody>
          <a:bodyPr>
            <a:normAutofit lnSpcReduction="10000"/>
          </a:bodyPr>
          <a:lstStyle/>
          <a:p>
            <a:r>
              <a:rPr lang="bg-BG" dirty="0"/>
              <a:t>Детектори със стопяема връзка (</a:t>
            </a:r>
            <a:r>
              <a:rPr lang="en-US" dirty="0"/>
              <a:t>Melting Link Detectors</a:t>
            </a:r>
            <a:r>
              <a:rPr lang="bg-BG" dirty="0"/>
              <a:t>).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Състоят</a:t>
            </a:r>
            <a:r>
              <a:rPr lang="en-US" dirty="0"/>
              <a:t> </a:t>
            </a:r>
            <a:r>
              <a:rPr lang="bg-BG" dirty="0"/>
              <a:t>се</a:t>
            </a:r>
            <a:r>
              <a:rPr lang="ru-RU" dirty="0"/>
              <a:t> от двойка контакти, които се държат разделени от стопяем щифт</a:t>
            </a:r>
            <a:endParaRPr lang="bg-BG" dirty="0"/>
          </a:p>
          <a:p>
            <a:r>
              <a:rPr lang="bg-BG" dirty="0"/>
              <a:t>Детектори с различно разширение</a:t>
            </a:r>
            <a:r>
              <a:rPr lang="en-US" dirty="0"/>
              <a:t> (Differential Expansion Detectors)</a:t>
            </a:r>
            <a:r>
              <a:rPr lang="bg-BG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Работят на принципа на </a:t>
            </a:r>
            <a:r>
              <a:rPr lang="ru-RU" dirty="0" err="1"/>
              <a:t>различното</a:t>
            </a:r>
            <a:r>
              <a:rPr lang="ru-RU" dirty="0"/>
              <a:t> </a:t>
            </a:r>
            <a:r>
              <a:rPr lang="ru-RU" dirty="0" err="1"/>
              <a:t>температурно</a:t>
            </a:r>
            <a:r>
              <a:rPr lang="ru-RU" dirty="0"/>
              <a:t> </a:t>
            </a:r>
            <a:r>
              <a:rPr lang="ru-RU" dirty="0" err="1"/>
              <a:t>разширение</a:t>
            </a:r>
            <a:r>
              <a:rPr lang="ru-RU" dirty="0"/>
              <a:t> на </a:t>
            </a:r>
            <a:r>
              <a:rPr lang="ru-RU" dirty="0" err="1"/>
              <a:t>материали</a:t>
            </a:r>
            <a:r>
              <a:rPr lang="bg-BG" dirty="0"/>
              <a:t>те</a:t>
            </a:r>
            <a:r>
              <a:rPr lang="ru-RU" dirty="0"/>
              <a:t>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При този тип детектори обикновено има кратко закъснение при задействане на сигнализацията.</a:t>
            </a:r>
            <a:endParaRPr lang="bg-BG" dirty="0"/>
          </a:p>
          <a:p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66263DB9-13EE-4743-8C16-9858450F2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036" r="9665" b="14003"/>
          <a:stretch>
            <a:fillRect/>
          </a:stretch>
        </p:blipFill>
        <p:spPr bwMode="auto">
          <a:xfrm>
            <a:off x="6077917" y="2582498"/>
            <a:ext cx="4308694" cy="3136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95153E-8428-1201-B252-D372C11EA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354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0A431-6821-432E-918D-FDECE151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91074"/>
          </a:xfrm>
        </p:spPr>
        <p:txBody>
          <a:bodyPr/>
          <a:lstStyle/>
          <a:p>
            <a:pPr algn="ctr"/>
            <a:br>
              <a:rPr lang="bg-BG" sz="3200" dirty="0"/>
            </a:br>
            <a:r>
              <a:rPr lang="bg-BG" sz="3200" dirty="0"/>
              <a:t>Постоянни детектори за пожар </a:t>
            </a:r>
            <a:br>
              <a:rPr lang="bg-BG" dirty="0"/>
            </a:br>
            <a:br>
              <a:rPr lang="bg-BG" dirty="0"/>
            </a:b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AD5D4-BD81-456E-BFB7-2D460C66C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1232"/>
            <a:ext cx="3727473" cy="4464050"/>
          </a:xfrm>
        </p:spPr>
        <p:txBody>
          <a:bodyPr>
            <a:normAutofit/>
          </a:bodyPr>
          <a:lstStyle/>
          <a:p>
            <a:r>
              <a:rPr lang="en-US" dirty="0"/>
              <a:t>Continuous Fire Detectors</a:t>
            </a:r>
            <a:r>
              <a:rPr lang="bg-BG" dirty="0"/>
              <a:t>.</a:t>
            </a:r>
          </a:p>
          <a:p>
            <a:r>
              <a:rPr lang="ru-RU" dirty="0"/>
              <a:t>Промяна в съпротивлението (Резистивен тип).</a:t>
            </a:r>
          </a:p>
          <a:p>
            <a:r>
              <a:rPr lang="ru-RU" dirty="0" err="1"/>
              <a:t>Промяна</a:t>
            </a:r>
            <a:r>
              <a:rPr lang="ru-RU" dirty="0"/>
              <a:t> в капацитета (Капацитивен тип).</a:t>
            </a:r>
          </a:p>
          <a:p>
            <a:r>
              <a:rPr lang="ru-RU" dirty="0"/>
              <a:t>Дистанционни детектори се поставят около пожароопасните зони на двигателите в сдвоени серпентини.</a:t>
            </a:r>
          </a:p>
          <a:p>
            <a:endParaRPr lang="bg-BG" dirty="0"/>
          </a:p>
          <a:p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BE10D5C-A913-4E1F-8966-A71B6A49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t="6758" r="2629" b="13380"/>
          <a:stretch>
            <a:fillRect/>
          </a:stretch>
        </p:blipFill>
        <p:spPr bwMode="auto">
          <a:xfrm>
            <a:off x="3728454" y="1941232"/>
            <a:ext cx="6769100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626707-A13C-C958-647D-310688DE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6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Аварийно осветление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447800"/>
            <a:ext cx="8946541" cy="4800599"/>
          </a:xfrm>
        </p:spPr>
        <p:txBody>
          <a:bodyPr>
            <a:normAutofit lnSpcReduction="10000"/>
          </a:bodyPr>
          <a:lstStyle/>
          <a:p>
            <a:r>
              <a:rPr lang="ru-RU" dirty="0" err="1"/>
              <a:t>Светеща</a:t>
            </a:r>
            <a:r>
              <a:rPr lang="ru-RU" dirty="0"/>
              <a:t> маркировка на </a:t>
            </a:r>
            <a:r>
              <a:rPr lang="ru-RU" dirty="0" err="1"/>
              <a:t>аварийния</a:t>
            </a:r>
            <a:r>
              <a:rPr lang="ru-RU" dirty="0"/>
              <a:t> </a:t>
            </a:r>
            <a:r>
              <a:rPr lang="ru-RU" dirty="0" err="1"/>
              <a:t>изход</a:t>
            </a:r>
            <a:r>
              <a:rPr lang="ru-RU" dirty="0"/>
              <a:t> и </a:t>
            </a:r>
            <a:r>
              <a:rPr lang="ru-RU" dirty="0" err="1"/>
              <a:t>знаците</a:t>
            </a:r>
            <a:r>
              <a:rPr lang="ru-RU" dirty="0"/>
              <a:t> за местоположение, </a:t>
            </a:r>
            <a:r>
              <a:rPr lang="ru-RU" dirty="0" err="1"/>
              <a:t>източници</a:t>
            </a:r>
            <a:r>
              <a:rPr lang="ru-RU" dirty="0"/>
              <a:t> на </a:t>
            </a:r>
            <a:r>
              <a:rPr lang="ru-RU" dirty="0" err="1"/>
              <a:t>основното</a:t>
            </a:r>
            <a:r>
              <a:rPr lang="ru-RU" dirty="0"/>
              <a:t> осветление в </a:t>
            </a:r>
            <a:r>
              <a:rPr lang="ru-RU" dirty="0" err="1"/>
              <a:t>кабината</a:t>
            </a:r>
            <a:r>
              <a:rPr lang="ru-RU" dirty="0"/>
              <a:t>, </a:t>
            </a:r>
            <a:r>
              <a:rPr lang="ru-RU" dirty="0" err="1"/>
              <a:t>вътрешно</a:t>
            </a:r>
            <a:r>
              <a:rPr lang="ru-RU" dirty="0"/>
              <a:t> осветление в </a:t>
            </a:r>
            <a:r>
              <a:rPr lang="ru-RU" dirty="0" err="1"/>
              <a:t>зоните</a:t>
            </a:r>
            <a:r>
              <a:rPr lang="ru-RU" dirty="0"/>
              <a:t> на </a:t>
            </a:r>
            <a:r>
              <a:rPr lang="ru-RU" dirty="0" err="1"/>
              <a:t>аварийния</a:t>
            </a:r>
            <a:r>
              <a:rPr lang="ru-RU" dirty="0"/>
              <a:t> </a:t>
            </a:r>
            <a:r>
              <a:rPr lang="ru-RU" dirty="0" err="1"/>
              <a:t>изход</a:t>
            </a:r>
            <a:r>
              <a:rPr lang="ru-RU" dirty="0"/>
              <a:t> и </a:t>
            </a:r>
            <a:r>
              <a:rPr lang="ru-RU" dirty="0" err="1"/>
              <a:t>маркировката</a:t>
            </a:r>
            <a:r>
              <a:rPr lang="ru-RU" dirty="0"/>
              <a:t> на пода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аварийния</a:t>
            </a:r>
            <a:r>
              <a:rPr lang="ru-RU" dirty="0"/>
              <a:t> </a:t>
            </a:r>
            <a:r>
              <a:rPr lang="ru-RU" dirty="0" err="1"/>
              <a:t>изход</a:t>
            </a:r>
            <a:r>
              <a:rPr lang="ru-RU" dirty="0"/>
              <a:t>.</a:t>
            </a:r>
          </a:p>
          <a:p>
            <a:r>
              <a:rPr lang="ru-RU" dirty="0" err="1"/>
              <a:t>Външно</a:t>
            </a:r>
            <a:r>
              <a:rPr lang="ru-RU" dirty="0"/>
              <a:t> </a:t>
            </a:r>
            <a:r>
              <a:rPr lang="ru-RU" dirty="0" err="1"/>
              <a:t>аварийно</a:t>
            </a:r>
            <a:r>
              <a:rPr lang="ru-RU" dirty="0"/>
              <a:t> осветление.</a:t>
            </a:r>
          </a:p>
          <a:p>
            <a:r>
              <a:rPr lang="ru-RU" dirty="0" err="1"/>
              <a:t>Знаците</a:t>
            </a:r>
            <a:r>
              <a:rPr lang="ru-RU" dirty="0"/>
              <a:t> за </a:t>
            </a:r>
            <a:r>
              <a:rPr lang="ru-RU" dirty="0" err="1"/>
              <a:t>изходите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са</a:t>
            </a:r>
            <a:r>
              <a:rPr lang="ru-RU" dirty="0"/>
              <a:t> с </a:t>
            </a:r>
            <a:r>
              <a:rPr lang="ru-RU" dirty="0" err="1"/>
              <a:t>червени</a:t>
            </a:r>
            <a:r>
              <a:rPr lang="ru-RU" dirty="0"/>
              <a:t> </a:t>
            </a:r>
            <a:r>
              <a:rPr lang="ru-RU" dirty="0" err="1"/>
              <a:t>букви</a:t>
            </a:r>
            <a:r>
              <a:rPr lang="ru-RU" dirty="0"/>
              <a:t> на </a:t>
            </a:r>
            <a:r>
              <a:rPr lang="ru-RU" dirty="0" err="1"/>
              <a:t>бял</a:t>
            </a:r>
            <a:r>
              <a:rPr lang="ru-RU" dirty="0"/>
              <a:t> фон, </a:t>
            </a:r>
            <a:r>
              <a:rPr lang="ru-RU" dirty="0" err="1"/>
              <a:t>осветяван</a:t>
            </a:r>
            <a:r>
              <a:rPr lang="bg-BG" dirty="0"/>
              <a:t>и</a:t>
            </a:r>
            <a:r>
              <a:rPr lang="ru-RU" dirty="0"/>
              <a:t> </a:t>
            </a:r>
            <a:r>
              <a:rPr lang="ru-RU" dirty="0" err="1"/>
              <a:t>електрически</a:t>
            </a:r>
            <a:r>
              <a:rPr lang="ru-RU" dirty="0"/>
              <a:t> или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собствено</a:t>
            </a:r>
            <a:r>
              <a:rPr lang="ru-RU" dirty="0"/>
              <a:t> осветление. </a:t>
            </a:r>
          </a:p>
          <a:p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осигурено</a:t>
            </a:r>
            <a:r>
              <a:rPr lang="ru-RU" dirty="0"/>
              <a:t> </a:t>
            </a:r>
            <a:r>
              <a:rPr lang="ru-RU" dirty="0" err="1"/>
              <a:t>основно</a:t>
            </a:r>
            <a:r>
              <a:rPr lang="ru-RU" dirty="0"/>
              <a:t> осветление по </a:t>
            </a:r>
            <a:r>
              <a:rPr lang="ru-RU" dirty="0" err="1"/>
              <a:t>осевата</a:t>
            </a:r>
            <a:r>
              <a:rPr lang="ru-RU" dirty="0"/>
              <a:t> линия на </a:t>
            </a:r>
            <a:r>
              <a:rPr lang="ru-RU" dirty="0" err="1"/>
              <a:t>пътеките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аварийните</a:t>
            </a:r>
            <a:r>
              <a:rPr lang="ru-RU" dirty="0"/>
              <a:t> </a:t>
            </a:r>
            <a:r>
              <a:rPr lang="ru-RU" dirty="0" err="1"/>
              <a:t>изходи</a:t>
            </a:r>
            <a:endParaRPr lang="ru-RU" dirty="0"/>
          </a:p>
          <a:p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осигурено</a:t>
            </a:r>
            <a:r>
              <a:rPr lang="ru-RU" dirty="0"/>
              <a:t> осветление на пода на </a:t>
            </a:r>
            <a:r>
              <a:rPr lang="ru-RU" dirty="0" err="1"/>
              <a:t>пътеките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изходите</a:t>
            </a:r>
            <a:r>
              <a:rPr lang="ru-RU" dirty="0"/>
              <a:t> за </a:t>
            </a:r>
            <a:r>
              <a:rPr lang="ru-RU" dirty="0" err="1"/>
              <a:t>аварийно</a:t>
            </a:r>
            <a:r>
              <a:rPr lang="ru-RU" dirty="0"/>
              <a:t> </a:t>
            </a:r>
            <a:r>
              <a:rPr lang="ru-RU" dirty="0" err="1"/>
              <a:t>напускане</a:t>
            </a:r>
            <a:r>
              <a:rPr lang="ru-RU" dirty="0"/>
              <a:t> на ВС, </a:t>
            </a:r>
            <a:r>
              <a:rPr lang="ru-RU" dirty="0" err="1"/>
              <a:t>когато</a:t>
            </a:r>
            <a:r>
              <a:rPr lang="ru-RU" dirty="0"/>
              <a:t> </a:t>
            </a:r>
            <a:r>
              <a:rPr lang="ru-RU" dirty="0" err="1"/>
              <a:t>другите</a:t>
            </a:r>
            <a:r>
              <a:rPr lang="ru-RU" dirty="0"/>
              <a:t> средства за осветление </a:t>
            </a:r>
            <a:r>
              <a:rPr lang="ru-RU" dirty="0" err="1"/>
              <a:t>са</a:t>
            </a:r>
            <a:r>
              <a:rPr lang="ru-RU" dirty="0"/>
              <a:t> на </a:t>
            </a:r>
            <a:r>
              <a:rPr lang="ru-RU" dirty="0" err="1"/>
              <a:t>височина</a:t>
            </a:r>
            <a:r>
              <a:rPr lang="ru-RU" dirty="0"/>
              <a:t> над 4</a:t>
            </a:r>
            <a:r>
              <a:rPr lang="en-US" dirty="0"/>
              <a:t> </a:t>
            </a:r>
            <a:r>
              <a:rPr lang="bg-BG" dirty="0"/>
              <a:t>стъпки</a:t>
            </a:r>
            <a:r>
              <a:rPr lang="ru-RU" dirty="0"/>
              <a:t> над пода в салона, за да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пътниците</a:t>
            </a:r>
            <a:r>
              <a:rPr lang="ru-RU" dirty="0"/>
              <a:t> да </a:t>
            </a:r>
            <a:r>
              <a:rPr lang="ru-RU" dirty="0" err="1"/>
              <a:t>напуснат</a:t>
            </a:r>
            <a:r>
              <a:rPr lang="ru-RU" dirty="0"/>
              <a:t> </a:t>
            </a:r>
            <a:r>
              <a:rPr lang="ru-RU" dirty="0" err="1"/>
              <a:t>своите</a:t>
            </a:r>
            <a:r>
              <a:rPr lang="ru-RU" dirty="0"/>
              <a:t> места, </a:t>
            </a:r>
            <a:r>
              <a:rPr lang="ru-RU" dirty="0" err="1"/>
              <a:t>като</a:t>
            </a:r>
            <a:r>
              <a:rPr lang="ru-RU" dirty="0"/>
              <a:t> </a:t>
            </a:r>
            <a:r>
              <a:rPr lang="ru-RU" dirty="0" err="1"/>
              <a:t>визуално</a:t>
            </a:r>
            <a:r>
              <a:rPr lang="ru-RU" dirty="0"/>
              <a:t> </a:t>
            </a:r>
            <a:r>
              <a:rPr lang="ru-RU" dirty="0" err="1"/>
              <a:t>открият</a:t>
            </a:r>
            <a:r>
              <a:rPr lang="ru-RU" dirty="0"/>
              <a:t> </a:t>
            </a:r>
            <a:r>
              <a:rPr lang="ru-RU" dirty="0" err="1"/>
              <a:t>пътеките</a:t>
            </a:r>
            <a:r>
              <a:rPr lang="ru-RU" dirty="0"/>
              <a:t> и </a:t>
            </a:r>
            <a:r>
              <a:rPr lang="ru-RU" dirty="0" err="1"/>
              <a:t>изходите</a:t>
            </a:r>
            <a:r>
              <a:rPr lang="ru-RU" dirty="0"/>
              <a:t> за </a:t>
            </a:r>
            <a:r>
              <a:rPr lang="ru-RU" dirty="0" err="1"/>
              <a:t>аварийно</a:t>
            </a:r>
            <a:r>
              <a:rPr lang="ru-RU" dirty="0"/>
              <a:t> </a:t>
            </a:r>
            <a:r>
              <a:rPr lang="ru-RU" dirty="0" err="1"/>
              <a:t>напускане</a:t>
            </a:r>
            <a:r>
              <a:rPr lang="bg-BG" dirty="0"/>
              <a:t>.</a:t>
            </a:r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49CD2-3524-2AF7-B39F-BACB42E1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2815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4BDA0-6248-3D26-83C1-BA48C8097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D0A765E-A619-67A0-BDBC-0B4920E96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9782" y="1239837"/>
            <a:ext cx="7165018" cy="506449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70DBD-82DB-E3B9-AEA7-A125FA004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870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FB449-96A3-50C5-1FCA-4967C8576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6C8626-33B0-DCBA-973B-0CBDECD25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9280" y="771393"/>
            <a:ext cx="7701280" cy="58444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5F459-AA34-28FE-9EC8-D3887875A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94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E3856-E685-4745-87E7-5C710071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600" dirty="0"/>
              <a:t>Системи за сигнализация за пожар </a:t>
            </a:r>
            <a:br>
              <a:rPr lang="bg-BG" sz="3600" dirty="0"/>
            </a:br>
            <a:r>
              <a:rPr lang="bg-BG" sz="3600" dirty="0"/>
              <a:t>Запълнени с газ детектори</a:t>
            </a:r>
            <a:br>
              <a:rPr lang="bg-B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43F5F-5D9D-4100-9818-0DF758856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58" y="1757548"/>
            <a:ext cx="9788596" cy="4490851"/>
          </a:xfrm>
        </p:spPr>
        <p:txBody>
          <a:bodyPr/>
          <a:lstStyle/>
          <a:p>
            <a:r>
              <a:rPr lang="en-US" dirty="0"/>
              <a:t>Gas Filled Detectors</a:t>
            </a:r>
            <a:r>
              <a:rPr lang="bg-BG" dirty="0"/>
              <a:t>.</a:t>
            </a:r>
          </a:p>
          <a:p>
            <a:r>
              <a:rPr lang="ru-RU" dirty="0"/>
              <a:t>Работещи на принципа на промяна в налягането.</a:t>
            </a:r>
            <a:endParaRPr lang="bg-BG" dirty="0"/>
          </a:p>
          <a:p>
            <a:r>
              <a:rPr lang="ru-RU" dirty="0"/>
              <a:t>Тръбата е разположена около двигателя, където е вероятно да възникне пожар. </a:t>
            </a:r>
          </a:p>
          <a:p>
            <a:r>
              <a:rPr lang="ru-RU" dirty="0"/>
              <a:t>Тази система може да открива и прегряване в пожароопасните зони.</a:t>
            </a:r>
          </a:p>
          <a:p>
            <a:r>
              <a:rPr lang="ru-RU" dirty="0"/>
              <a:t>Използва сдвоени серпентини.</a:t>
            </a:r>
            <a:endParaRPr lang="en-US" dirty="0"/>
          </a:p>
          <a:p>
            <a:pPr marL="0" indent="0">
              <a:buNone/>
            </a:pPr>
            <a:r>
              <a:rPr lang="ru-RU" b="1" dirty="0"/>
              <a:t>Забележка: </a:t>
            </a:r>
            <a:r>
              <a:rPr lang="ru-RU" dirty="0"/>
              <a:t>Всеки дефект в системата за сигнализация за пожар, който може да породи лъжлива сигнализация за пожар трябва да се разглежда като реален пожар.</a:t>
            </a:r>
          </a:p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C3E345D1-C50F-447B-9939-C6FFAF9E5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" b="23581"/>
          <a:stretch>
            <a:fillRect/>
          </a:stretch>
        </p:blipFill>
        <p:spPr bwMode="auto">
          <a:xfrm>
            <a:off x="3272791" y="4956641"/>
            <a:ext cx="5505260" cy="185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E9DAE1-732F-30D6-9DA5-F2F55592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008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C6783-1DC7-F10A-6082-0DD11F519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C3201A-B5D6-739F-364F-1C8C0D456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313" y="2345461"/>
            <a:ext cx="8947150" cy="361011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2D284-3ED7-66A3-B282-7D977E8BF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6654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450D-1EE5-4E3D-97A0-18EACF8DE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90599"/>
          </a:xfrm>
        </p:spPr>
        <p:txBody>
          <a:bodyPr/>
          <a:lstStyle/>
          <a:p>
            <a:pPr algn="ctr"/>
            <a:r>
              <a:rPr lang="bg-BG" sz="3600" dirty="0"/>
              <a:t>Системи за сигнализация за пожар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E7D8B-915D-4CD6-B006-D91F48E88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382" y="1525588"/>
            <a:ext cx="9800471" cy="4722812"/>
          </a:xfrm>
        </p:spPr>
        <p:txBody>
          <a:bodyPr/>
          <a:lstStyle/>
          <a:p>
            <a:r>
              <a:rPr lang="en-US" dirty="0"/>
              <a:t>CRC – Continuous repetitive chime</a:t>
            </a:r>
          </a:p>
          <a:p>
            <a:r>
              <a:rPr lang="en-US" dirty="0"/>
              <a:t>ECAM - Electronic </a:t>
            </a:r>
            <a:r>
              <a:rPr lang="en-US" dirty="0" err="1"/>
              <a:t>centralised</a:t>
            </a:r>
            <a:r>
              <a:rPr lang="en-US" dirty="0"/>
              <a:t> aircraft monitoring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AC713E0-FCD7-4913-941E-BCC61957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" t="1732" r="1608" b="8029"/>
          <a:stretch>
            <a:fillRect/>
          </a:stretch>
        </p:blipFill>
        <p:spPr bwMode="auto">
          <a:xfrm>
            <a:off x="449463" y="2359563"/>
            <a:ext cx="6021288" cy="439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BFC811-B530-48A9-92BD-B37CD7CE03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04" b="3229"/>
          <a:stretch/>
        </p:blipFill>
        <p:spPr>
          <a:xfrm>
            <a:off x="6721779" y="1862991"/>
            <a:ext cx="3892024" cy="488988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781399-2C74-1C81-D08D-ED69875D6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4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FBFC-EB47-4BF2-A71F-E1F000CFB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Индикация </a:t>
            </a:r>
            <a:r>
              <a:rPr lang="bg-BG"/>
              <a:t>в кабината</a:t>
            </a:r>
            <a:endParaRPr lang="en-US" dirty="0"/>
          </a:p>
        </p:txBody>
      </p:sp>
      <p:pic>
        <p:nvPicPr>
          <p:cNvPr id="7" name="Picture 19">
            <a:extLst>
              <a:ext uri="{FF2B5EF4-FFF2-40B4-BE49-F238E27FC236}">
                <a16:creationId xmlns:a16="http://schemas.microsoft.com/office/drawing/2014/main" id="{7B738701-454C-43C8-ABCE-E8BF5FB0F6B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1" t="2673" r="6934" b="11984"/>
          <a:stretch>
            <a:fillRect/>
          </a:stretch>
        </p:blipFill>
        <p:spPr bwMode="auto">
          <a:xfrm>
            <a:off x="1735441" y="1356752"/>
            <a:ext cx="7226061" cy="5345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27D0-7136-A7C6-8345-2060BA1A3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87381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C728A-55EA-4C87-A658-7938DF75D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Индикация в пилотската кабина за пожар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85BDF-4905-4CA0-AD32-130934492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Клаксон или звънец, или продължителен, повтарящ се звън.</a:t>
            </a:r>
          </a:p>
          <a:p>
            <a:r>
              <a:rPr lang="en-US" dirty="0"/>
              <a:t>Master warning</a:t>
            </a:r>
            <a:r>
              <a:rPr lang="bg-BG" dirty="0"/>
              <a:t> </a:t>
            </a:r>
            <a:r>
              <a:rPr lang="ru-RU" dirty="0"/>
              <a:t>.</a:t>
            </a:r>
          </a:p>
          <a:p>
            <a:r>
              <a:rPr lang="ru-RU" dirty="0"/>
              <a:t>Постоянно светеща червена сигнална лампа за пожар на съответния канал на дисплея за двигателя.</a:t>
            </a:r>
          </a:p>
          <a:p>
            <a:r>
              <a:rPr lang="ru-RU" dirty="0"/>
              <a:t>При получаване на сигнализация за пожар действията трябва да се извършат в строго определен ред: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Спиране</a:t>
            </a:r>
            <a:r>
              <a:rPr lang="ru-RU" dirty="0"/>
              <a:t> на звуковата сигнализация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Спиране</a:t>
            </a:r>
            <a:r>
              <a:rPr lang="ru-RU" dirty="0"/>
              <a:t> на </a:t>
            </a:r>
            <a:r>
              <a:rPr lang="ru-RU" dirty="0" err="1"/>
              <a:t>подаването</a:t>
            </a:r>
            <a:r>
              <a:rPr lang="ru-RU" dirty="0"/>
              <a:t> на </a:t>
            </a:r>
            <a:r>
              <a:rPr lang="ru-RU" dirty="0" err="1"/>
              <a:t>гориво</a:t>
            </a:r>
            <a:r>
              <a:rPr lang="ru-RU" dirty="0"/>
              <a:t>, отбора на </a:t>
            </a:r>
            <a:r>
              <a:rPr lang="ru-RU" dirty="0" err="1"/>
              <a:t>въздух</a:t>
            </a:r>
            <a:r>
              <a:rPr lang="ru-RU" dirty="0"/>
              <a:t>, </a:t>
            </a:r>
            <a:r>
              <a:rPr lang="ru-RU" dirty="0" err="1"/>
              <a:t>захранването</a:t>
            </a:r>
            <a:r>
              <a:rPr lang="ru-RU" dirty="0"/>
              <a:t> и </a:t>
            </a:r>
            <a:r>
              <a:rPr lang="ru-RU" dirty="0" err="1"/>
              <a:t>подаването</a:t>
            </a:r>
            <a:r>
              <a:rPr lang="ru-RU" dirty="0"/>
              <a:t> на </a:t>
            </a:r>
            <a:r>
              <a:rPr lang="ru-RU" dirty="0" err="1"/>
              <a:t>хидравлична</a:t>
            </a:r>
            <a:r>
              <a:rPr lang="ru-RU" dirty="0"/>
              <a:t> </a:t>
            </a:r>
            <a:r>
              <a:rPr lang="ru-RU" dirty="0" err="1"/>
              <a:t>течността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двигателя.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/>
              <a:t>Задействане</a:t>
            </a:r>
            <a:r>
              <a:rPr lang="ru-RU" dirty="0"/>
              <a:t> на противопожарните </a:t>
            </a:r>
            <a:r>
              <a:rPr lang="ru-RU" dirty="0" err="1"/>
              <a:t>бутилки</a:t>
            </a:r>
            <a:r>
              <a:rPr lang="ru-RU" dirty="0"/>
              <a:t> в двигателя.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D1B274-334E-9411-F1F6-B15161BCB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0544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8F2E6-CE0D-4BA5-A28D-FE6573354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Engine</a:t>
            </a:r>
            <a:r>
              <a:rPr lang="bg-BG" dirty="0"/>
              <a:t> </a:t>
            </a:r>
            <a:r>
              <a:rPr lang="en-US" dirty="0"/>
              <a:t>fire pushbutton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FEE47-C9F6-4413-9FB6-F101E0E40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8F2D3B-1CEC-48E7-B8AC-BCED7C4A1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129" y="1152983"/>
            <a:ext cx="8399548" cy="558005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123D93-DD83-19D6-90C4-F135FFFA2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0737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39C602-D7DE-4E91-AA4F-29955903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600" dirty="0"/>
              <a:t>Пожар в двигателя по време на полет</a:t>
            </a:r>
            <a:endParaRPr lang="en-US" sz="36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CF86775-B9A8-4C27-9FFC-4E8E2315A1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9509" y="1152983"/>
            <a:ext cx="8597926" cy="5695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29A654E-68D3-4582-804E-01E34A393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868" y="1108204"/>
            <a:ext cx="8737207" cy="5785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4B98D-B5E2-4822-9783-E2F67544E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67" y="1026578"/>
            <a:ext cx="8737207" cy="58221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DFD18-3558-3364-915A-1283C22D2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APU</a:t>
            </a:r>
            <a:br>
              <a:rPr lang="en-US" dirty="0"/>
            </a:br>
            <a:r>
              <a:rPr lang="bg-BG" dirty="0"/>
              <a:t>Пожар в </a:t>
            </a:r>
            <a:r>
              <a:rPr lang="en-US" dirty="0"/>
              <a:t>APU</a:t>
            </a:r>
            <a:r>
              <a:rPr lang="bg-BG" dirty="0"/>
              <a:t> по време на полет</a:t>
            </a:r>
            <a:endParaRPr lang="en-US" dirty="0"/>
          </a:p>
        </p:txBody>
      </p:sp>
      <p:pic>
        <p:nvPicPr>
          <p:cNvPr id="3074" name="Picture 2" descr="Captur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b="5060"/>
          <a:stretch>
            <a:fillRect/>
          </a:stretch>
        </p:blipFill>
        <p:spPr bwMode="auto">
          <a:xfrm>
            <a:off x="4191414" y="1929448"/>
            <a:ext cx="7819566" cy="4760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D0E5E2A-4052-0F6C-9581-23B96FBBA9DE}"/>
              </a:ext>
            </a:extLst>
          </p:cNvPr>
          <p:cNvSpPr txBox="1"/>
          <p:nvPr/>
        </p:nvSpPr>
        <p:spPr>
          <a:xfrm>
            <a:off x="400050" y="2095499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APU </a:t>
            </a:r>
            <a:r>
              <a:rPr lang="bg-BG" dirty="0"/>
              <a:t>ще се изключи автоматично при: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/>
              <a:t>пожар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/>
              <a:t>ниско налягане на маслото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/>
              <a:t>висока скорост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dirty="0"/>
              <a:t>прегряване.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636029-0202-0C52-D719-005B628D2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706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200" dirty="0"/>
              <a:t>Устройството на системата за аварийно осветление трябва да е такова, че да: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Да се </a:t>
            </a:r>
            <a:r>
              <a:rPr lang="ru-RU" dirty="0" err="1"/>
              <a:t>управлява</a:t>
            </a:r>
            <a:r>
              <a:rPr lang="ru-RU" dirty="0"/>
              <a:t> от </a:t>
            </a:r>
            <a:r>
              <a:rPr lang="ru-RU" dirty="0" err="1"/>
              <a:t>пилотската</a:t>
            </a:r>
            <a:r>
              <a:rPr lang="ru-RU" dirty="0"/>
              <a:t> кабина или </a:t>
            </a:r>
            <a:r>
              <a:rPr lang="ru-RU" dirty="0" err="1"/>
              <a:t>пътническото</a:t>
            </a:r>
            <a:r>
              <a:rPr lang="ru-RU" dirty="0"/>
              <a:t> отделение.</a:t>
            </a:r>
          </a:p>
          <a:p>
            <a:r>
              <a:rPr lang="ru-RU" dirty="0"/>
              <a:t>Да </a:t>
            </a:r>
            <a:r>
              <a:rPr lang="ru-RU" dirty="0" err="1"/>
              <a:t>осигурява</a:t>
            </a:r>
            <a:r>
              <a:rPr lang="ru-RU" dirty="0"/>
              <a:t> </a:t>
            </a:r>
            <a:r>
              <a:rPr lang="ru-RU" dirty="0" err="1"/>
              <a:t>светлинна</a:t>
            </a:r>
            <a:r>
              <a:rPr lang="ru-RU" dirty="0"/>
              <a:t> сигнализация за </a:t>
            </a:r>
            <a:r>
              <a:rPr lang="ru-RU" dirty="0" err="1"/>
              <a:t>екипажа</a:t>
            </a:r>
            <a:r>
              <a:rPr lang="ru-RU" dirty="0"/>
              <a:t>, </a:t>
            </a:r>
            <a:r>
              <a:rPr lang="ru-RU" dirty="0" err="1"/>
              <a:t>когато</a:t>
            </a:r>
            <a:r>
              <a:rPr lang="ru-RU" dirty="0"/>
              <a:t> не е </a:t>
            </a:r>
            <a:r>
              <a:rPr lang="ru-RU" dirty="0" err="1"/>
              <a:t>активирано</a:t>
            </a:r>
            <a:r>
              <a:rPr lang="ru-RU" dirty="0"/>
              <a:t>.</a:t>
            </a:r>
          </a:p>
          <a:p>
            <a:r>
              <a:rPr lang="ru-RU" dirty="0"/>
              <a:t>В </a:t>
            </a:r>
            <a:r>
              <a:rPr lang="ru-RU" dirty="0" err="1"/>
              <a:t>отделението</a:t>
            </a:r>
            <a:r>
              <a:rPr lang="ru-RU" dirty="0"/>
              <a:t> на </a:t>
            </a:r>
            <a:r>
              <a:rPr lang="ru-RU" dirty="0" err="1"/>
              <a:t>екипажа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</a:t>
            </a:r>
            <a:r>
              <a:rPr lang="ru-RU" dirty="0" err="1"/>
              <a:t>има</a:t>
            </a:r>
            <a:r>
              <a:rPr lang="ru-RU" dirty="0"/>
              <a:t> </a:t>
            </a:r>
            <a:r>
              <a:rPr lang="ru-RU" dirty="0" err="1"/>
              <a:t>трипозиционен</a:t>
            </a:r>
            <a:r>
              <a:rPr lang="ru-RU" dirty="0"/>
              <a:t> </a:t>
            </a:r>
            <a:r>
              <a:rPr lang="ru-RU" dirty="0" err="1"/>
              <a:t>превключвател</a:t>
            </a:r>
            <a:r>
              <a:rPr lang="ru-RU" dirty="0"/>
              <a:t> ON-OFF-ARMED и да е </a:t>
            </a:r>
            <a:r>
              <a:rPr lang="ru-RU" dirty="0" err="1"/>
              <a:t>осигурен</a:t>
            </a:r>
            <a:r>
              <a:rPr lang="ru-RU" dirty="0"/>
              <a:t> </a:t>
            </a:r>
            <a:r>
              <a:rPr lang="ru-RU" dirty="0" err="1"/>
              <a:t>срещу</a:t>
            </a:r>
            <a:r>
              <a:rPr lang="ru-RU" dirty="0"/>
              <a:t> </a:t>
            </a:r>
            <a:r>
              <a:rPr lang="ru-RU" dirty="0" err="1"/>
              <a:t>задействане</a:t>
            </a:r>
            <a:r>
              <a:rPr lang="ru-RU" dirty="0"/>
              <a:t> по невнимание. За </a:t>
            </a:r>
            <a:r>
              <a:rPr lang="ru-RU" dirty="0" err="1"/>
              <a:t>кабинния</a:t>
            </a:r>
            <a:r>
              <a:rPr lang="ru-RU" dirty="0"/>
              <a:t> персонал </a:t>
            </a:r>
            <a:r>
              <a:rPr lang="ru-RU" dirty="0" err="1"/>
              <a:t>също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осигурени</a:t>
            </a:r>
            <a:r>
              <a:rPr lang="ru-RU" dirty="0"/>
              <a:t> средства за управление, но </a:t>
            </a:r>
            <a:r>
              <a:rPr lang="ru-RU" dirty="0" err="1"/>
              <a:t>този</a:t>
            </a:r>
            <a:r>
              <a:rPr lang="ru-RU" dirty="0"/>
              <a:t> </a:t>
            </a:r>
            <a:r>
              <a:rPr lang="ru-RU" dirty="0" err="1"/>
              <a:t>превключвател</a:t>
            </a:r>
            <a:r>
              <a:rPr lang="ru-RU" dirty="0"/>
              <a:t> </a:t>
            </a:r>
            <a:r>
              <a:rPr lang="ru-RU" dirty="0" err="1"/>
              <a:t>има</a:t>
            </a:r>
            <a:r>
              <a:rPr lang="ru-RU" dirty="0"/>
              <a:t> положения само ON и OFF.</a:t>
            </a:r>
          </a:p>
          <a:p>
            <a:r>
              <a:rPr lang="ru-RU" dirty="0"/>
              <a:t>Да </a:t>
            </a:r>
            <a:r>
              <a:rPr lang="ru-RU" dirty="0" err="1"/>
              <a:t>осигурява</a:t>
            </a:r>
            <a:r>
              <a:rPr lang="ru-RU" dirty="0"/>
              <a:t> осветление на </a:t>
            </a:r>
            <a:r>
              <a:rPr lang="ru-RU" dirty="0" err="1"/>
              <a:t>зоните</a:t>
            </a:r>
            <a:r>
              <a:rPr lang="ru-RU" dirty="0"/>
              <a:t> по </a:t>
            </a:r>
            <a:r>
              <a:rPr lang="ru-RU" dirty="0" err="1"/>
              <a:t>крилото</a:t>
            </a:r>
            <a:r>
              <a:rPr lang="ru-RU" dirty="0"/>
              <a:t> и на </a:t>
            </a:r>
            <a:r>
              <a:rPr lang="ru-RU" dirty="0" err="1"/>
              <a:t>земята</a:t>
            </a:r>
            <a:r>
              <a:rPr lang="ru-RU" dirty="0"/>
              <a:t>, </a:t>
            </a:r>
            <a:r>
              <a:rPr lang="ru-RU" dirty="0" err="1"/>
              <a:t>където</a:t>
            </a:r>
            <a:r>
              <a:rPr lang="ru-RU" dirty="0"/>
              <a:t> </a:t>
            </a:r>
            <a:r>
              <a:rPr lang="ru-RU" dirty="0" err="1"/>
              <a:t>евакуиращите</a:t>
            </a:r>
            <a:r>
              <a:rPr lang="ru-RU" dirty="0"/>
              <a:t> се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излязат</a:t>
            </a:r>
            <a:r>
              <a:rPr lang="ru-RU" dirty="0"/>
              <a:t>.</a:t>
            </a:r>
          </a:p>
          <a:p>
            <a:r>
              <a:rPr lang="ru-RU" dirty="0" err="1"/>
              <a:t>Капацитетът</a:t>
            </a:r>
            <a:r>
              <a:rPr lang="ru-RU" dirty="0"/>
              <a:t> на </a:t>
            </a:r>
            <a:r>
              <a:rPr lang="ru-RU" dirty="0" err="1"/>
              <a:t>аварийните</a:t>
            </a:r>
            <a:r>
              <a:rPr lang="ru-RU" dirty="0"/>
              <a:t> </a:t>
            </a:r>
            <a:r>
              <a:rPr lang="ru-RU" dirty="0" err="1"/>
              <a:t>батерии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е </a:t>
            </a:r>
            <a:r>
              <a:rPr lang="ru-RU" dirty="0" err="1"/>
              <a:t>такъв</a:t>
            </a:r>
            <a:r>
              <a:rPr lang="ru-RU" dirty="0"/>
              <a:t>, че да </a:t>
            </a:r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осигури</a:t>
            </a:r>
            <a:r>
              <a:rPr lang="ru-RU" dirty="0"/>
              <a:t> </a:t>
            </a:r>
            <a:r>
              <a:rPr lang="ru-RU" dirty="0" err="1"/>
              <a:t>аварийно</a:t>
            </a:r>
            <a:r>
              <a:rPr lang="ru-RU" dirty="0"/>
              <a:t> осветление за период от </a:t>
            </a:r>
            <a:r>
              <a:rPr lang="ru-RU" dirty="0" err="1"/>
              <a:t>най-малко</a:t>
            </a:r>
            <a:r>
              <a:rPr lang="ru-RU" dirty="0"/>
              <a:t> 10 </a:t>
            </a:r>
            <a:r>
              <a:rPr lang="ru-RU" dirty="0" err="1"/>
              <a:t>минути</a:t>
            </a:r>
            <a:r>
              <a:rPr lang="ru-RU" dirty="0"/>
              <a:t>.</a:t>
            </a:r>
          </a:p>
          <a:p>
            <a:endParaRPr lang="bg-BG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EDDEF2-7048-494C-E0EE-6FB1F1737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323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C983B-F859-491B-8258-535803101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Защита от пожар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0FCDF-1E7C-478D-AC91-3FD7F893DD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В пилотската кабина са осигурени средства за разреждане на пожарогасителите, а работата се извършва в следната последователност:</a:t>
            </a:r>
          </a:p>
          <a:p>
            <a:r>
              <a:rPr lang="ru-RU" dirty="0"/>
              <a:t>Завършване на реда за спиране на двигателя.</a:t>
            </a:r>
          </a:p>
          <a:p>
            <a:r>
              <a:rPr lang="ru-RU" dirty="0"/>
              <a:t>Електрически патрон, разположен между основата на пожарогасителя и тръбопровода, е зареден (на пожарния панел на двигателя светва SQUIB).</a:t>
            </a:r>
          </a:p>
          <a:p>
            <a:r>
              <a:rPr lang="ru-RU" dirty="0"/>
              <a:t>Натискане на селектор AGENT задейства патрона, като позволява пожарогасящия агент под налягане да навлезе в разпръскващия пръстен в двигателя.</a:t>
            </a:r>
          </a:p>
          <a:p>
            <a:r>
              <a:rPr lang="ru-RU" dirty="0"/>
              <a:t>Нагнетеният гасящ агент управлява електрически превключвател за ниско налягане, който светва надпис DISCH на селектора AGENT.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484CF5-02D1-66AA-B27B-75054774B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2698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59B59-5EFD-4998-B59E-A140F432F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60" y="139923"/>
            <a:ext cx="9404723" cy="1400530"/>
          </a:xfrm>
        </p:spPr>
        <p:txBody>
          <a:bodyPr/>
          <a:lstStyle/>
          <a:p>
            <a:pPr algn="ctr"/>
            <a:r>
              <a:rPr lang="bg-BG" dirty="0"/>
              <a:t>Типична процедура за защита от пожар на двигателите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2139E14-7E66-49B1-89C1-68A6AA463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4179" y="1540453"/>
            <a:ext cx="5121084" cy="50113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36C33-03BB-2CA9-9278-7FA7A687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28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962A8-615F-C78E-0443-BE16D47FF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87C8821-6BED-BE48-DFF0-218E468B28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1166" y="982508"/>
            <a:ext cx="7122184" cy="519477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90073-61D2-2054-B300-9A7D06B9E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8032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69650-9846-0F4B-9B9D-1198D30B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Класификация на товарните отделения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9AE32-916D-3E63-9D2E-57C26AF3C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g-BG" dirty="0"/>
              <a:t>Клас А – отделения, до които полетния екипаж има лесен достъп и лесно би могъл да открие наличието на пожар.</a:t>
            </a:r>
          </a:p>
          <a:p>
            <a:r>
              <a:rPr lang="bg-BG" dirty="0"/>
              <a:t>Клас </a:t>
            </a:r>
            <a:r>
              <a:rPr lang="en-US" dirty="0"/>
              <a:t>B – </a:t>
            </a:r>
            <a:r>
              <a:rPr lang="bg-BG" dirty="0"/>
              <a:t>отделения, до които полетния екипаж може да достигне носейки ръчно преносим пожарогасител. При достъпа до тези отделения дим, пламъци и гасящ агент няма да проникнат в пилотската или пътническата кабина. Необходимо е да бъдат снабдени с индикация за наличие  на дим или огън.</a:t>
            </a:r>
          </a:p>
          <a:p>
            <a:r>
              <a:rPr lang="bg-BG" dirty="0"/>
              <a:t>Клас </a:t>
            </a:r>
            <a:r>
              <a:rPr lang="en-US" dirty="0"/>
              <a:t>C – </a:t>
            </a:r>
            <a:r>
              <a:rPr lang="bg-BG" dirty="0"/>
              <a:t>отделения, до които полетния екипаж няма достъп и които са снабдени с детектори за дим или огън и фиксирана система за гасене на пожари. Трябва да има възможност за контрол на вентилацията и изолиране на отделението за да не попаднат опасни количества дим, пламъци или гасящ агент в пътническата или  пилотската кабина.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0453FF-3641-CC9C-08B0-7A9E98A99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2764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B25C0-F1DF-F737-1C98-072F0D86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C39983-464E-4AB5-78C2-F43389448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Клас </a:t>
            </a:r>
            <a:r>
              <a:rPr lang="en-US" dirty="0"/>
              <a:t>D</a:t>
            </a:r>
            <a:r>
              <a:rPr lang="bg-BG" dirty="0"/>
              <a:t> – отделения, които са напълно изолирани и не биха застрашили безопасността на самолета и пътниците при възникване на пожар в тях. Обема им не бива да надвишава 28.3 куб.м. Повишената температура в резултат от пожара не бива да води до повреди в конструкцията на ВС. Вентилацията трябва да може да се контролира, така че възникналият пожар да не се разраства и да не преминава безопасните граници.</a:t>
            </a:r>
          </a:p>
          <a:p>
            <a:r>
              <a:rPr lang="bg-BG" dirty="0"/>
              <a:t>Клас </a:t>
            </a:r>
            <a:r>
              <a:rPr lang="en-US" dirty="0"/>
              <a:t>E – </a:t>
            </a:r>
            <a:r>
              <a:rPr lang="bg-BG" dirty="0"/>
              <a:t>използва се за транспортни самолети, на които цялата кабина се използва за превоз на товари. Отделенията трябва да са снабдени с система за откриване на дим и огън и да има възможност за контрол на вентилацията. Необходимо е да бъде осигурен достъп до аварийните изходи независимо от начина на разпределение на товарите в отделението.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5C739A-88F9-0E8A-8ECA-75F5AD517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0492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9486CF-BDB6-4016-AAFC-FDB3CB5EA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Противопожарна система в товарните отсеци</a:t>
            </a:r>
            <a:endParaRPr lang="en-US" dirty="0"/>
          </a:p>
        </p:txBody>
      </p:sp>
      <p:pic>
        <p:nvPicPr>
          <p:cNvPr id="3" name="Picture 3" descr="Capture13">
            <a:extLst>
              <a:ext uri="{FF2B5EF4-FFF2-40B4-BE49-F238E27FC236}">
                <a16:creationId xmlns:a16="http://schemas.microsoft.com/office/drawing/2014/main" id="{1BB8978F-07E8-AC50-8F8F-3B4367D01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" t="3888" r="7462" b="1155"/>
          <a:stretch>
            <a:fillRect/>
          </a:stretch>
        </p:blipFill>
        <p:spPr bwMode="auto">
          <a:xfrm>
            <a:off x="2866076" y="2005293"/>
            <a:ext cx="5382574" cy="457199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91EC3-B987-BEF3-246A-CAE7FC20A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793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87B08-0A8E-52F7-6371-AF24D6B5D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6C076B-045E-6686-AF1A-E1F4DE4807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222" y="1193622"/>
            <a:ext cx="6244178" cy="545190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028A7F-7D29-FBE7-76E1-C83473C1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446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1" y="242076"/>
            <a:ext cx="8947522" cy="1400530"/>
          </a:xfrm>
        </p:spPr>
        <p:txBody>
          <a:bodyPr/>
          <a:lstStyle/>
          <a:p>
            <a:pPr algn="ctr"/>
            <a:r>
              <a:rPr lang="en-US" dirty="0"/>
              <a:t>High Rate Discharge Extinguishing Systems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1756030"/>
            <a:ext cx="8946541" cy="4492370"/>
          </a:xfrm>
        </p:spPr>
        <p:txBody>
          <a:bodyPr/>
          <a:lstStyle/>
          <a:p>
            <a:pPr marL="0" indent="0">
              <a:buNone/>
            </a:pPr>
            <a:r>
              <a:rPr lang="bg-BG" dirty="0"/>
              <a:t>      </a:t>
            </a:r>
            <a:r>
              <a:rPr lang="en-US" b="1" dirty="0">
                <a:solidFill>
                  <a:srgbClr val="FF0000"/>
                </a:solidFill>
              </a:rPr>
              <a:t>WARNING:</a:t>
            </a:r>
            <a:r>
              <a:rPr lang="en-US" dirty="0"/>
              <a:t> </a:t>
            </a:r>
            <a:r>
              <a:rPr lang="bg-BG" dirty="0" err="1"/>
              <a:t>Пиропатроните</a:t>
            </a:r>
            <a:r>
              <a:rPr lang="bg-BG" dirty="0"/>
              <a:t> на противопожарните бутилки са взривоопасни.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73" y="1459141"/>
            <a:ext cx="711111" cy="5937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677" y="2946871"/>
            <a:ext cx="5458831" cy="32055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t="834" r="10500" b="1421"/>
          <a:stretch/>
        </p:blipFill>
        <p:spPr>
          <a:xfrm>
            <a:off x="6562143" y="2349805"/>
            <a:ext cx="3239075" cy="439968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CEFEF-BB96-E60A-81BB-9FEEDADF7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203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A2FB7-05FA-A0FA-BF0F-F605DE6CE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/>
              <a:t>Пожарогасител в тоалетната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623DED-A23D-E579-684E-DC8BFDBB5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6823" y="2052638"/>
            <a:ext cx="5820130" cy="419576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75029-5E21-348E-256E-0F8631A9B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3528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09A6-8845-48DB-9DBC-C059215F8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Пожарогасящи елементи</a:t>
            </a:r>
            <a:br>
              <a:rPr lang="en-US" dirty="0"/>
            </a:br>
            <a:r>
              <a:rPr lang="en-US" dirty="0"/>
              <a:t>(Fire extinguishants)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08062-D168-4EF5-A956-490B637BA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Бромхлордифлорметан (</a:t>
            </a:r>
            <a:r>
              <a:rPr lang="en-US" dirty="0"/>
              <a:t>BCF).</a:t>
            </a:r>
          </a:p>
          <a:p>
            <a:r>
              <a:rPr lang="bg-BG" dirty="0"/>
              <a:t>Бромтрифлорметан (</a:t>
            </a:r>
            <a:r>
              <a:rPr lang="en-US" dirty="0"/>
              <a:t>BTM).</a:t>
            </a:r>
          </a:p>
          <a:p>
            <a:r>
              <a:rPr lang="bg-BG" dirty="0"/>
              <a:t>Вода или воден гликол.</a:t>
            </a:r>
          </a:p>
          <a:p>
            <a:r>
              <a:rPr lang="en-US" dirty="0"/>
              <a:t>Y </a:t>
            </a:r>
            <a:r>
              <a:rPr lang="bg-BG" dirty="0"/>
              <a:t>химикали.</a:t>
            </a:r>
          </a:p>
          <a:p>
            <a:r>
              <a:rPr lang="bg-BG" dirty="0"/>
              <a:t>Въглероден диоксид.</a:t>
            </a:r>
          </a:p>
          <a:p>
            <a:r>
              <a:rPr lang="bg-BG" dirty="0"/>
              <a:t>Наземни пожарогасители.</a:t>
            </a:r>
          </a:p>
          <a:p>
            <a:r>
              <a:rPr lang="bg-BG" dirty="0"/>
              <a:t>Пяна.</a:t>
            </a:r>
          </a:p>
          <a:p>
            <a:r>
              <a:rPr lang="bg-BG" dirty="0"/>
              <a:t>Вода.</a:t>
            </a:r>
          </a:p>
          <a:p>
            <a:r>
              <a:rPr lang="bg-BG" dirty="0"/>
              <a:t>Пясък.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39C0B-C50E-C2DF-0951-80C1AC023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404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Осветление на аварийните изходи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" t="1312" r="1690" b="1117"/>
          <a:stretch/>
        </p:blipFill>
        <p:spPr>
          <a:xfrm>
            <a:off x="1434373" y="1853248"/>
            <a:ext cx="3205664" cy="4750616"/>
          </a:xfrm>
          <a:prstGeom prst="rect">
            <a:avLst/>
          </a:prstGeom>
          <a:noFill/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795D57EE-9BFB-AEE4-2DC7-98A10529C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" t="1312"/>
          <a:stretch>
            <a:fillRect/>
          </a:stretch>
        </p:blipFill>
        <p:spPr>
          <a:xfrm>
            <a:off x="6511198" y="1853248"/>
            <a:ext cx="3205664" cy="4750616"/>
          </a:xfrm>
          <a:prstGeom prst="rect">
            <a:avLst/>
          </a:prstGeom>
          <a:noFill/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36DC3-3255-B923-7C4A-A658EB8D7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8593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BBB5D-77A8-4C70-BE42-870EBEC58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err="1"/>
              <a:t>Бромохлородифлуорометан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01A60E-7747-4B95-A3CE-9EFC1FDFF3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57132"/>
            <a:ext cx="4162425" cy="4248150"/>
          </a:xfrm>
        </p:spPr>
        <p:txBody>
          <a:bodyPr/>
          <a:lstStyle/>
          <a:p>
            <a:r>
              <a:rPr lang="en-US" dirty="0"/>
              <a:t>Bromochlorodifluoromethane (BCF)</a:t>
            </a:r>
            <a:r>
              <a:rPr lang="bg-BG" dirty="0"/>
              <a:t> – Халон 1211</a:t>
            </a:r>
            <a:r>
              <a:rPr lang="en-US" dirty="0"/>
              <a:t>.</a:t>
            </a:r>
            <a:endParaRPr lang="bg-BG" dirty="0"/>
          </a:p>
          <a:p>
            <a:r>
              <a:rPr lang="ru-RU" dirty="0"/>
              <a:t>Съхранява се в сигнално червени, пурпурни, кафяви или зелени контейнери. </a:t>
            </a:r>
          </a:p>
          <a:p>
            <a:r>
              <a:rPr lang="ru-RU" dirty="0"/>
              <a:t>Ефективен срещу пожар от електрическото оборудване или пожар от запалими </a:t>
            </a:r>
            <a:r>
              <a:rPr lang="ru-RU" dirty="0" err="1"/>
              <a:t>течности</a:t>
            </a:r>
            <a:r>
              <a:rPr lang="ru-RU" dirty="0"/>
              <a:t>.</a:t>
            </a:r>
          </a:p>
          <a:p>
            <a:r>
              <a:rPr lang="ru-RU" dirty="0"/>
              <a:t>Леко токсичен, не </a:t>
            </a:r>
            <a:r>
              <a:rPr lang="ru-RU" dirty="0" err="1"/>
              <a:t>предизвиква</a:t>
            </a:r>
            <a:r>
              <a:rPr lang="ru-RU" dirty="0"/>
              <a:t> </a:t>
            </a:r>
            <a:r>
              <a:rPr lang="ru-RU" dirty="0" err="1"/>
              <a:t>корозия</a:t>
            </a:r>
            <a:r>
              <a:rPr lang="ru-RU" dirty="0"/>
              <a:t>.</a:t>
            </a:r>
            <a:endParaRPr lang="en-US" dirty="0"/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F870BD8D-FD04-47ED-9D28-474C4508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3146" r="8829" b="53229"/>
          <a:stretch>
            <a:fillRect/>
          </a:stretch>
        </p:blipFill>
        <p:spPr bwMode="auto">
          <a:xfrm>
            <a:off x="4446005" y="2157132"/>
            <a:ext cx="63373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43835-7792-44F5-52A5-3EE9B815B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7797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0A639-E706-4080-A8EE-4C4C982BA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 err="1"/>
              <a:t>Бромотрифлуорометан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23945F-1430-4B52-8270-0F871E2CB8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Bromotrifluoromethane</a:t>
            </a:r>
            <a:r>
              <a:rPr lang="en-US" dirty="0"/>
              <a:t> (BTM)</a:t>
            </a:r>
            <a:r>
              <a:rPr lang="bg-BG" dirty="0"/>
              <a:t> – Халон 1301</a:t>
            </a:r>
            <a:r>
              <a:rPr lang="en-US" dirty="0"/>
              <a:t>.</a:t>
            </a:r>
            <a:endParaRPr lang="bg-BG" dirty="0"/>
          </a:p>
          <a:p>
            <a:r>
              <a:rPr lang="ru-RU" dirty="0"/>
              <a:t>Съхранява се в сиви контейнери и се използва при фиксирани пожарогасящи системи. </a:t>
            </a:r>
            <a:endParaRPr lang="en-US" dirty="0"/>
          </a:p>
          <a:p>
            <a:r>
              <a:rPr lang="bg-BG" dirty="0"/>
              <a:t>Използва се </a:t>
            </a:r>
            <a:r>
              <a:rPr lang="ru-RU" dirty="0"/>
              <a:t>за защита на ССУ, двигатели и </a:t>
            </a:r>
            <a:r>
              <a:rPr lang="ru-RU" dirty="0" err="1"/>
              <a:t>товарни</a:t>
            </a:r>
            <a:r>
              <a:rPr lang="ru-RU" dirty="0"/>
              <a:t> отделения</a:t>
            </a:r>
            <a:r>
              <a:rPr lang="en-US" dirty="0"/>
              <a:t>.</a:t>
            </a:r>
          </a:p>
          <a:p>
            <a:r>
              <a:rPr lang="bg-BG" dirty="0"/>
              <a:t>Ниско токсичен, подобен на </a:t>
            </a:r>
            <a:r>
              <a:rPr lang="bg-BG" dirty="0" err="1"/>
              <a:t>Халон</a:t>
            </a:r>
            <a:r>
              <a:rPr lang="bg-BG" dirty="0"/>
              <a:t> 1211, но струята му се насочва по-трудно, тъй като е съставена от изпарения.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A24C17-8D9B-A87C-929A-87767E3BE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06018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72F3B-E042-4C63-9416-79869406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Вода или воден гликол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B556C1-77EA-47B5-91C9-74DCED340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377" y="2057400"/>
            <a:ext cx="4211880" cy="3933825"/>
          </a:xfrm>
        </p:spPr>
        <p:txBody>
          <a:bodyPr>
            <a:normAutofit/>
          </a:bodyPr>
          <a:lstStyle/>
          <a:p>
            <a:r>
              <a:rPr lang="en-US" dirty="0"/>
              <a:t>Water or water glycol.</a:t>
            </a:r>
          </a:p>
          <a:p>
            <a:r>
              <a:rPr lang="ru-RU" dirty="0"/>
              <a:t>Съхранява се в червени </a:t>
            </a:r>
            <a:r>
              <a:rPr lang="ru-RU" dirty="0" err="1"/>
              <a:t>контейнери</a:t>
            </a:r>
            <a:r>
              <a:rPr lang="ru-RU" dirty="0"/>
              <a:t>.</a:t>
            </a:r>
          </a:p>
          <a:p>
            <a:r>
              <a:rPr lang="ru-RU" dirty="0" err="1"/>
              <a:t>Може</a:t>
            </a:r>
            <a:r>
              <a:rPr lang="ru-RU" dirty="0"/>
              <a:t> да се </a:t>
            </a:r>
            <a:r>
              <a:rPr lang="ru-RU" dirty="0" err="1"/>
              <a:t>използва</a:t>
            </a:r>
            <a:r>
              <a:rPr lang="ru-RU" dirty="0"/>
              <a:t> в </a:t>
            </a:r>
            <a:r>
              <a:rPr lang="ru-RU" dirty="0" err="1"/>
              <a:t>пътнически</a:t>
            </a:r>
            <a:r>
              <a:rPr lang="ru-RU" dirty="0"/>
              <a:t> </a:t>
            </a:r>
            <a:r>
              <a:rPr lang="ru-RU" dirty="0" err="1"/>
              <a:t>салони</a:t>
            </a:r>
            <a:r>
              <a:rPr lang="ru-RU" dirty="0"/>
              <a:t> за </a:t>
            </a:r>
            <a:r>
              <a:rPr lang="ru-RU" dirty="0" err="1"/>
              <a:t>потушаване</a:t>
            </a:r>
            <a:r>
              <a:rPr lang="ru-RU" dirty="0"/>
              <a:t> на пожар на </a:t>
            </a:r>
            <a:r>
              <a:rPr lang="ru-RU" dirty="0" err="1"/>
              <a:t>обикновени</a:t>
            </a:r>
            <a:r>
              <a:rPr lang="ru-RU" dirty="0"/>
              <a:t> </a:t>
            </a:r>
            <a:r>
              <a:rPr lang="ru-RU" dirty="0" err="1"/>
              <a:t>материали</a:t>
            </a:r>
            <a:r>
              <a:rPr lang="ru-RU" dirty="0"/>
              <a:t>.</a:t>
            </a:r>
          </a:p>
          <a:p>
            <a:r>
              <a:rPr lang="ru-RU" dirty="0"/>
              <a:t>Не трябва да се използва при пожар на електрическо оборудване или течности.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4E999F-D65B-42DB-920B-D629C723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841" y="2243797"/>
            <a:ext cx="5249111" cy="353354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B53F8E-5B4B-526A-88A4-71EDF8535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4557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0C81-0A3A-4948-8DB1-4A1A9EDF1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Dry chemical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7BBBFD-7729-46C3-B47C-3E29DA9C1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Този агент представлява нетоксичен прах, калиев бикарбонат, подобен на талка.</a:t>
            </a:r>
            <a:endParaRPr lang="en-US" dirty="0"/>
          </a:p>
          <a:p>
            <a:r>
              <a:rPr lang="ru-RU" dirty="0"/>
              <a:t>Съхранява се в сини или червени контейнери със син етикет и понякога се нарича </a:t>
            </a:r>
            <a:r>
              <a:rPr lang="en-US" dirty="0"/>
              <a:t>“Dry Powder”.</a:t>
            </a:r>
            <a:endParaRPr lang="bg-BG" dirty="0"/>
          </a:p>
          <a:p>
            <a:r>
              <a:rPr lang="bg-BG" dirty="0"/>
              <a:t>Използването му на борда трябва да се избягва.</a:t>
            </a:r>
          </a:p>
          <a:p>
            <a:r>
              <a:rPr lang="ru-RU" dirty="0"/>
              <a:t>Не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използва</a:t>
            </a:r>
            <a:r>
              <a:rPr lang="ru-RU" dirty="0"/>
              <a:t> при пожар в </a:t>
            </a:r>
            <a:r>
              <a:rPr lang="ru-RU" dirty="0" err="1"/>
              <a:t>електрическото</a:t>
            </a:r>
            <a:r>
              <a:rPr lang="ru-RU" dirty="0"/>
              <a:t> </a:t>
            </a:r>
            <a:r>
              <a:rPr lang="ru-RU" dirty="0" err="1"/>
              <a:t>оборудване</a:t>
            </a:r>
            <a:r>
              <a:rPr lang="ru-RU" dirty="0"/>
              <a:t>.</a:t>
            </a:r>
            <a:endParaRPr lang="bg-BG" dirty="0"/>
          </a:p>
          <a:p>
            <a:r>
              <a:rPr lang="ru-RU" dirty="0"/>
              <a:t>Ефективен срещу пожар от запалими течности, дърво, тъкани и хартия.</a:t>
            </a:r>
          </a:p>
          <a:p>
            <a:r>
              <a:rPr lang="ru-RU" dirty="0"/>
              <a:t>Познат е най-вече с приложението му срещу пожар на колела и </a:t>
            </a:r>
            <a:r>
              <a:rPr lang="ru-RU" dirty="0" err="1"/>
              <a:t>спирачки</a:t>
            </a:r>
            <a:r>
              <a:rPr lang="ru-RU" dirty="0"/>
              <a:t>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66FA96-A503-661D-BADA-F8626FBB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2482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C9E6E-1EC6-458D-B000-53971DC221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748146"/>
            <a:ext cx="8946541" cy="5500254"/>
          </a:xfrm>
        </p:spPr>
        <p:txBody>
          <a:bodyPr>
            <a:normAutofit/>
          </a:bodyPr>
          <a:lstStyle/>
          <a:p>
            <a:r>
              <a:rPr lang="ru-RU" dirty="0"/>
              <a:t>Наземни пожарогасители (</a:t>
            </a:r>
            <a:r>
              <a:rPr lang="en-US" dirty="0"/>
              <a:t>Ground use extinguishers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За използване на земята в допълнение на пожарогасителя със сух прах</a:t>
            </a:r>
            <a:r>
              <a:rPr lang="en-US" dirty="0"/>
              <a:t>, </a:t>
            </a:r>
            <a:r>
              <a:rPr lang="ru-RU" dirty="0"/>
              <a:t>пяна (кремав или червен с кремав етикет), вода (червен), Въглероден двуокис, BCF и пясък.</a:t>
            </a:r>
          </a:p>
          <a:p>
            <a:r>
              <a:rPr lang="ru-RU" dirty="0"/>
              <a:t>Пяна (</a:t>
            </a:r>
            <a:r>
              <a:rPr lang="en-US" dirty="0"/>
              <a:t>Foam</a:t>
            </a:r>
            <a:r>
              <a:rPr lang="ru-RU" dirty="0"/>
              <a:t>).</a:t>
            </a:r>
          </a:p>
          <a:p>
            <a:pPr marL="0" indent="0">
              <a:buNone/>
            </a:pPr>
            <a:r>
              <a:rPr lang="ru-RU" dirty="0"/>
              <a:t>Основният пожарогасящ агент за използване срещу пожар от запалими течности. Покрива пламъците, като изключва кислорода.</a:t>
            </a:r>
          </a:p>
          <a:p>
            <a:r>
              <a:rPr lang="ru-RU" dirty="0"/>
              <a:t>В</a:t>
            </a:r>
            <a:r>
              <a:rPr lang="bg-BG" dirty="0"/>
              <a:t>ода (</a:t>
            </a:r>
            <a:r>
              <a:rPr lang="en-US" dirty="0"/>
              <a:t>Water</a:t>
            </a:r>
            <a:r>
              <a:rPr lang="bg-BG" dirty="0"/>
              <a:t>).</a:t>
            </a:r>
          </a:p>
          <a:p>
            <a:pPr marL="0" indent="0">
              <a:buNone/>
            </a:pPr>
            <a:r>
              <a:rPr lang="ru-RU" dirty="0"/>
              <a:t>Използва се срещу пожар на </a:t>
            </a:r>
            <a:r>
              <a:rPr lang="bg-BG" dirty="0"/>
              <a:t>лесно запалими</a:t>
            </a:r>
            <a:r>
              <a:rPr lang="ru-RU" dirty="0"/>
              <a:t> материали, погасява пожара чрез охлаждане. Не трябва да се използва при пожар на електрическо оборудване, гориво или спирачки.</a:t>
            </a:r>
          </a:p>
          <a:p>
            <a:r>
              <a:rPr lang="ru-RU" dirty="0"/>
              <a:t>П</a:t>
            </a:r>
            <a:r>
              <a:rPr lang="bg-BG" dirty="0"/>
              <a:t>ясък (</a:t>
            </a:r>
            <a:r>
              <a:rPr lang="en-US" dirty="0"/>
              <a:t>Sand</a:t>
            </a:r>
            <a:r>
              <a:rPr lang="bg-BG" dirty="0"/>
              <a:t>).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Полезен </a:t>
            </a:r>
            <a:r>
              <a:rPr lang="ru-RU" dirty="0" err="1"/>
              <a:t>срещу</a:t>
            </a:r>
            <a:r>
              <a:rPr lang="ru-RU" dirty="0"/>
              <a:t> </a:t>
            </a:r>
            <a:r>
              <a:rPr lang="ru-RU" dirty="0" err="1"/>
              <a:t>пожари</a:t>
            </a:r>
            <a:r>
              <a:rPr lang="ru-RU" dirty="0"/>
              <a:t> </a:t>
            </a:r>
            <a:r>
              <a:rPr lang="ru-RU" dirty="0" err="1"/>
              <a:t>включващи</a:t>
            </a:r>
            <a:r>
              <a:rPr lang="ru-RU" dirty="0"/>
              <a:t> метали, като магнезий или титан.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94F70-F744-7D10-092D-9AC63EE00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128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9C2CC-9737-486E-BA7F-ACC4823636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Въглероден диоксид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7F976-8E0A-4665-B49D-5CE442A1BBC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Carbon dioxide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  <a:endParaRPr lang="bg-BG" dirty="0"/>
              </a:p>
              <a:p>
                <a:r>
                  <a:rPr lang="ru-RU" dirty="0"/>
                  <a:t>Съхранява се в черни или червени контейнери с черен етикет.</a:t>
                </a:r>
              </a:p>
              <a:p>
                <a:r>
                  <a:rPr lang="ru-RU" dirty="0"/>
                  <a:t> Ако се борави неправилно може да доведе до умствени смущения и задушаване. </a:t>
                </a:r>
              </a:p>
              <a:p>
                <a:r>
                  <a:rPr lang="ru-RU" dirty="0"/>
                  <a:t>Изискват се </a:t>
                </a:r>
                <a:r>
                  <a:rPr lang="ru-RU" dirty="0" err="1"/>
                  <a:t>по-здрави</a:t>
                </a:r>
                <a:r>
                  <a:rPr lang="ru-RU" dirty="0"/>
                  <a:t> </a:t>
                </a:r>
                <a:r>
                  <a:rPr lang="ru-RU" dirty="0" err="1"/>
                  <a:t>контейнери</a:t>
                </a:r>
                <a:r>
                  <a:rPr lang="ru-RU" dirty="0"/>
                  <a:t> </a:t>
                </a:r>
                <a:r>
                  <a:rPr lang="ru-RU" dirty="0" err="1"/>
                  <a:t>поради</a:t>
                </a:r>
                <a:r>
                  <a:rPr lang="ru-RU" dirty="0"/>
                  <a:t> </a:t>
                </a:r>
                <a:r>
                  <a:rPr lang="ru-RU" dirty="0" err="1"/>
                  <a:t>промяната</a:t>
                </a:r>
                <a:r>
                  <a:rPr lang="ru-RU" dirty="0"/>
                  <a:t> на </a:t>
                </a:r>
                <a:r>
                  <a:rPr lang="ru-RU" dirty="0" err="1"/>
                  <a:t>налягането</a:t>
                </a:r>
                <a:r>
                  <a:rPr lang="ru-RU" dirty="0"/>
                  <a:t> </a:t>
                </a:r>
                <a:r>
                  <a:rPr lang="ru-RU" dirty="0" err="1"/>
                  <a:t>му</a:t>
                </a:r>
                <a:r>
                  <a:rPr lang="ru-RU" dirty="0"/>
                  <a:t> при </a:t>
                </a:r>
                <a:r>
                  <a:rPr lang="ru-RU" dirty="0" err="1"/>
                  <a:t>промяна</a:t>
                </a:r>
                <a:r>
                  <a:rPr lang="ru-RU" dirty="0"/>
                  <a:t> на </a:t>
                </a:r>
                <a:r>
                  <a:rPr lang="ru-RU" dirty="0" err="1"/>
                  <a:t>температурата</a:t>
                </a:r>
                <a:r>
                  <a:rPr lang="ru-RU" dirty="0"/>
                  <a:t>.</a:t>
                </a:r>
              </a:p>
              <a:p>
                <a:r>
                  <a:rPr lang="ru-RU" dirty="0"/>
                  <a:t>Особено полезен срещу пожар в двигателя, </a:t>
                </a:r>
                <a:r>
                  <a:rPr lang="ru-RU" dirty="0" err="1"/>
                  <a:t>защото</a:t>
                </a:r>
                <a:r>
                  <a:rPr lang="ru-RU" dirty="0"/>
                  <a:t> </a:t>
                </a:r>
                <a:r>
                  <a:rPr lang="ru-RU" dirty="0" err="1"/>
                  <a:t>няма</a:t>
                </a:r>
                <a:r>
                  <a:rPr lang="ru-RU" dirty="0"/>
                  <a:t> да </a:t>
                </a:r>
                <a:r>
                  <a:rPr lang="ru-RU" dirty="0" err="1"/>
                  <a:t>предизвика</a:t>
                </a:r>
                <a:r>
                  <a:rPr lang="ru-RU" dirty="0"/>
                  <a:t> повреди по него.</a:t>
                </a:r>
              </a:p>
              <a:p>
                <a:r>
                  <a:rPr lang="ru-RU" dirty="0"/>
                  <a:t>Може да се използва като заместител на сух </a:t>
                </a:r>
                <a:r>
                  <a:rPr lang="ru-RU" dirty="0" err="1"/>
                  <a:t>химикал</a:t>
                </a:r>
                <a:r>
                  <a:rPr lang="ru-RU" dirty="0"/>
                  <a:t>, при </a:t>
                </a:r>
                <a:r>
                  <a:rPr lang="ru-RU" dirty="0" err="1"/>
                  <a:t>гасене</a:t>
                </a:r>
                <a:r>
                  <a:rPr lang="ru-RU" dirty="0"/>
                  <a:t> на пожар в колесника.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87F976-8E0A-4665-B49D-5CE442A1BB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41" t="-8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A5B68B-4986-4978-FEE3-234AC132B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5382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/>
          <a:lstStyle/>
          <a:p>
            <a:pPr algn="ctr"/>
            <a:r>
              <a:rPr lang="bg-BG" dirty="0"/>
              <a:t>Ръчни пожарогасители</a:t>
            </a:r>
            <a:br>
              <a:rPr lang="bg-BG" dirty="0"/>
            </a:br>
            <a:r>
              <a:rPr lang="en-US" dirty="0"/>
              <a:t>(Hand held extinguishers)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Според изискванията, броят ръчни пожарогасители се определя от вместимостта на пътници, както следва:</a:t>
            </a:r>
          </a:p>
          <a:p>
            <a:r>
              <a:rPr lang="ru-RU" dirty="0"/>
              <a:t>От     7 до 30   –  1 пожарогасител;</a:t>
            </a:r>
          </a:p>
          <a:p>
            <a:r>
              <a:rPr lang="ru-RU" dirty="0"/>
              <a:t>От   31 до 60   –  2 пожарогасителя;</a:t>
            </a:r>
          </a:p>
          <a:p>
            <a:r>
              <a:rPr lang="ru-RU" dirty="0"/>
              <a:t>От   61 до 200 –  3 пожарогасителя;</a:t>
            </a:r>
          </a:p>
          <a:p>
            <a:r>
              <a:rPr lang="ru-RU" dirty="0"/>
              <a:t>От 201 до 300 –  4 пожарогасителя;</a:t>
            </a:r>
          </a:p>
          <a:p>
            <a:r>
              <a:rPr lang="ru-RU" dirty="0"/>
              <a:t>От 301 до 400 –  5 пожарогасителя;</a:t>
            </a:r>
          </a:p>
          <a:p>
            <a:r>
              <a:rPr lang="ru-RU" dirty="0"/>
              <a:t>От 401 до 500 –  6 пожарогасителя;</a:t>
            </a:r>
          </a:p>
          <a:p>
            <a:r>
              <a:rPr lang="ru-RU" dirty="0"/>
              <a:t>От 501 до 600 –  7 пожарогасителя;</a:t>
            </a:r>
          </a:p>
          <a:p>
            <a:r>
              <a:rPr lang="ru-RU" dirty="0"/>
              <a:t>От 601 до 700 –  8 пожарогасителя;</a:t>
            </a:r>
          </a:p>
          <a:p>
            <a:endParaRPr lang="bg-B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621" y="3036532"/>
            <a:ext cx="4432176" cy="310313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346B5E-BBBB-640A-D919-D8E40941A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5266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7285D-B16E-F48F-F810-88CF5AA5E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ED7E17-E950-65D3-ED17-2FC9AE1E1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/>
              <a:t>Поне два от пожарогасителите в самолети с 61 или повече места трябва да съдържат </a:t>
            </a:r>
            <a:r>
              <a:rPr lang="en-US" dirty="0"/>
              <a:t>BCF (</a:t>
            </a:r>
            <a:r>
              <a:rPr lang="bg-BG" dirty="0" err="1"/>
              <a:t>Бромохлородифлуорометан</a:t>
            </a:r>
            <a:r>
              <a:rPr lang="en-US" dirty="0"/>
              <a:t>).</a:t>
            </a:r>
          </a:p>
          <a:p>
            <a:r>
              <a:rPr lang="bg-BG" dirty="0"/>
              <a:t>Необходими е да има един такъв пожарогасител и в пилотската кабина.</a:t>
            </a:r>
          </a:p>
          <a:p>
            <a:r>
              <a:rPr lang="bg-BG" dirty="0"/>
              <a:t>Видове противопожарни системи: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фиксирана система (</a:t>
            </a:r>
            <a:r>
              <a:rPr lang="en-US" dirty="0"/>
              <a:t>Fixed System)</a:t>
            </a:r>
            <a:r>
              <a:rPr lang="bg-BG" dirty="0"/>
              <a:t>-състои се от закрепени за конструкцията контейнери за съхранение на гасящите агенти и тръбопроводи.  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преносима система (</a:t>
            </a:r>
            <a:r>
              <a:rPr lang="en-US" dirty="0"/>
              <a:t>Portable System)</a:t>
            </a:r>
            <a:r>
              <a:rPr lang="bg-BG" dirty="0"/>
              <a:t>-използват се няколко </a:t>
            </a:r>
            <a:r>
              <a:rPr lang="bg-BG"/>
              <a:t>преносими пожарогасителя </a:t>
            </a:r>
            <a:r>
              <a:rPr lang="bg-BG" dirty="0"/>
              <a:t>от различен вид.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bg-BG" dirty="0"/>
              <a:t>смесена система (</a:t>
            </a:r>
            <a:r>
              <a:rPr lang="en-US" dirty="0"/>
              <a:t>Mixed System).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985722-7878-6C50-17A6-894DB186A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283" y="249994"/>
            <a:ext cx="9404723" cy="1400530"/>
          </a:xfrm>
        </p:spPr>
        <p:txBody>
          <a:bodyPr/>
          <a:lstStyle/>
          <a:p>
            <a:pPr algn="ctr"/>
            <a:r>
              <a:rPr lang="ru-RU" sz="3200" dirty="0" err="1"/>
              <a:t>Интериорните</a:t>
            </a:r>
            <a:r>
              <a:rPr lang="ru-RU" sz="3200" dirty="0"/>
              <a:t> </a:t>
            </a:r>
            <a:r>
              <a:rPr lang="ru-RU" sz="3200" dirty="0" err="1"/>
              <a:t>светлини</a:t>
            </a:r>
            <a:r>
              <a:rPr lang="ru-RU" sz="3200" dirty="0"/>
              <a:t> на </a:t>
            </a:r>
            <a:r>
              <a:rPr lang="ru-RU" sz="3200" dirty="0" err="1"/>
              <a:t>аварийния</a:t>
            </a:r>
            <a:r>
              <a:rPr lang="ru-RU" sz="3200" dirty="0"/>
              <a:t> </a:t>
            </a:r>
            <a:r>
              <a:rPr lang="ru-RU" sz="3200" dirty="0" err="1"/>
              <a:t>изход</a:t>
            </a:r>
            <a:r>
              <a:rPr lang="ru-RU" sz="3200" dirty="0"/>
              <a:t> </a:t>
            </a:r>
            <a:r>
              <a:rPr lang="ru-RU" sz="3200" dirty="0" err="1"/>
              <a:t>са</a:t>
            </a:r>
            <a:r>
              <a:rPr lang="ru-RU" sz="3200" dirty="0"/>
              <a:t> </a:t>
            </a:r>
            <a:r>
              <a:rPr lang="ru-RU" sz="3200" dirty="0" err="1"/>
              <a:t>разположени</a:t>
            </a:r>
            <a:r>
              <a:rPr lang="ru-RU" sz="3200" dirty="0"/>
              <a:t>:</a:t>
            </a:r>
            <a:br>
              <a:rPr lang="ru-RU" sz="3200" dirty="0"/>
            </a:br>
            <a:endParaRPr lang="bg-BG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447800"/>
            <a:ext cx="4965876" cy="5410200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За </a:t>
            </a:r>
            <a:r>
              <a:rPr lang="ru-RU" dirty="0" err="1"/>
              <a:t>осветяване</a:t>
            </a:r>
            <a:r>
              <a:rPr lang="ru-RU" dirty="0"/>
              <a:t> на </a:t>
            </a:r>
            <a:r>
              <a:rPr lang="ru-RU" dirty="0" err="1"/>
              <a:t>пътеката</a:t>
            </a:r>
            <a:r>
              <a:rPr lang="ru-RU" dirty="0"/>
              <a:t>.</a:t>
            </a:r>
          </a:p>
          <a:p>
            <a:r>
              <a:rPr lang="ru-RU" dirty="0"/>
              <a:t>Над </a:t>
            </a:r>
            <a:r>
              <a:rPr lang="ru-RU" dirty="0" err="1"/>
              <a:t>входния</a:t>
            </a:r>
            <a:r>
              <a:rPr lang="ru-RU" dirty="0"/>
              <a:t>/</a:t>
            </a:r>
            <a:r>
              <a:rPr lang="ru-RU" dirty="0" err="1"/>
              <a:t>сервизния</a:t>
            </a:r>
            <a:r>
              <a:rPr lang="ru-RU" dirty="0"/>
              <a:t> люк и </a:t>
            </a:r>
            <a:r>
              <a:rPr lang="ru-RU" dirty="0" err="1"/>
              <a:t>аварийния</a:t>
            </a:r>
            <a:r>
              <a:rPr lang="ru-RU" dirty="0"/>
              <a:t> люк над </a:t>
            </a:r>
            <a:r>
              <a:rPr lang="ru-RU" dirty="0" err="1"/>
              <a:t>крилото</a:t>
            </a:r>
            <a:r>
              <a:rPr lang="ru-RU" dirty="0"/>
              <a:t>, за </a:t>
            </a:r>
            <a:r>
              <a:rPr lang="ru-RU" dirty="0" err="1"/>
              <a:t>указване</a:t>
            </a:r>
            <a:r>
              <a:rPr lang="ru-RU" dirty="0"/>
              <a:t> </a:t>
            </a:r>
            <a:r>
              <a:rPr lang="ru-RU" dirty="0" err="1"/>
              <a:t>изходите</a:t>
            </a:r>
            <a:r>
              <a:rPr lang="ru-RU" dirty="0"/>
              <a:t>.</a:t>
            </a:r>
          </a:p>
          <a:p>
            <a:r>
              <a:rPr lang="ru-RU" dirty="0"/>
              <a:t>На </a:t>
            </a:r>
            <a:r>
              <a:rPr lang="ru-RU" dirty="0" err="1"/>
              <a:t>тавана</a:t>
            </a:r>
            <a:r>
              <a:rPr lang="ru-RU" dirty="0"/>
              <a:t> за </a:t>
            </a:r>
            <a:r>
              <a:rPr lang="ru-RU" dirty="0" err="1"/>
              <a:t>откриване</a:t>
            </a:r>
            <a:r>
              <a:rPr lang="ru-RU" dirty="0"/>
              <a:t> на </a:t>
            </a:r>
            <a:r>
              <a:rPr lang="ru-RU" dirty="0" err="1"/>
              <a:t>изходите</a:t>
            </a:r>
            <a:r>
              <a:rPr lang="ru-RU" dirty="0"/>
              <a:t> и </a:t>
            </a:r>
            <a:r>
              <a:rPr lang="ru-RU" dirty="0" err="1"/>
              <a:t>осигуряване</a:t>
            </a:r>
            <a:r>
              <a:rPr lang="ru-RU" dirty="0"/>
              <a:t> на </a:t>
            </a:r>
            <a:r>
              <a:rPr lang="ru-RU" dirty="0" err="1"/>
              <a:t>основно</a:t>
            </a:r>
            <a:r>
              <a:rPr lang="ru-RU" dirty="0"/>
              <a:t> осветление в </a:t>
            </a:r>
            <a:r>
              <a:rPr lang="ru-RU" dirty="0" err="1"/>
              <a:t>зоната</a:t>
            </a:r>
            <a:r>
              <a:rPr lang="ru-RU" dirty="0"/>
              <a:t> на </a:t>
            </a:r>
            <a:r>
              <a:rPr lang="ru-RU" dirty="0" err="1"/>
              <a:t>изходите</a:t>
            </a:r>
            <a:r>
              <a:rPr lang="ru-RU" dirty="0"/>
              <a:t>. </a:t>
            </a:r>
          </a:p>
          <a:p>
            <a:r>
              <a:rPr lang="ru-RU" dirty="0" err="1"/>
              <a:t>Знаци</a:t>
            </a:r>
            <a:r>
              <a:rPr lang="ru-RU" dirty="0"/>
              <a:t> </a:t>
            </a:r>
            <a:r>
              <a:rPr lang="ru-RU" dirty="0" err="1"/>
              <a:t>със</a:t>
            </a:r>
            <a:r>
              <a:rPr lang="ru-RU" dirty="0"/>
              <a:t> </a:t>
            </a:r>
            <a:r>
              <a:rPr lang="ru-RU" dirty="0" err="1"/>
              <a:t>самостоятелно</a:t>
            </a:r>
            <a:r>
              <a:rPr lang="ru-RU" dirty="0"/>
              <a:t> осветление на </a:t>
            </a:r>
            <a:r>
              <a:rPr lang="ru-RU" dirty="0" err="1"/>
              <a:t>изхода</a:t>
            </a:r>
            <a:r>
              <a:rPr lang="ru-RU" dirty="0"/>
              <a:t> </a:t>
            </a:r>
            <a:r>
              <a:rPr lang="ru-RU" dirty="0" err="1"/>
              <a:t>са</a:t>
            </a:r>
            <a:r>
              <a:rPr lang="ru-RU" dirty="0"/>
              <a:t> </a:t>
            </a:r>
            <a:r>
              <a:rPr lang="ru-RU" dirty="0" err="1"/>
              <a:t>разположени</a:t>
            </a:r>
            <a:r>
              <a:rPr lang="ru-RU" dirty="0"/>
              <a:t> в </a:t>
            </a:r>
            <a:r>
              <a:rPr lang="ru-RU" dirty="0" err="1"/>
              <a:t>предната</a:t>
            </a:r>
            <a:r>
              <a:rPr lang="ru-RU" dirty="0"/>
              <a:t>, </a:t>
            </a:r>
            <a:r>
              <a:rPr lang="ru-RU" dirty="0" err="1"/>
              <a:t>средната</a:t>
            </a:r>
            <a:r>
              <a:rPr lang="ru-RU" dirty="0"/>
              <a:t> и </a:t>
            </a:r>
            <a:r>
              <a:rPr lang="ru-RU" dirty="0" err="1"/>
              <a:t>задната</a:t>
            </a:r>
            <a:r>
              <a:rPr lang="ru-RU" dirty="0"/>
              <a:t> част на </a:t>
            </a:r>
            <a:r>
              <a:rPr lang="ru-RU" dirty="0" err="1"/>
              <a:t>пътническия</a:t>
            </a:r>
            <a:r>
              <a:rPr lang="ru-RU" dirty="0"/>
              <a:t> салон.</a:t>
            </a:r>
          </a:p>
          <a:p>
            <a:r>
              <a:rPr lang="ru-RU" dirty="0"/>
              <a:t>Осветление на пода на </a:t>
            </a:r>
            <a:r>
              <a:rPr lang="ru-RU" dirty="0" err="1"/>
              <a:t>пътеката</a:t>
            </a:r>
            <a:r>
              <a:rPr lang="ru-RU" dirty="0"/>
              <a:t> за </a:t>
            </a:r>
            <a:r>
              <a:rPr lang="ru-RU" dirty="0" err="1"/>
              <a:t>аварийно</a:t>
            </a:r>
            <a:r>
              <a:rPr lang="ru-RU" dirty="0"/>
              <a:t> </a:t>
            </a:r>
            <a:r>
              <a:rPr lang="ru-RU" dirty="0" err="1"/>
              <a:t>напускане</a:t>
            </a:r>
            <a:r>
              <a:rPr lang="ru-RU" dirty="0"/>
              <a:t>.</a:t>
            </a:r>
          </a:p>
          <a:p>
            <a:r>
              <a:rPr lang="ru-RU" dirty="0" err="1"/>
              <a:t>Осветителни</a:t>
            </a:r>
            <a:r>
              <a:rPr lang="ru-RU" dirty="0"/>
              <a:t> стрелки.</a:t>
            </a:r>
          </a:p>
          <a:p>
            <a:r>
              <a:rPr lang="ru-RU" dirty="0"/>
              <a:t>Маркировка на </a:t>
            </a:r>
            <a:r>
              <a:rPr lang="ru-RU" dirty="0" err="1"/>
              <a:t>пътеката</a:t>
            </a:r>
            <a:r>
              <a:rPr lang="ru-RU" dirty="0"/>
              <a:t> за </a:t>
            </a:r>
            <a:r>
              <a:rPr lang="ru-RU" dirty="0" err="1"/>
              <a:t>аварийно</a:t>
            </a:r>
            <a:r>
              <a:rPr lang="ru-RU" dirty="0"/>
              <a:t> </a:t>
            </a:r>
            <a:r>
              <a:rPr lang="ru-RU" dirty="0" err="1"/>
              <a:t>напускане</a:t>
            </a:r>
            <a:r>
              <a:rPr lang="ru-RU" dirty="0"/>
              <a:t> на ВС.</a:t>
            </a:r>
          </a:p>
          <a:p>
            <a:endParaRPr lang="ru-RU" dirty="0"/>
          </a:p>
          <a:p>
            <a:endParaRPr lang="bg-BG" dirty="0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7" t="3949" r="10577" b="5348"/>
          <a:stretch>
            <a:fillRect/>
          </a:stretch>
        </p:blipFill>
        <p:spPr>
          <a:xfrm>
            <a:off x="4965877" y="2931092"/>
            <a:ext cx="5761232" cy="360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8EEB55-C912-4308-888E-1A0DA654D066}"/>
              </a:ext>
            </a:extLst>
          </p:cNvPr>
          <p:cNvSpPr/>
          <p:nvPr/>
        </p:nvSpPr>
        <p:spPr>
          <a:xfrm>
            <a:off x="5969503" y="2428717"/>
            <a:ext cx="360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altLang="en-US" dirty="0">
                <a:latin typeface="Arial" panose="020B0604020202020204" pitchFamily="34" charset="0"/>
              </a:rPr>
              <a:t>Аварийно осветление в салона</a:t>
            </a:r>
            <a:r>
              <a:rPr lang="ru-RU" altLang="en-US" dirty="0">
                <a:latin typeface="Arial" panose="020B0604020202020204" pitchFamily="34" charset="0"/>
              </a:rPr>
              <a:t>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2AC3D4-D902-A69E-9C48-4948D5DA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402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6F3E-46D5-4FA1-8A37-A25FE904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sz="3200" dirty="0"/>
              <a:t>Разположение на аварийното осветление</a:t>
            </a:r>
            <a:endParaRPr lang="en-US" sz="32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4939422-2406-4DDD-84D4-8CBB35EF6A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8129" y="994848"/>
            <a:ext cx="3346622" cy="561051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E3A51C-61E5-4F8D-A336-59BF536606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98" y="1063416"/>
            <a:ext cx="4533988" cy="56205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7A2D3-79A6-3B59-CB8A-410C80E1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76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955000E1E90434480DA7C5D79237105" ma:contentTypeVersion="13" ma:contentTypeDescription="Създаване на нов документ" ma:contentTypeScope="" ma:versionID="2fb249b8c396e2fa8037bdabfc435910">
  <xsd:schema xmlns:xsd="http://www.w3.org/2001/XMLSchema" xmlns:xs="http://www.w3.org/2001/XMLSchema" xmlns:p="http://schemas.microsoft.com/office/2006/metadata/properties" xmlns:ns2="1c6c35c4-1886-4228-ad8c-44b77ac7e7a4" xmlns:ns3="ebcdac8e-26cb-4b0f-b828-91fc22bcde46" targetNamespace="http://schemas.microsoft.com/office/2006/metadata/properties" ma:root="true" ma:fieldsID="c306299099f6ef6fd90ba51ac5a6b80c" ns2:_="" ns3:_="">
    <xsd:import namespace="1c6c35c4-1886-4228-ad8c-44b77ac7e7a4"/>
    <xsd:import namespace="ebcdac8e-26cb-4b0f-b828-91fc22bcde4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6c35c4-1886-4228-ad8c-44b77ac7e7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dac8e-26cb-4b0f-b828-91fc22bcde4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Споделено 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Споделени с подробност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ъдържание"/>
        <xsd:element ref="dc:title" minOccurs="0" maxOccurs="1" ma:index="4" ma:displayName="Заглав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1F17898-19E5-4E08-A4AF-40B411C76C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0961C98-77C6-494F-BC9D-342991CB3A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c6c35c4-1886-4228-ad8c-44b77ac7e7a4"/>
    <ds:schemaRef ds:uri="ebcdac8e-26cb-4b0f-b828-91fc22bcde4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E561470-29D8-4A96-B407-41E351B4DD6E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4021</TotalTime>
  <Words>3707</Words>
  <Application>Microsoft Office PowerPoint</Application>
  <PresentationFormat>Widescreen</PresentationFormat>
  <Paragraphs>469</Paragraphs>
  <Slides>77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4" baseType="lpstr">
      <vt:lpstr>Arial</vt:lpstr>
      <vt:lpstr>Calibri</vt:lpstr>
      <vt:lpstr>Cambria Math</vt:lpstr>
      <vt:lpstr>Century Gothic</vt:lpstr>
      <vt:lpstr>Wingdings</vt:lpstr>
      <vt:lpstr>Wingdings 3</vt:lpstr>
      <vt:lpstr>Ion</vt:lpstr>
      <vt:lpstr>Аварийно оборудване</vt:lpstr>
      <vt:lpstr>Аварийно-спасително оборудване</vt:lpstr>
      <vt:lpstr>PowerPoint Presentation</vt:lpstr>
      <vt:lpstr>Въведение</vt:lpstr>
      <vt:lpstr>Аварийно осветление</vt:lpstr>
      <vt:lpstr>Устройството на системата за аварийно осветление трябва да е такова, че да:</vt:lpstr>
      <vt:lpstr>Осветление на аварийните изходи</vt:lpstr>
      <vt:lpstr>Интериорните светлини на аварийния изход са разположени: </vt:lpstr>
      <vt:lpstr>Разположение на аварийното осветление</vt:lpstr>
      <vt:lpstr>Фенер</vt:lpstr>
      <vt:lpstr>Мегафони</vt:lpstr>
      <vt:lpstr>Радио маяци</vt:lpstr>
      <vt:lpstr>PowerPoint Presentation</vt:lpstr>
      <vt:lpstr>Сонарен локатор</vt:lpstr>
      <vt:lpstr>Врати / аварийни изходи</vt:lpstr>
      <vt:lpstr>Врати / аварийни изходи</vt:lpstr>
      <vt:lpstr>Изисквания към вратите</vt:lpstr>
      <vt:lpstr>Авариен изход за пилотите </vt:lpstr>
      <vt:lpstr>Зони за срязване</vt:lpstr>
      <vt:lpstr>Аварийни пързалки</vt:lpstr>
      <vt:lpstr>Аварийни пързалки</vt:lpstr>
      <vt:lpstr>Салове</vt:lpstr>
      <vt:lpstr>Аварийно оборудване на саловете</vt:lpstr>
      <vt:lpstr>Персонално оборудване</vt:lpstr>
      <vt:lpstr>Оборудване за първа помощ</vt:lpstr>
      <vt:lpstr>Спомагателно оборудване</vt:lpstr>
      <vt:lpstr>Противодимни маски</vt:lpstr>
      <vt:lpstr>Въведение</vt:lpstr>
      <vt:lpstr>Категории пожари</vt:lpstr>
      <vt:lpstr>PowerPoint Presentation</vt:lpstr>
      <vt:lpstr>PowerPoint Presentation</vt:lpstr>
      <vt:lpstr>Най-пожароопасни са следните зони:</vt:lpstr>
      <vt:lpstr>За повишаване на пожарната безопасност се използват следните методи:</vt:lpstr>
      <vt:lpstr>Системи за откриване на дим</vt:lpstr>
      <vt:lpstr>Детектори за дим и пламък Система за улавяне на светлина</vt:lpstr>
      <vt:lpstr>Детектори за дим и пламък Система с пречупване на светлина</vt:lpstr>
      <vt:lpstr>Детектори за дим и пламък</vt:lpstr>
      <vt:lpstr>Детектори за дим и пламък</vt:lpstr>
      <vt:lpstr>Система за защита от пожар</vt:lpstr>
      <vt:lpstr>Сигнализация за дим в товарните отсеци</vt:lpstr>
      <vt:lpstr>Засичане на дим в тоалетните </vt:lpstr>
      <vt:lpstr>Авионикс отсеци</vt:lpstr>
      <vt:lpstr>PowerPoint Presentation</vt:lpstr>
      <vt:lpstr>Сигнализация / защита от пожар</vt:lpstr>
      <vt:lpstr>Системи за сигнализация за пожар</vt:lpstr>
      <vt:lpstr>Термодвойки</vt:lpstr>
      <vt:lpstr>PowerPoint Presentation</vt:lpstr>
      <vt:lpstr>PowerPoint Presentation</vt:lpstr>
      <vt:lpstr> Постоянни детектори за пожар    </vt:lpstr>
      <vt:lpstr>PowerPoint Presentation</vt:lpstr>
      <vt:lpstr>PowerPoint Presentation</vt:lpstr>
      <vt:lpstr>Системи за сигнализация за пожар  Запълнени с газ детектори </vt:lpstr>
      <vt:lpstr>PowerPoint Presentation</vt:lpstr>
      <vt:lpstr>Системи за сигнализация за пожар</vt:lpstr>
      <vt:lpstr>Индикация в кабината</vt:lpstr>
      <vt:lpstr>Индикация в пилотската кабина за пожар</vt:lpstr>
      <vt:lpstr>Engine fire pushbutton interfaces</vt:lpstr>
      <vt:lpstr>Пожар в двигателя по време на полет</vt:lpstr>
      <vt:lpstr>APU Пожар в APU по време на полет</vt:lpstr>
      <vt:lpstr>Защита от пожар</vt:lpstr>
      <vt:lpstr>Типична процедура за защита от пожар на двигателите</vt:lpstr>
      <vt:lpstr>PowerPoint Presentation</vt:lpstr>
      <vt:lpstr>Класификация на товарните отделения</vt:lpstr>
      <vt:lpstr>PowerPoint Presentation</vt:lpstr>
      <vt:lpstr>Противопожарна система в товарните отсеци</vt:lpstr>
      <vt:lpstr>PowerPoint Presentation</vt:lpstr>
      <vt:lpstr>High Rate Discharge Extinguishing Systems</vt:lpstr>
      <vt:lpstr>Пожарогасител в тоалетната</vt:lpstr>
      <vt:lpstr>Пожарогасящи елементи (Fire extinguishants)</vt:lpstr>
      <vt:lpstr>Бромохлородифлуорометан </vt:lpstr>
      <vt:lpstr>Бромотрифлуорометан</vt:lpstr>
      <vt:lpstr>Вода или воден гликол</vt:lpstr>
      <vt:lpstr>Dry chemical</vt:lpstr>
      <vt:lpstr>PowerPoint Presentation</vt:lpstr>
      <vt:lpstr>Въглероден диоксид</vt:lpstr>
      <vt:lpstr>Ръчни пожарогасители (Hand held extinguishers)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Kosio Marev</cp:lastModifiedBy>
  <cp:revision>130</cp:revision>
  <dcterms:created xsi:type="dcterms:W3CDTF">2020-01-06T17:29:17Z</dcterms:created>
  <dcterms:modified xsi:type="dcterms:W3CDTF">2024-10-02T08:57:43Z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0x010100B955000E1E90434480DA7C5D79237105</vt:lpwstr>
  </property>
</Properties>
</file>