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0"/>
  </p:notesMasterIdLst>
  <p:sldIdLst>
    <p:sldId id="256" r:id="rId2"/>
    <p:sldId id="257" r:id="rId3"/>
    <p:sldId id="258" r:id="rId4"/>
    <p:sldId id="260" r:id="rId5"/>
    <p:sldId id="259" r:id="rId6"/>
    <p:sldId id="360" r:id="rId7"/>
    <p:sldId id="361" r:id="rId8"/>
    <p:sldId id="261" r:id="rId9"/>
    <p:sldId id="262" r:id="rId10"/>
    <p:sldId id="263" r:id="rId11"/>
    <p:sldId id="264" r:id="rId12"/>
    <p:sldId id="265" r:id="rId13"/>
    <p:sldId id="266" r:id="rId14"/>
    <p:sldId id="267" r:id="rId15"/>
    <p:sldId id="269" r:id="rId16"/>
    <p:sldId id="268" r:id="rId17"/>
    <p:sldId id="270" r:id="rId18"/>
    <p:sldId id="271" r:id="rId19"/>
    <p:sldId id="272" r:id="rId20"/>
    <p:sldId id="274" r:id="rId21"/>
    <p:sldId id="275" r:id="rId22"/>
    <p:sldId id="276" r:id="rId23"/>
    <p:sldId id="277" r:id="rId24"/>
    <p:sldId id="278" r:id="rId25"/>
    <p:sldId id="279" r:id="rId26"/>
    <p:sldId id="281" r:id="rId27"/>
    <p:sldId id="305" r:id="rId28"/>
    <p:sldId id="280" r:id="rId29"/>
    <p:sldId id="306" r:id="rId30"/>
    <p:sldId id="282" r:id="rId31"/>
    <p:sldId id="307" r:id="rId32"/>
    <p:sldId id="308" r:id="rId33"/>
    <p:sldId id="310" r:id="rId34"/>
    <p:sldId id="309" r:id="rId35"/>
    <p:sldId id="311" r:id="rId36"/>
    <p:sldId id="312" r:id="rId37"/>
    <p:sldId id="313" r:id="rId38"/>
    <p:sldId id="314" r:id="rId39"/>
    <p:sldId id="315" r:id="rId40"/>
    <p:sldId id="316" r:id="rId41"/>
    <p:sldId id="317" r:id="rId42"/>
    <p:sldId id="318" r:id="rId43"/>
    <p:sldId id="319" r:id="rId44"/>
    <p:sldId id="359" r:id="rId45"/>
    <p:sldId id="320" r:id="rId46"/>
    <p:sldId id="321" r:id="rId47"/>
    <p:sldId id="323" r:id="rId48"/>
    <p:sldId id="322" r:id="rId49"/>
    <p:sldId id="324" r:id="rId50"/>
    <p:sldId id="326" r:id="rId51"/>
    <p:sldId id="325" r:id="rId52"/>
    <p:sldId id="327" r:id="rId53"/>
    <p:sldId id="328" r:id="rId54"/>
    <p:sldId id="329" r:id="rId55"/>
    <p:sldId id="330" r:id="rId56"/>
    <p:sldId id="331" r:id="rId57"/>
    <p:sldId id="332" r:id="rId58"/>
    <p:sldId id="333" r:id="rId59"/>
    <p:sldId id="334" r:id="rId60"/>
    <p:sldId id="335" r:id="rId61"/>
    <p:sldId id="336" r:id="rId62"/>
    <p:sldId id="337" r:id="rId63"/>
    <p:sldId id="338" r:id="rId64"/>
    <p:sldId id="339" r:id="rId65"/>
    <p:sldId id="340" r:id="rId66"/>
    <p:sldId id="358" r:id="rId67"/>
    <p:sldId id="341" r:id="rId68"/>
    <p:sldId id="342" r:id="rId69"/>
    <p:sldId id="343" r:id="rId70"/>
    <p:sldId id="344" r:id="rId71"/>
    <p:sldId id="345" r:id="rId72"/>
    <p:sldId id="346" r:id="rId73"/>
    <p:sldId id="347" r:id="rId74"/>
    <p:sldId id="348" r:id="rId75"/>
    <p:sldId id="349" r:id="rId76"/>
    <p:sldId id="350" r:id="rId77"/>
    <p:sldId id="351" r:id="rId78"/>
    <p:sldId id="352" r:id="rId79"/>
    <p:sldId id="357" r:id="rId80"/>
    <p:sldId id="353" r:id="rId81"/>
    <p:sldId id="366" r:id="rId82"/>
    <p:sldId id="365" r:id="rId83"/>
    <p:sldId id="354" r:id="rId84"/>
    <p:sldId id="362" r:id="rId85"/>
    <p:sldId id="363" r:id="rId86"/>
    <p:sldId id="355" r:id="rId87"/>
    <p:sldId id="356" r:id="rId88"/>
    <p:sldId id="364" r:id="rId8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C5142B-5ECA-477A-A793-F945D80F27DD}" type="datetimeFigureOut">
              <a:rPr lang="en-US" smtClean="0"/>
              <a:t>11/29/2023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E0D2E4-969F-4D4D-8BA9-0CAD5F3E2AB2}" type="slidenum">
              <a:rPr lang="en-US" smtClean="0"/>
              <a:t>‹#›</a:t>
            </a:fld>
            <a:endParaRPr lang="en-US" dirty="0"/>
          </a:p>
        </p:txBody>
      </p:sp>
    </p:spTree>
    <p:extLst>
      <p:ext uri="{BB962C8B-B14F-4D97-AF65-F5344CB8AC3E}">
        <p14:creationId xmlns:p14="http://schemas.microsoft.com/office/powerpoint/2010/main" val="2919419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lnSpc>
                <a:spcPct val="80000"/>
              </a:lnSpc>
            </a:pPr>
            <a:endParaRPr lang="bg-BG" altLang="en-US" sz="120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E19CC1E6-DBD6-42D5-B2A6-5AAEDFBDAC05}" type="slidenum">
              <a:rPr lang="en-US" smtClean="0"/>
              <a:t>33</a:t>
            </a:fld>
            <a:endParaRPr lang="en-US"/>
          </a:p>
        </p:txBody>
      </p:sp>
    </p:spTree>
    <p:extLst>
      <p:ext uri="{BB962C8B-B14F-4D97-AF65-F5344CB8AC3E}">
        <p14:creationId xmlns:p14="http://schemas.microsoft.com/office/powerpoint/2010/main" val="4280640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9CC1E6-DBD6-42D5-B2A6-5AAEDFBDAC05}" type="slidenum">
              <a:rPr lang="en-US" smtClean="0"/>
              <a:t>47</a:t>
            </a:fld>
            <a:endParaRPr lang="en-US"/>
          </a:p>
        </p:txBody>
      </p:sp>
    </p:spTree>
    <p:extLst>
      <p:ext uri="{BB962C8B-B14F-4D97-AF65-F5344CB8AC3E}">
        <p14:creationId xmlns:p14="http://schemas.microsoft.com/office/powerpoint/2010/main" val="3310363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96A940-514B-4C53-95F7-F9398474A6C2}" type="datetime4">
              <a:rPr lang="bg-BG" smtClean="0"/>
              <a:t>29 ноември 2023 г.</a:t>
            </a:fld>
            <a:endParaRPr lang="en-US" dirty="0"/>
          </a:p>
        </p:txBody>
      </p:sp>
      <p:sp>
        <p:nvSpPr>
          <p:cNvPr id="5" name="Footer Placeholder 4"/>
          <p:cNvSpPr>
            <a:spLocks noGrp="1"/>
          </p:cNvSpPr>
          <p:nvPr>
            <p:ph type="ftr" sz="quarter" idx="11"/>
          </p:nvPr>
        </p:nvSpPr>
        <p:spPr/>
        <p:txBody>
          <a:bodyPr/>
          <a:lstStyle/>
          <a:p>
            <a:r>
              <a:rPr lang="bg-BG" dirty="0"/>
              <a:t>Частен Транспортен Колеж</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67198E-D225-47BA-BAD9-C78C0BE0F53B}" type="datetime4">
              <a:rPr lang="bg-BG" smtClean="0"/>
              <a:t>29 ноември 2023 г.</a:t>
            </a:fld>
            <a:endParaRPr lang="en-US" dirty="0"/>
          </a:p>
        </p:txBody>
      </p:sp>
      <p:sp>
        <p:nvSpPr>
          <p:cNvPr id="6" name="Footer Placeholder 5"/>
          <p:cNvSpPr>
            <a:spLocks noGrp="1"/>
          </p:cNvSpPr>
          <p:nvPr>
            <p:ph type="ftr" sz="quarter" idx="11"/>
          </p:nvPr>
        </p:nvSpPr>
        <p:spPr/>
        <p:txBody>
          <a:bodyPr/>
          <a:lstStyle/>
          <a:p>
            <a:r>
              <a:rPr lang="bg-BG" dirty="0"/>
              <a:t>Частен Транспортен Колеж</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2BFD779-16D8-4FA5-BBB3-7CA23DC581FE}" type="datetime4">
              <a:rPr lang="bg-BG" smtClean="0"/>
              <a:t>29 ноември 2023 г.</a:t>
            </a:fld>
            <a:endParaRPr lang="en-US" dirty="0"/>
          </a:p>
        </p:txBody>
      </p:sp>
      <p:sp>
        <p:nvSpPr>
          <p:cNvPr id="5" name="Footer Placeholder 4"/>
          <p:cNvSpPr>
            <a:spLocks noGrp="1"/>
          </p:cNvSpPr>
          <p:nvPr>
            <p:ph type="ftr" sz="quarter" idx="11"/>
          </p:nvPr>
        </p:nvSpPr>
        <p:spPr/>
        <p:txBody>
          <a:bodyPr/>
          <a:lstStyle/>
          <a:p>
            <a:r>
              <a:rPr lang="bg-BG" dirty="0"/>
              <a:t>Частен Транспортен Колеж</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E3BDCB3-7C06-4923-B6B7-46A0E19029FA}" type="datetime4">
              <a:rPr lang="bg-BG" smtClean="0"/>
              <a:t>29 ноември 2023 г.</a:t>
            </a:fld>
            <a:endParaRPr lang="en-US" dirty="0"/>
          </a:p>
        </p:txBody>
      </p:sp>
      <p:sp>
        <p:nvSpPr>
          <p:cNvPr id="5" name="Footer Placeholder 4"/>
          <p:cNvSpPr>
            <a:spLocks noGrp="1"/>
          </p:cNvSpPr>
          <p:nvPr>
            <p:ph type="ftr" sz="quarter" idx="11"/>
          </p:nvPr>
        </p:nvSpPr>
        <p:spPr/>
        <p:txBody>
          <a:bodyPr/>
          <a:lstStyle/>
          <a:p>
            <a:r>
              <a:rPr lang="bg-BG" dirty="0"/>
              <a:t>Частен Транспортен Колеж</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623DE0-630F-45B3-8260-A82E830FE4C1}" type="datetime4">
              <a:rPr lang="bg-BG" smtClean="0"/>
              <a:t>29 ноември 2023 г.</a:t>
            </a:fld>
            <a:endParaRPr lang="en-US" dirty="0"/>
          </a:p>
        </p:txBody>
      </p:sp>
      <p:sp>
        <p:nvSpPr>
          <p:cNvPr id="5" name="Footer Placeholder 4"/>
          <p:cNvSpPr>
            <a:spLocks noGrp="1"/>
          </p:cNvSpPr>
          <p:nvPr>
            <p:ph type="ftr" sz="quarter" idx="11"/>
          </p:nvPr>
        </p:nvSpPr>
        <p:spPr/>
        <p:txBody>
          <a:bodyPr/>
          <a:lstStyle/>
          <a:p>
            <a:r>
              <a:rPr lang="bg-BG" dirty="0"/>
              <a:t>Частен Транспортен Колеж</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C8BBAB6-5221-455C-BD39-951A3A650086}" type="datetime4">
              <a:rPr lang="bg-BG" smtClean="0"/>
              <a:t>29 ноември 2023 г.</a:t>
            </a:fld>
            <a:endParaRPr lang="en-US" dirty="0"/>
          </a:p>
        </p:txBody>
      </p:sp>
      <p:sp>
        <p:nvSpPr>
          <p:cNvPr id="4" name="Footer Placeholder 4"/>
          <p:cNvSpPr>
            <a:spLocks noGrp="1"/>
          </p:cNvSpPr>
          <p:nvPr>
            <p:ph type="ftr" sz="quarter" idx="11"/>
          </p:nvPr>
        </p:nvSpPr>
        <p:spPr/>
        <p:txBody>
          <a:bodyPr/>
          <a:lstStyle/>
          <a:p>
            <a:r>
              <a:rPr lang="bg-BG" dirty="0"/>
              <a:t>Частен Транспортен Колеж</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5F18173-A656-49AD-AA57-D34924889DC9}" type="datetime4">
              <a:rPr lang="bg-BG" smtClean="0"/>
              <a:t>29 ноември 2023 г.</a:t>
            </a:fld>
            <a:endParaRPr lang="en-US" dirty="0"/>
          </a:p>
        </p:txBody>
      </p:sp>
      <p:sp>
        <p:nvSpPr>
          <p:cNvPr id="4" name="Footer Placeholder 4"/>
          <p:cNvSpPr>
            <a:spLocks noGrp="1"/>
          </p:cNvSpPr>
          <p:nvPr>
            <p:ph type="ftr" sz="quarter" idx="11"/>
          </p:nvPr>
        </p:nvSpPr>
        <p:spPr/>
        <p:txBody>
          <a:bodyPr/>
          <a:lstStyle/>
          <a:p>
            <a:r>
              <a:rPr lang="bg-BG" dirty="0"/>
              <a:t>Частен Транспортен Колеж</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E674C0-BD60-4F79-90D5-34EB0FFC1626}" type="datetime4">
              <a:rPr lang="bg-BG" smtClean="0"/>
              <a:t>29 ноември 2023 г.</a:t>
            </a:fld>
            <a:endParaRPr lang="en-US" dirty="0"/>
          </a:p>
        </p:txBody>
      </p:sp>
      <p:sp>
        <p:nvSpPr>
          <p:cNvPr id="5" name="Footer Placeholder 4"/>
          <p:cNvSpPr>
            <a:spLocks noGrp="1"/>
          </p:cNvSpPr>
          <p:nvPr>
            <p:ph type="ftr" sz="quarter" idx="11"/>
          </p:nvPr>
        </p:nvSpPr>
        <p:spPr/>
        <p:txBody>
          <a:bodyPr/>
          <a:lstStyle/>
          <a:p>
            <a:r>
              <a:rPr lang="bg-BG" dirty="0"/>
              <a:t>Частен Транспортен Колеж</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D4191E-9150-49CE-800B-84F6FA178471}" type="datetime4">
              <a:rPr lang="bg-BG" smtClean="0"/>
              <a:t>29 ноември 2023 г.</a:t>
            </a:fld>
            <a:endParaRPr lang="en-US" dirty="0"/>
          </a:p>
        </p:txBody>
      </p:sp>
      <p:sp>
        <p:nvSpPr>
          <p:cNvPr id="5" name="Footer Placeholder 4"/>
          <p:cNvSpPr>
            <a:spLocks noGrp="1"/>
          </p:cNvSpPr>
          <p:nvPr>
            <p:ph type="ftr" sz="quarter" idx="11"/>
          </p:nvPr>
        </p:nvSpPr>
        <p:spPr/>
        <p:txBody>
          <a:bodyPr/>
          <a:lstStyle/>
          <a:p>
            <a:r>
              <a:rPr lang="bg-BG" dirty="0"/>
              <a:t>Частен Транспортен Колеж</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089F4921-76D5-4AC2-93AB-EAA15FF88FBE}" type="datetime4">
              <a:rPr lang="bg-BG" smtClean="0"/>
              <a:t>29 ноември 2023 г.</a:t>
            </a:fld>
            <a:endParaRPr lang="en-US" dirty="0"/>
          </a:p>
        </p:txBody>
      </p:sp>
      <p:sp>
        <p:nvSpPr>
          <p:cNvPr id="5" name="Footer Placeholder 4"/>
          <p:cNvSpPr>
            <a:spLocks noGrp="1"/>
          </p:cNvSpPr>
          <p:nvPr>
            <p:ph type="ftr" sz="quarter" idx="11"/>
          </p:nvPr>
        </p:nvSpPr>
        <p:spPr/>
        <p:txBody>
          <a:bodyPr/>
          <a:lstStyle/>
          <a:p>
            <a:r>
              <a:rPr lang="bg-BG" dirty="0"/>
              <a:t>Частен Транспортен Колеж</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345808-3E8D-450F-8984-860542D70B75}" type="datetime4">
              <a:rPr lang="bg-BG" smtClean="0"/>
              <a:t>29 ноември 2023 г.</a:t>
            </a:fld>
            <a:endParaRPr lang="en-US" dirty="0"/>
          </a:p>
        </p:txBody>
      </p:sp>
      <p:sp>
        <p:nvSpPr>
          <p:cNvPr id="5" name="Footer Placeholder 4"/>
          <p:cNvSpPr>
            <a:spLocks noGrp="1"/>
          </p:cNvSpPr>
          <p:nvPr>
            <p:ph type="ftr" sz="quarter" idx="11"/>
          </p:nvPr>
        </p:nvSpPr>
        <p:spPr/>
        <p:txBody>
          <a:bodyPr/>
          <a:lstStyle/>
          <a:p>
            <a:r>
              <a:rPr lang="bg-BG" dirty="0"/>
              <a:t>Частен Транспортен Колеж</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7D33FB-0C81-4981-9805-3CBD6E05459F}" type="datetime4">
              <a:rPr lang="bg-BG" smtClean="0"/>
              <a:t>29 ноември 2023 г.</a:t>
            </a:fld>
            <a:endParaRPr lang="en-US" dirty="0"/>
          </a:p>
        </p:txBody>
      </p:sp>
      <p:sp>
        <p:nvSpPr>
          <p:cNvPr id="6" name="Footer Placeholder 5"/>
          <p:cNvSpPr>
            <a:spLocks noGrp="1"/>
          </p:cNvSpPr>
          <p:nvPr>
            <p:ph type="ftr" sz="quarter" idx="11"/>
          </p:nvPr>
        </p:nvSpPr>
        <p:spPr/>
        <p:txBody>
          <a:bodyPr/>
          <a:lstStyle/>
          <a:p>
            <a:r>
              <a:rPr lang="bg-BG" dirty="0"/>
              <a:t>Частен Транспортен Колеж</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6CCE1C-A776-4875-91BB-FD779A6B2D18}" type="datetime4">
              <a:rPr lang="bg-BG" smtClean="0"/>
              <a:t>29 ноември 2023 г.</a:t>
            </a:fld>
            <a:endParaRPr lang="en-US" dirty="0"/>
          </a:p>
        </p:txBody>
      </p:sp>
      <p:sp>
        <p:nvSpPr>
          <p:cNvPr id="8" name="Footer Placeholder 7"/>
          <p:cNvSpPr>
            <a:spLocks noGrp="1"/>
          </p:cNvSpPr>
          <p:nvPr>
            <p:ph type="ftr" sz="quarter" idx="11"/>
          </p:nvPr>
        </p:nvSpPr>
        <p:spPr/>
        <p:txBody>
          <a:bodyPr/>
          <a:lstStyle/>
          <a:p>
            <a:r>
              <a:rPr lang="bg-BG" dirty="0"/>
              <a:t>Частен Транспортен Колеж</a:t>
            </a:r>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A5FAB7EF-EF45-4ABB-B783-BD60D270FEF4}" type="datetime4">
              <a:rPr lang="bg-BG" smtClean="0"/>
              <a:t>29 ноември 2023 г.</a:t>
            </a:fld>
            <a:endParaRPr lang="en-US" dirty="0"/>
          </a:p>
        </p:txBody>
      </p:sp>
      <p:sp>
        <p:nvSpPr>
          <p:cNvPr id="5" name="Footer Placeholder 3"/>
          <p:cNvSpPr>
            <a:spLocks noGrp="1"/>
          </p:cNvSpPr>
          <p:nvPr>
            <p:ph type="ftr" sz="quarter" idx="11"/>
          </p:nvPr>
        </p:nvSpPr>
        <p:spPr/>
        <p:txBody>
          <a:bodyPr/>
          <a:lstStyle/>
          <a:p>
            <a:r>
              <a:rPr lang="bg-BG" dirty="0"/>
              <a:t>Частен Транспортен Колеж</a:t>
            </a:r>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BDA22EE-9429-42F1-A807-318A7FA2AC2A}" type="datetime4">
              <a:rPr lang="bg-BG" smtClean="0"/>
              <a:t>29 ноември 2023 г.</a:t>
            </a:fld>
            <a:endParaRPr lang="en-US" dirty="0"/>
          </a:p>
        </p:txBody>
      </p:sp>
      <p:sp>
        <p:nvSpPr>
          <p:cNvPr id="5" name="Footer Placeholder 2"/>
          <p:cNvSpPr>
            <a:spLocks noGrp="1"/>
          </p:cNvSpPr>
          <p:nvPr>
            <p:ph type="ftr" sz="quarter" idx="11"/>
          </p:nvPr>
        </p:nvSpPr>
        <p:spPr/>
        <p:txBody>
          <a:bodyPr/>
          <a:lstStyle/>
          <a:p>
            <a:r>
              <a:rPr lang="bg-BG" dirty="0"/>
              <a:t>Частен Транспортен Колеж</a:t>
            </a:r>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ADD4534B-1D75-425F-BD89-DD563609A82E}" type="datetime4">
              <a:rPr lang="bg-BG" smtClean="0"/>
              <a:t>29 ноември 2023 г.</a:t>
            </a:fld>
            <a:endParaRPr lang="en-US" dirty="0"/>
          </a:p>
        </p:txBody>
      </p:sp>
      <p:sp>
        <p:nvSpPr>
          <p:cNvPr id="5" name="Footer Placeholder 5"/>
          <p:cNvSpPr>
            <a:spLocks noGrp="1"/>
          </p:cNvSpPr>
          <p:nvPr>
            <p:ph type="ftr" sz="quarter" idx="11"/>
          </p:nvPr>
        </p:nvSpPr>
        <p:spPr/>
        <p:txBody>
          <a:bodyPr/>
          <a:lstStyle/>
          <a:p>
            <a:r>
              <a:rPr lang="bg-BG" dirty="0"/>
              <a:t>Частен Транспортен Колеж</a:t>
            </a:r>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9F93F5-9D50-4AB1-ABD1-B3511FD4370E}" type="datetime4">
              <a:rPr lang="bg-BG" smtClean="0"/>
              <a:t>29 ноември 2023 г.</a:t>
            </a:fld>
            <a:endParaRPr lang="en-US" dirty="0"/>
          </a:p>
        </p:txBody>
      </p:sp>
      <p:sp>
        <p:nvSpPr>
          <p:cNvPr id="6" name="Footer Placeholder 5"/>
          <p:cNvSpPr>
            <a:spLocks noGrp="1"/>
          </p:cNvSpPr>
          <p:nvPr>
            <p:ph type="ftr" sz="quarter" idx="11"/>
          </p:nvPr>
        </p:nvSpPr>
        <p:spPr/>
        <p:txBody>
          <a:bodyPr/>
          <a:lstStyle/>
          <a:p>
            <a:r>
              <a:rPr lang="bg-BG" dirty="0"/>
              <a:t>Частен Транспортен Колеж</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BA10A23-DC52-4BBA-A91B-028A438892B4}" type="datetime4">
              <a:rPr lang="bg-BG" smtClean="0"/>
              <a:t>29 ноември 2023 г.</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bg-BG" dirty="0"/>
              <a:t>Частен Транспортен Колеж</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3.e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6668F-4494-4F11-B989-B2AEC84D0DD9}"/>
              </a:ext>
            </a:extLst>
          </p:cNvPr>
          <p:cNvSpPr>
            <a:spLocks noGrp="1"/>
          </p:cNvSpPr>
          <p:nvPr>
            <p:ph type="ctrTitle"/>
          </p:nvPr>
        </p:nvSpPr>
        <p:spPr/>
        <p:txBody>
          <a:bodyPr/>
          <a:lstStyle/>
          <a:p>
            <a:pPr algn="ctr"/>
            <a:r>
              <a:rPr lang="bg-BG" dirty="0"/>
              <a:t>Органи за управление</a:t>
            </a:r>
            <a:endParaRPr lang="en-US" dirty="0"/>
          </a:p>
        </p:txBody>
      </p:sp>
      <p:sp>
        <p:nvSpPr>
          <p:cNvPr id="3" name="Subtitle 2">
            <a:extLst>
              <a:ext uri="{FF2B5EF4-FFF2-40B4-BE49-F238E27FC236}">
                <a16:creationId xmlns:a16="http://schemas.microsoft.com/office/drawing/2014/main" id="{7D823691-B069-4551-A2D0-A249E28EB75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903822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89B88-76DF-4553-8E74-DE4C2845FEDE}"/>
              </a:ext>
            </a:extLst>
          </p:cNvPr>
          <p:cNvSpPr>
            <a:spLocks noGrp="1"/>
          </p:cNvSpPr>
          <p:nvPr>
            <p:ph type="title"/>
          </p:nvPr>
        </p:nvSpPr>
        <p:spPr/>
        <p:txBody>
          <a:bodyPr/>
          <a:lstStyle/>
          <a:p>
            <a:r>
              <a:rPr lang="bg-BG" dirty="0"/>
              <a:t>Температурна компенсация</a:t>
            </a:r>
            <a:endParaRPr lang="en-US" dirty="0"/>
          </a:p>
        </p:txBody>
      </p:sp>
      <p:sp>
        <p:nvSpPr>
          <p:cNvPr id="3" name="Content Placeholder 2">
            <a:extLst>
              <a:ext uri="{FF2B5EF4-FFF2-40B4-BE49-F238E27FC236}">
                <a16:creationId xmlns:a16="http://schemas.microsoft.com/office/drawing/2014/main" id="{708B0E74-79CA-484D-92F6-EB1DDE34C68C}"/>
              </a:ext>
            </a:extLst>
          </p:cNvPr>
          <p:cNvSpPr>
            <a:spLocks noGrp="1"/>
          </p:cNvSpPr>
          <p:nvPr>
            <p:ph idx="1"/>
          </p:nvPr>
        </p:nvSpPr>
        <p:spPr/>
        <p:txBody>
          <a:bodyPr/>
          <a:lstStyle/>
          <a:p>
            <a:r>
              <a:rPr lang="bg-BG" dirty="0"/>
              <a:t>Различното температурно разширение на алуминиевата конструкция на самолета и стоманените въжета води до тяхното натягане.</a:t>
            </a:r>
          </a:p>
          <a:p>
            <a:r>
              <a:rPr lang="bg-BG" dirty="0"/>
              <a:t>Използването на температурен </a:t>
            </a:r>
            <a:r>
              <a:rPr lang="bg-BG" dirty="0" err="1"/>
              <a:t>компенсатор</a:t>
            </a:r>
            <a:r>
              <a:rPr lang="bg-BG" dirty="0"/>
              <a:t> регулира натегнатостта на въжето в зависимост от околната температурата.</a:t>
            </a:r>
            <a:endParaRPr lang="en-US" dirty="0"/>
          </a:p>
        </p:txBody>
      </p:sp>
    </p:spTree>
    <p:extLst>
      <p:ext uri="{BB962C8B-B14F-4D97-AF65-F5344CB8AC3E}">
        <p14:creationId xmlns:p14="http://schemas.microsoft.com/office/powerpoint/2010/main" val="384193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82FCB-CE3F-4E83-A0E4-D4279643B4DF}"/>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7170944A-C75A-9396-6CFC-6B4BD700B2DC}"/>
              </a:ext>
            </a:extLst>
          </p:cNvPr>
          <p:cNvPicPr>
            <a:picLocks noGrp="1" noChangeAspect="1"/>
          </p:cNvPicPr>
          <p:nvPr>
            <p:ph idx="1"/>
          </p:nvPr>
        </p:nvPicPr>
        <p:blipFill>
          <a:blip r:embed="rId2"/>
          <a:stretch>
            <a:fillRect/>
          </a:stretch>
        </p:blipFill>
        <p:spPr>
          <a:xfrm>
            <a:off x="1591792" y="2052638"/>
            <a:ext cx="7970192" cy="4195762"/>
          </a:xfrm>
        </p:spPr>
      </p:pic>
    </p:spTree>
    <p:extLst>
      <p:ext uri="{BB962C8B-B14F-4D97-AF65-F5344CB8AC3E}">
        <p14:creationId xmlns:p14="http://schemas.microsoft.com/office/powerpoint/2010/main" val="1001794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475AB-9B4C-4095-A949-2A0357A151DB}"/>
              </a:ext>
            </a:extLst>
          </p:cNvPr>
          <p:cNvSpPr>
            <a:spLocks noGrp="1"/>
          </p:cNvSpPr>
          <p:nvPr>
            <p:ph type="title"/>
          </p:nvPr>
        </p:nvSpPr>
        <p:spPr/>
        <p:txBody>
          <a:bodyPr/>
          <a:lstStyle/>
          <a:p>
            <a:r>
              <a:rPr lang="bg-BG" dirty="0"/>
              <a:t>Обезопасяване и </a:t>
            </a:r>
            <a:r>
              <a:rPr lang="bg-BG" dirty="0" err="1"/>
              <a:t>законтряне</a:t>
            </a:r>
            <a:endParaRPr lang="en-US" dirty="0"/>
          </a:p>
        </p:txBody>
      </p:sp>
      <p:sp>
        <p:nvSpPr>
          <p:cNvPr id="3" name="Content Placeholder 2">
            <a:extLst>
              <a:ext uri="{FF2B5EF4-FFF2-40B4-BE49-F238E27FC236}">
                <a16:creationId xmlns:a16="http://schemas.microsoft.com/office/drawing/2014/main" id="{2FFA8F79-CAFC-40D1-8802-8F36A970A27D}"/>
              </a:ext>
            </a:extLst>
          </p:cNvPr>
          <p:cNvSpPr>
            <a:spLocks noGrp="1"/>
          </p:cNvSpPr>
          <p:nvPr>
            <p:ph idx="1"/>
          </p:nvPr>
        </p:nvSpPr>
        <p:spPr/>
        <p:txBody>
          <a:bodyPr/>
          <a:lstStyle/>
          <a:p>
            <a:r>
              <a:rPr lang="bg-BG" dirty="0"/>
              <a:t>За да се гарантира, че обтегача ще издържи натоварването на въжето е необходимо да се провери дали достатъчно от навивките на резбата се намират във вътрешността на обтегача.</a:t>
            </a:r>
          </a:p>
          <a:p>
            <a:r>
              <a:rPr lang="bg-BG" dirty="0"/>
              <a:t>Обезопасяването се извършва чрез прокарване на пин през специални отвори или чрез оставяне на най-много три навивки от резбата извън тялото на обтегача.</a:t>
            </a:r>
          </a:p>
          <a:p>
            <a:r>
              <a:rPr lang="bg-BG" dirty="0"/>
              <a:t>След натягането обтегача е необходимо да се заключи, с цел предотвратяване на </a:t>
            </a:r>
            <a:r>
              <a:rPr lang="bg-BG" dirty="0" err="1"/>
              <a:t>саморазвиването</a:t>
            </a:r>
            <a:r>
              <a:rPr lang="bg-BG" dirty="0"/>
              <a:t> му при работата на система или от вибрации.</a:t>
            </a:r>
          </a:p>
          <a:p>
            <a:r>
              <a:rPr lang="bg-BG" dirty="0"/>
              <a:t>Заключването се извършва чрез </a:t>
            </a:r>
            <a:r>
              <a:rPr lang="bg-BG" dirty="0" err="1"/>
              <a:t>законтряща</a:t>
            </a:r>
            <a:r>
              <a:rPr lang="bg-BG" dirty="0"/>
              <a:t> тел, </a:t>
            </a:r>
            <a:r>
              <a:rPr lang="bg-BG" dirty="0" err="1"/>
              <a:t>шпелнтове</a:t>
            </a:r>
            <a:r>
              <a:rPr lang="bg-BG" dirty="0"/>
              <a:t> или </a:t>
            </a:r>
            <a:r>
              <a:rPr lang="bg-BG" dirty="0" err="1"/>
              <a:t>законтрящи</a:t>
            </a:r>
            <a:r>
              <a:rPr lang="bg-BG" dirty="0"/>
              <a:t> пластини. </a:t>
            </a:r>
            <a:endParaRPr lang="en-US" dirty="0"/>
          </a:p>
        </p:txBody>
      </p:sp>
    </p:spTree>
    <p:extLst>
      <p:ext uri="{BB962C8B-B14F-4D97-AF65-F5344CB8AC3E}">
        <p14:creationId xmlns:p14="http://schemas.microsoft.com/office/powerpoint/2010/main" val="2414386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67CEF-6BCA-4C5A-B03C-A417CEE3FA3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E699BDD-5CE6-4F94-A735-0ABD2ED977C1}"/>
              </a:ext>
            </a:extLst>
          </p:cNvPr>
          <p:cNvPicPr>
            <a:picLocks noGrp="1" noChangeAspect="1"/>
          </p:cNvPicPr>
          <p:nvPr>
            <p:ph idx="1"/>
          </p:nvPr>
        </p:nvPicPr>
        <p:blipFill>
          <a:blip r:embed="rId2"/>
          <a:stretch>
            <a:fillRect/>
          </a:stretch>
        </p:blipFill>
        <p:spPr>
          <a:xfrm>
            <a:off x="1103313" y="2927764"/>
            <a:ext cx="8947150" cy="2445509"/>
          </a:xfrm>
        </p:spPr>
      </p:pic>
    </p:spTree>
    <p:extLst>
      <p:ext uri="{BB962C8B-B14F-4D97-AF65-F5344CB8AC3E}">
        <p14:creationId xmlns:p14="http://schemas.microsoft.com/office/powerpoint/2010/main" val="1126333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1AA94-2624-48F5-94CE-C8FD572B2B57}"/>
              </a:ext>
            </a:extLst>
          </p:cNvPr>
          <p:cNvSpPr>
            <a:spLocks noGrp="1"/>
          </p:cNvSpPr>
          <p:nvPr>
            <p:ph type="title"/>
          </p:nvPr>
        </p:nvSpPr>
        <p:spPr/>
        <p:txBody>
          <a:bodyPr/>
          <a:lstStyle/>
          <a:p>
            <a:r>
              <a:rPr lang="bg-BG" dirty="0"/>
              <a:t>Диапазон на движение на контролните повърхности</a:t>
            </a:r>
            <a:endParaRPr lang="en-US" dirty="0"/>
          </a:p>
        </p:txBody>
      </p:sp>
      <p:sp>
        <p:nvSpPr>
          <p:cNvPr id="3" name="Content Placeholder 2">
            <a:extLst>
              <a:ext uri="{FF2B5EF4-FFF2-40B4-BE49-F238E27FC236}">
                <a16:creationId xmlns:a16="http://schemas.microsoft.com/office/drawing/2014/main" id="{71B84648-80FD-4A9C-9762-DF512BA09FC3}"/>
              </a:ext>
            </a:extLst>
          </p:cNvPr>
          <p:cNvSpPr>
            <a:spLocks noGrp="1"/>
          </p:cNvSpPr>
          <p:nvPr>
            <p:ph idx="1"/>
          </p:nvPr>
        </p:nvSpPr>
        <p:spPr/>
        <p:txBody>
          <a:bodyPr/>
          <a:lstStyle/>
          <a:p>
            <a:r>
              <a:rPr lang="bg-BG" dirty="0"/>
              <a:t>Движението на повърхностите в двете посоки не винаги е еднакво, например </a:t>
            </a:r>
            <a:r>
              <a:rPr lang="bg-BG" dirty="0" err="1"/>
              <a:t>елерона</a:t>
            </a:r>
            <a:r>
              <a:rPr lang="bg-BG" dirty="0"/>
              <a:t> се отклонява повече нагоре отколкото надолу.</a:t>
            </a:r>
          </a:p>
          <a:p>
            <a:r>
              <a:rPr lang="bg-BG" dirty="0"/>
              <a:t>Движението се ограничава от механични стопери за да се предпазят повърхностите от прекомерни натоварвания.</a:t>
            </a:r>
          </a:p>
          <a:p>
            <a:r>
              <a:rPr lang="bg-BG" dirty="0"/>
              <a:t>Първичните стопери ограничават движението на контролните повърхности, а вторичните на щурвала и педалите за управление.</a:t>
            </a:r>
          </a:p>
          <a:p>
            <a:endParaRPr lang="en-US" dirty="0"/>
          </a:p>
        </p:txBody>
      </p:sp>
    </p:spTree>
    <p:extLst>
      <p:ext uri="{BB962C8B-B14F-4D97-AF65-F5344CB8AC3E}">
        <p14:creationId xmlns:p14="http://schemas.microsoft.com/office/powerpoint/2010/main" val="2317060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E741-91F3-48F3-A30E-F769DEAC2D54}"/>
              </a:ext>
            </a:extLst>
          </p:cNvPr>
          <p:cNvSpPr>
            <a:spLocks noGrp="1"/>
          </p:cNvSpPr>
          <p:nvPr>
            <p:ph type="title"/>
          </p:nvPr>
        </p:nvSpPr>
        <p:spPr/>
        <p:txBody>
          <a:bodyPr/>
          <a:lstStyle/>
          <a:p>
            <a:r>
              <a:rPr lang="bg-BG" dirty="0"/>
              <a:t>Триене в системата за управление</a:t>
            </a:r>
            <a:endParaRPr lang="en-US" dirty="0"/>
          </a:p>
        </p:txBody>
      </p:sp>
      <p:sp>
        <p:nvSpPr>
          <p:cNvPr id="3" name="Content Placeholder 2">
            <a:extLst>
              <a:ext uri="{FF2B5EF4-FFF2-40B4-BE49-F238E27FC236}">
                <a16:creationId xmlns:a16="http://schemas.microsoft.com/office/drawing/2014/main" id="{D12E10C4-DD7B-4828-AE9B-605F992A4F74}"/>
              </a:ext>
            </a:extLst>
          </p:cNvPr>
          <p:cNvSpPr>
            <a:spLocks noGrp="1"/>
          </p:cNvSpPr>
          <p:nvPr>
            <p:ph idx="1"/>
          </p:nvPr>
        </p:nvSpPr>
        <p:spPr/>
        <p:txBody>
          <a:bodyPr/>
          <a:lstStyle/>
          <a:p>
            <a:r>
              <a:rPr lang="bg-BG" dirty="0"/>
              <a:t>Триенето определя силата необходима за преместване на органите на управление.</a:t>
            </a:r>
          </a:p>
          <a:p>
            <a:r>
              <a:rPr lang="bg-BG" dirty="0"/>
              <a:t>Ако триенето е прекалено голямо това ще промени възприемането на натоварването в органите за управление от скоростния напор. </a:t>
            </a:r>
          </a:p>
          <a:p>
            <a:r>
              <a:rPr lang="ru-RU" dirty="0" err="1"/>
              <a:t>Прекомерно</a:t>
            </a:r>
            <a:r>
              <a:rPr lang="ru-RU" dirty="0"/>
              <a:t> </a:t>
            </a:r>
            <a:r>
              <a:rPr lang="ru-RU" dirty="0" err="1"/>
              <a:t>триене</a:t>
            </a:r>
            <a:r>
              <a:rPr lang="ru-RU" dirty="0"/>
              <a:t> в </a:t>
            </a:r>
            <a:r>
              <a:rPr lang="ru-RU" dirty="0" err="1"/>
              <a:t>органите</a:t>
            </a:r>
            <a:r>
              <a:rPr lang="ru-RU" dirty="0"/>
              <a:t> за управление </a:t>
            </a:r>
            <a:r>
              <a:rPr lang="ru-RU" dirty="0" err="1"/>
              <a:t>може</a:t>
            </a:r>
            <a:r>
              <a:rPr lang="ru-RU" dirty="0"/>
              <a:t> да се </a:t>
            </a:r>
            <a:r>
              <a:rPr lang="ru-RU" dirty="0" err="1"/>
              <a:t>дължи</a:t>
            </a:r>
            <a:r>
              <a:rPr lang="ru-RU" dirty="0"/>
              <a:t> на </a:t>
            </a:r>
            <a:r>
              <a:rPr lang="ru-RU" dirty="0" err="1"/>
              <a:t>пренатегнати</a:t>
            </a:r>
            <a:r>
              <a:rPr lang="ru-RU" dirty="0"/>
              <a:t> </a:t>
            </a:r>
            <a:r>
              <a:rPr lang="ru-RU" dirty="0" err="1"/>
              <a:t>въжета</a:t>
            </a:r>
            <a:r>
              <a:rPr lang="ru-RU" dirty="0"/>
              <a:t> или </a:t>
            </a:r>
            <a:r>
              <a:rPr lang="ru-RU" dirty="0" err="1"/>
              <a:t>несмазани</a:t>
            </a:r>
            <a:r>
              <a:rPr lang="ru-RU" dirty="0"/>
              <a:t> лагери.</a:t>
            </a:r>
          </a:p>
          <a:p>
            <a:endParaRPr lang="en-US" dirty="0"/>
          </a:p>
        </p:txBody>
      </p:sp>
    </p:spTree>
    <p:extLst>
      <p:ext uri="{BB962C8B-B14F-4D97-AF65-F5344CB8AC3E}">
        <p14:creationId xmlns:p14="http://schemas.microsoft.com/office/powerpoint/2010/main" val="1776064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A6B71-54F3-45BA-8139-9D442E0A6F18}"/>
              </a:ext>
            </a:extLst>
          </p:cNvPr>
          <p:cNvSpPr>
            <a:spLocks noGrp="1"/>
          </p:cNvSpPr>
          <p:nvPr>
            <p:ph type="title"/>
          </p:nvPr>
        </p:nvSpPr>
        <p:spPr/>
        <p:txBody>
          <a:bodyPr/>
          <a:lstStyle/>
          <a:p>
            <a:r>
              <a:rPr lang="bg-BG" dirty="0"/>
              <a:t>Свободен ход</a:t>
            </a:r>
            <a:endParaRPr lang="en-US" dirty="0"/>
          </a:p>
        </p:txBody>
      </p:sp>
      <p:sp>
        <p:nvSpPr>
          <p:cNvPr id="3" name="Content Placeholder 2">
            <a:extLst>
              <a:ext uri="{FF2B5EF4-FFF2-40B4-BE49-F238E27FC236}">
                <a16:creationId xmlns:a16="http://schemas.microsoft.com/office/drawing/2014/main" id="{C02807E8-E2F8-4F33-8798-2FC73D35CAA7}"/>
              </a:ext>
            </a:extLst>
          </p:cNvPr>
          <p:cNvSpPr>
            <a:spLocks noGrp="1"/>
          </p:cNvSpPr>
          <p:nvPr>
            <p:ph idx="1"/>
          </p:nvPr>
        </p:nvSpPr>
        <p:spPr/>
        <p:txBody>
          <a:bodyPr/>
          <a:lstStyle/>
          <a:p>
            <a:r>
              <a:rPr lang="bg-BG" dirty="0"/>
              <a:t>Свободния ход представлява свободното или неефективно движение на управлението в кабината при промяна на посоката за движение. </a:t>
            </a:r>
          </a:p>
          <a:p>
            <a:r>
              <a:rPr lang="bg-BG" dirty="0"/>
              <a:t>Системата за управление не бива да има свободен ход, той е индикация за износени или неподходящи елементи в системата.  </a:t>
            </a:r>
            <a:endParaRPr lang="en-US" dirty="0"/>
          </a:p>
        </p:txBody>
      </p:sp>
    </p:spTree>
    <p:extLst>
      <p:ext uri="{BB962C8B-B14F-4D97-AF65-F5344CB8AC3E}">
        <p14:creationId xmlns:p14="http://schemas.microsoft.com/office/powerpoint/2010/main" val="2900495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FDC38-B1AF-4F8B-97C4-C459E065880D}"/>
              </a:ext>
            </a:extLst>
          </p:cNvPr>
          <p:cNvSpPr>
            <a:spLocks noGrp="1"/>
          </p:cNvSpPr>
          <p:nvPr>
            <p:ph type="title"/>
          </p:nvPr>
        </p:nvSpPr>
        <p:spPr/>
        <p:txBody>
          <a:bodyPr/>
          <a:lstStyle/>
          <a:p>
            <a:r>
              <a:rPr lang="bg-BG" dirty="0"/>
              <a:t>Приспособления за блокиране</a:t>
            </a:r>
            <a:endParaRPr lang="en-US" dirty="0"/>
          </a:p>
        </p:txBody>
      </p:sp>
      <p:sp>
        <p:nvSpPr>
          <p:cNvPr id="3" name="Content Placeholder 2">
            <a:extLst>
              <a:ext uri="{FF2B5EF4-FFF2-40B4-BE49-F238E27FC236}">
                <a16:creationId xmlns:a16="http://schemas.microsoft.com/office/drawing/2014/main" id="{2D90E569-46E5-427F-B0BA-4780B102B9C8}"/>
              </a:ext>
            </a:extLst>
          </p:cNvPr>
          <p:cNvSpPr>
            <a:spLocks noGrp="1"/>
          </p:cNvSpPr>
          <p:nvPr>
            <p:ph idx="1"/>
          </p:nvPr>
        </p:nvSpPr>
        <p:spPr/>
        <p:txBody>
          <a:bodyPr/>
          <a:lstStyle/>
          <a:p>
            <a:r>
              <a:rPr lang="bg-BG" dirty="0"/>
              <a:t>Когато самолета е паркиран на открито е възможно пориви на вятъра да притиснат контролните повърхности към стоперите и да ги повредят.</a:t>
            </a:r>
          </a:p>
          <a:p>
            <a:r>
              <a:rPr lang="bg-BG" dirty="0"/>
              <a:t>За да се предотвратят подобни повреди се поставят приспособления за блокиране на контролните повърхности или на управлението в пилотската кабина.</a:t>
            </a:r>
          </a:p>
          <a:p>
            <a:r>
              <a:rPr lang="ru-RU" dirty="0"/>
              <a:t>При серво </a:t>
            </a:r>
            <a:r>
              <a:rPr lang="bg-BG" dirty="0"/>
              <a:t>управление на</a:t>
            </a:r>
            <a:r>
              <a:rPr lang="ru-RU" dirty="0"/>
              <a:t> </a:t>
            </a:r>
            <a:r>
              <a:rPr lang="ru-RU" dirty="0" err="1"/>
              <a:t>плоскостите</a:t>
            </a:r>
            <a:r>
              <a:rPr lang="ru-RU" dirty="0"/>
              <a:t>, </a:t>
            </a:r>
            <a:r>
              <a:rPr lang="ru-RU" dirty="0" err="1"/>
              <a:t>движението</a:t>
            </a:r>
            <a:r>
              <a:rPr lang="ru-RU" dirty="0"/>
              <a:t> на </a:t>
            </a:r>
            <a:r>
              <a:rPr lang="ru-RU" dirty="0" err="1"/>
              <a:t>органите</a:t>
            </a:r>
            <a:r>
              <a:rPr lang="ru-RU" dirty="0"/>
              <a:t> за управление в </a:t>
            </a:r>
            <a:r>
              <a:rPr lang="ru-RU" dirty="0" err="1"/>
              <a:t>пилотската</a:t>
            </a:r>
            <a:r>
              <a:rPr lang="ru-RU" dirty="0"/>
              <a:t> кабина е </a:t>
            </a:r>
            <a:r>
              <a:rPr lang="ru-RU" dirty="0" err="1"/>
              <a:t>възможно</a:t>
            </a:r>
            <a:r>
              <a:rPr lang="ru-RU" dirty="0"/>
              <a:t> при </a:t>
            </a:r>
            <a:r>
              <a:rPr lang="ru-RU" dirty="0" err="1"/>
              <a:t>поставени</a:t>
            </a:r>
            <a:r>
              <a:rPr lang="ru-RU" dirty="0"/>
              <a:t> </a:t>
            </a:r>
            <a:r>
              <a:rPr lang="ru-RU" dirty="0" err="1"/>
              <a:t>външни</a:t>
            </a:r>
            <a:r>
              <a:rPr lang="ru-RU" dirty="0"/>
              <a:t> приспособления за </a:t>
            </a:r>
            <a:r>
              <a:rPr lang="ru-RU" dirty="0" err="1"/>
              <a:t>блокиране</a:t>
            </a:r>
            <a:r>
              <a:rPr lang="ru-RU" dirty="0"/>
              <a:t>. </a:t>
            </a:r>
          </a:p>
          <a:p>
            <a:endParaRPr lang="en-US" dirty="0"/>
          </a:p>
        </p:txBody>
      </p:sp>
    </p:spTree>
    <p:extLst>
      <p:ext uri="{BB962C8B-B14F-4D97-AF65-F5344CB8AC3E}">
        <p14:creationId xmlns:p14="http://schemas.microsoft.com/office/powerpoint/2010/main" val="4055556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AD1AC3-A2D0-4ED0-ABDD-A79BF06E612A}"/>
              </a:ext>
            </a:extLst>
          </p:cNvPr>
          <p:cNvSpPr>
            <a:spLocks noGrp="1"/>
          </p:cNvSpPr>
          <p:nvPr>
            <p:ph idx="1"/>
          </p:nvPr>
        </p:nvSpPr>
        <p:spPr>
          <a:xfrm>
            <a:off x="1103312" y="257176"/>
            <a:ext cx="8946541" cy="5991224"/>
          </a:xfrm>
        </p:spPr>
        <p:txBody>
          <a:bodyPr>
            <a:normAutofit fontScale="85000" lnSpcReduction="10000"/>
          </a:bodyPr>
          <a:lstStyle/>
          <a:p>
            <a:r>
              <a:rPr lang="bg-BG" dirty="0"/>
              <a:t>Двойна проверка на системата за управление – при индикация за проблем със</a:t>
            </a:r>
            <a:r>
              <a:rPr lang="ru-RU" dirty="0"/>
              <a:t> </a:t>
            </a:r>
            <a:r>
              <a:rPr lang="ru-RU" dirty="0" err="1"/>
              <a:t>системата</a:t>
            </a:r>
            <a:r>
              <a:rPr lang="ru-RU" dirty="0"/>
              <a:t> за управление, </a:t>
            </a:r>
            <a:r>
              <a:rPr lang="ru-RU" dirty="0" err="1"/>
              <a:t>преди</a:t>
            </a:r>
            <a:r>
              <a:rPr lang="ru-RU" dirty="0"/>
              <a:t> ВС да се </a:t>
            </a:r>
            <a:r>
              <a:rPr lang="ru-RU" dirty="0" err="1"/>
              <a:t>допусне</a:t>
            </a:r>
            <a:r>
              <a:rPr lang="ru-RU" dirty="0"/>
              <a:t> до полет, </a:t>
            </a:r>
            <a:r>
              <a:rPr lang="ru-RU" dirty="0" err="1"/>
              <a:t>тя</a:t>
            </a:r>
            <a:r>
              <a:rPr lang="ru-RU" dirty="0"/>
              <a:t> </a:t>
            </a:r>
            <a:r>
              <a:rPr lang="ru-RU" dirty="0" err="1"/>
              <a:t>трябва</a:t>
            </a:r>
            <a:r>
              <a:rPr lang="ru-RU" dirty="0"/>
              <a:t> да </a:t>
            </a:r>
            <a:r>
              <a:rPr lang="ru-RU" dirty="0" err="1"/>
              <a:t>бъде</a:t>
            </a:r>
            <a:r>
              <a:rPr lang="ru-RU" dirty="0"/>
              <a:t> проверена </a:t>
            </a:r>
            <a:r>
              <a:rPr lang="ru-RU" dirty="0" err="1"/>
              <a:t>поотделно</a:t>
            </a:r>
            <a:r>
              <a:rPr lang="ru-RU" dirty="0"/>
              <a:t> от две </a:t>
            </a:r>
            <a:r>
              <a:rPr lang="ru-RU" dirty="0" err="1"/>
              <a:t>квалифицирани</a:t>
            </a:r>
            <a:r>
              <a:rPr lang="ru-RU" dirty="0"/>
              <a:t> лица.</a:t>
            </a:r>
          </a:p>
          <a:p>
            <a:r>
              <a:rPr lang="ru-RU" dirty="0"/>
              <a:t>Предупреждения при </a:t>
            </a:r>
            <a:r>
              <a:rPr lang="ru-RU" dirty="0" err="1"/>
              <a:t>излитане</a:t>
            </a:r>
            <a:r>
              <a:rPr lang="ru-RU" dirty="0"/>
              <a:t> – </a:t>
            </a:r>
            <a:r>
              <a:rPr lang="ru-RU" dirty="0" err="1"/>
              <a:t>включва</a:t>
            </a:r>
            <a:r>
              <a:rPr lang="ru-RU" dirty="0"/>
              <a:t> се, </a:t>
            </a:r>
            <a:r>
              <a:rPr lang="ru-RU" dirty="0" err="1"/>
              <a:t>когато</a:t>
            </a:r>
            <a:r>
              <a:rPr lang="ru-RU" dirty="0"/>
              <a:t> </a:t>
            </a:r>
            <a:r>
              <a:rPr lang="ru-RU" dirty="0" err="1"/>
              <a:t>ръчките</a:t>
            </a:r>
            <a:r>
              <a:rPr lang="ru-RU" dirty="0"/>
              <a:t> за управление на </a:t>
            </a:r>
            <a:r>
              <a:rPr lang="ru-RU" dirty="0" err="1"/>
              <a:t>тягата</a:t>
            </a:r>
            <a:r>
              <a:rPr lang="ru-RU" dirty="0"/>
              <a:t> се </a:t>
            </a:r>
            <a:r>
              <a:rPr lang="ru-RU" dirty="0" err="1"/>
              <a:t>преместят</a:t>
            </a:r>
            <a:r>
              <a:rPr lang="ru-RU" dirty="0"/>
              <a:t> </a:t>
            </a:r>
            <a:r>
              <a:rPr lang="ru-RU" dirty="0" err="1"/>
              <a:t>напред</a:t>
            </a:r>
            <a:r>
              <a:rPr lang="ru-RU" dirty="0"/>
              <a:t> в позиция за </a:t>
            </a:r>
            <a:r>
              <a:rPr lang="ru-RU" dirty="0" err="1"/>
              <a:t>излитане</a:t>
            </a:r>
            <a:r>
              <a:rPr lang="ru-RU" dirty="0"/>
              <a:t>.</a:t>
            </a:r>
          </a:p>
          <a:p>
            <a:r>
              <a:rPr lang="ru-RU" dirty="0" err="1"/>
              <a:t>Ще</a:t>
            </a:r>
            <a:r>
              <a:rPr lang="ru-RU" dirty="0"/>
              <a:t> се </a:t>
            </a:r>
            <a:r>
              <a:rPr lang="ru-RU" dirty="0" err="1"/>
              <a:t>чуе</a:t>
            </a:r>
            <a:r>
              <a:rPr lang="ru-RU" dirty="0"/>
              <a:t> предупредителен сигнал, </a:t>
            </a:r>
            <a:r>
              <a:rPr lang="ru-RU" dirty="0" err="1"/>
              <a:t>когато</a:t>
            </a:r>
            <a:r>
              <a:rPr lang="ru-RU" dirty="0"/>
              <a:t>:</a:t>
            </a:r>
          </a:p>
          <a:p>
            <a:pPr marL="0" indent="0">
              <a:buNone/>
            </a:pPr>
            <a:r>
              <a:rPr lang="ru-RU" dirty="0"/>
              <a:t>-</a:t>
            </a:r>
            <a:r>
              <a:rPr lang="ru-RU" dirty="0" err="1"/>
              <a:t>тримиращия</a:t>
            </a:r>
            <a:r>
              <a:rPr lang="ru-RU" dirty="0"/>
              <a:t> </a:t>
            </a:r>
            <a:r>
              <a:rPr lang="ru-RU" dirty="0" err="1"/>
              <a:t>хоризонтален</a:t>
            </a:r>
            <a:r>
              <a:rPr lang="ru-RU" dirty="0"/>
              <a:t> стабилизатор не е в </a:t>
            </a:r>
            <a:r>
              <a:rPr lang="ru-RU" dirty="0" err="1"/>
              <a:t>безопасния</a:t>
            </a:r>
            <a:r>
              <a:rPr lang="ru-RU" dirty="0"/>
              <a:t> диапазон (не е в позиция за </a:t>
            </a:r>
            <a:r>
              <a:rPr lang="ru-RU" dirty="0" err="1"/>
              <a:t>излитане</a:t>
            </a:r>
            <a:r>
              <a:rPr lang="ru-RU" dirty="0"/>
              <a:t>)</a:t>
            </a:r>
          </a:p>
          <a:p>
            <a:pPr marL="0" indent="0">
              <a:buNone/>
            </a:pPr>
            <a:r>
              <a:rPr lang="ru-RU" dirty="0"/>
              <a:t>-</a:t>
            </a:r>
            <a:r>
              <a:rPr lang="ru-RU" dirty="0" err="1"/>
              <a:t>задкрилките</a:t>
            </a:r>
            <a:r>
              <a:rPr lang="ru-RU" dirty="0"/>
              <a:t> не </a:t>
            </a:r>
            <a:r>
              <a:rPr lang="ru-RU" dirty="0" err="1"/>
              <a:t>са</a:t>
            </a:r>
            <a:r>
              <a:rPr lang="ru-RU" dirty="0"/>
              <a:t> в положение за </a:t>
            </a:r>
            <a:r>
              <a:rPr lang="ru-RU" dirty="0" err="1"/>
              <a:t>излитане</a:t>
            </a:r>
            <a:endParaRPr lang="ru-RU" dirty="0"/>
          </a:p>
          <a:p>
            <a:pPr marL="0" indent="0">
              <a:buNone/>
            </a:pPr>
            <a:r>
              <a:rPr lang="ru-RU" dirty="0"/>
              <a:t>-</a:t>
            </a:r>
            <a:r>
              <a:rPr lang="ru-RU" dirty="0" err="1"/>
              <a:t>предкрилките</a:t>
            </a:r>
            <a:r>
              <a:rPr lang="ru-RU" dirty="0"/>
              <a:t> не </a:t>
            </a:r>
            <a:r>
              <a:rPr lang="ru-RU" dirty="0" err="1"/>
              <a:t>са</a:t>
            </a:r>
            <a:r>
              <a:rPr lang="ru-RU" dirty="0"/>
              <a:t> в положение за </a:t>
            </a:r>
            <a:r>
              <a:rPr lang="ru-RU" dirty="0" err="1"/>
              <a:t>излитане</a:t>
            </a:r>
            <a:endParaRPr lang="ru-RU" dirty="0"/>
          </a:p>
          <a:p>
            <a:pPr marL="0" indent="0">
              <a:buNone/>
            </a:pPr>
            <a:r>
              <a:rPr lang="ru-RU" dirty="0"/>
              <a:t>-</a:t>
            </a:r>
            <a:r>
              <a:rPr lang="ru-RU" dirty="0" err="1"/>
              <a:t>лоста</a:t>
            </a:r>
            <a:r>
              <a:rPr lang="ru-RU" dirty="0"/>
              <a:t> за управление на </a:t>
            </a:r>
            <a:r>
              <a:rPr lang="ru-RU" dirty="0" err="1"/>
              <a:t>въздушните</a:t>
            </a:r>
            <a:r>
              <a:rPr lang="ru-RU" dirty="0"/>
              <a:t> </a:t>
            </a:r>
            <a:r>
              <a:rPr lang="ru-RU" dirty="0" err="1"/>
              <a:t>спирачки</a:t>
            </a:r>
            <a:r>
              <a:rPr lang="ru-RU" dirty="0"/>
              <a:t> не е в положение за </a:t>
            </a:r>
            <a:r>
              <a:rPr lang="ru-RU" dirty="0" err="1"/>
              <a:t>прибрани</a:t>
            </a:r>
            <a:r>
              <a:rPr lang="ru-RU" dirty="0"/>
              <a:t> </a:t>
            </a:r>
            <a:r>
              <a:rPr lang="ru-RU" dirty="0" err="1"/>
              <a:t>спирачки</a:t>
            </a:r>
            <a:endParaRPr lang="ru-RU" dirty="0"/>
          </a:p>
          <a:p>
            <a:pPr marL="0" indent="0">
              <a:buNone/>
            </a:pPr>
            <a:r>
              <a:rPr lang="ru-RU" dirty="0"/>
              <a:t>-не </a:t>
            </a:r>
            <a:r>
              <a:rPr lang="ru-RU" dirty="0" err="1"/>
              <a:t>всички</a:t>
            </a:r>
            <a:r>
              <a:rPr lang="ru-RU" dirty="0"/>
              <a:t> </a:t>
            </a:r>
            <a:r>
              <a:rPr lang="ru-RU" dirty="0" err="1"/>
              <a:t>врати</a:t>
            </a:r>
            <a:r>
              <a:rPr lang="ru-RU" dirty="0"/>
              <a:t> </a:t>
            </a:r>
            <a:r>
              <a:rPr lang="ru-RU" dirty="0" err="1"/>
              <a:t>са</a:t>
            </a:r>
            <a:r>
              <a:rPr lang="ru-RU" dirty="0"/>
              <a:t> </a:t>
            </a:r>
            <a:r>
              <a:rPr lang="ru-RU" dirty="0" err="1"/>
              <a:t>заключени</a:t>
            </a:r>
            <a:endParaRPr lang="ru-RU" dirty="0"/>
          </a:p>
          <a:p>
            <a:pPr marL="0" indent="0">
              <a:buNone/>
            </a:pPr>
            <a:r>
              <a:rPr lang="ru-RU" dirty="0"/>
              <a:t>-</a:t>
            </a:r>
            <a:r>
              <a:rPr lang="ru-RU" dirty="0" err="1"/>
              <a:t>органите</a:t>
            </a:r>
            <a:r>
              <a:rPr lang="ru-RU" dirty="0"/>
              <a:t> за управление не </a:t>
            </a:r>
            <a:r>
              <a:rPr lang="ru-RU" dirty="0" err="1"/>
              <a:t>са</a:t>
            </a:r>
            <a:r>
              <a:rPr lang="ru-RU" dirty="0"/>
              <a:t> </a:t>
            </a:r>
            <a:r>
              <a:rPr lang="ru-RU" dirty="0" err="1"/>
              <a:t>напълно</a:t>
            </a:r>
            <a:r>
              <a:rPr lang="ru-RU" dirty="0"/>
              <a:t> </a:t>
            </a:r>
            <a:r>
              <a:rPr lang="ru-RU" dirty="0" err="1"/>
              <a:t>разблокирани</a:t>
            </a:r>
            <a:r>
              <a:rPr lang="ru-RU" dirty="0"/>
              <a:t> (</a:t>
            </a:r>
            <a:r>
              <a:rPr lang="ru-RU" dirty="0" err="1"/>
              <a:t>има</a:t>
            </a:r>
            <a:r>
              <a:rPr lang="ru-RU" dirty="0"/>
              <a:t> </a:t>
            </a:r>
            <a:r>
              <a:rPr lang="ru-RU" dirty="0" err="1"/>
              <a:t>поставени</a:t>
            </a:r>
            <a:r>
              <a:rPr lang="ru-RU" dirty="0"/>
              <a:t> </a:t>
            </a:r>
            <a:r>
              <a:rPr lang="ru-RU" dirty="0" err="1"/>
              <a:t>вътрешни</a:t>
            </a:r>
            <a:r>
              <a:rPr lang="ru-RU" dirty="0"/>
              <a:t> приспособления за </a:t>
            </a:r>
            <a:r>
              <a:rPr lang="ru-RU" dirty="0" err="1"/>
              <a:t>блокиране</a:t>
            </a:r>
            <a:r>
              <a:rPr lang="ru-RU" dirty="0"/>
              <a:t>).</a:t>
            </a:r>
          </a:p>
          <a:p>
            <a:r>
              <a:rPr lang="bg-BG" dirty="0"/>
              <a:t>При кацане, ако някой от колесниците не е спуснат и заключен, отново ще се задейства звуково предупреждение.</a:t>
            </a:r>
          </a:p>
          <a:p>
            <a:r>
              <a:rPr lang="bg-BG" dirty="0"/>
              <a:t>То се задейства при определена скорост и в зависимост от положението на </a:t>
            </a:r>
            <a:r>
              <a:rPr lang="bg-BG" dirty="0" err="1"/>
              <a:t>задкрилките</a:t>
            </a:r>
            <a:r>
              <a:rPr lang="bg-BG" dirty="0"/>
              <a:t> и ръчките за управление на тягата.</a:t>
            </a:r>
            <a:endParaRPr lang="en-US" dirty="0"/>
          </a:p>
          <a:p>
            <a:pPr marL="0" indent="0">
              <a:buNone/>
            </a:pPr>
            <a:endParaRPr lang="ru-RU" dirty="0"/>
          </a:p>
          <a:p>
            <a:pPr marL="0" indent="0">
              <a:buNone/>
            </a:pPr>
            <a:endParaRPr lang="ru-RU" dirty="0"/>
          </a:p>
          <a:p>
            <a:endParaRPr lang="en-US" dirty="0"/>
          </a:p>
        </p:txBody>
      </p:sp>
    </p:spTree>
    <p:extLst>
      <p:ext uri="{BB962C8B-B14F-4D97-AF65-F5344CB8AC3E}">
        <p14:creationId xmlns:p14="http://schemas.microsoft.com/office/powerpoint/2010/main" val="3472958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3C649-85D2-4985-8D07-5F743606F1B3}"/>
              </a:ext>
            </a:extLst>
          </p:cNvPr>
          <p:cNvSpPr>
            <a:spLocks noGrp="1"/>
          </p:cNvSpPr>
          <p:nvPr>
            <p:ph type="title"/>
          </p:nvPr>
        </p:nvSpPr>
        <p:spPr/>
        <p:txBody>
          <a:bodyPr/>
          <a:lstStyle/>
          <a:p>
            <a:r>
              <a:rPr lang="bg-BG" dirty="0"/>
              <a:t>Механизация на крилото</a:t>
            </a:r>
            <a:endParaRPr lang="en-US" dirty="0"/>
          </a:p>
        </p:txBody>
      </p:sp>
      <p:sp>
        <p:nvSpPr>
          <p:cNvPr id="3" name="Content Placeholder 2">
            <a:extLst>
              <a:ext uri="{FF2B5EF4-FFF2-40B4-BE49-F238E27FC236}">
                <a16:creationId xmlns:a16="http://schemas.microsoft.com/office/drawing/2014/main" id="{0A2A623A-2540-4B69-BAAB-E7B3EEB6A354}"/>
              </a:ext>
            </a:extLst>
          </p:cNvPr>
          <p:cNvSpPr>
            <a:spLocks noGrp="1"/>
          </p:cNvSpPr>
          <p:nvPr>
            <p:ph idx="1"/>
          </p:nvPr>
        </p:nvSpPr>
        <p:spPr>
          <a:xfrm>
            <a:off x="1103312" y="1432560"/>
            <a:ext cx="8946541" cy="4815839"/>
          </a:xfrm>
        </p:spPr>
        <p:txBody>
          <a:bodyPr/>
          <a:lstStyle/>
          <a:p>
            <a:r>
              <a:rPr lang="bg-BG" dirty="0"/>
              <a:t>Устройства разположени на изходящия и атакуващия ръб на крилото, за създаване на по-голяма подемна сила при ниски скорости за излитане и кацане, което намалява скоростта, при която настъпва срив на потока.</a:t>
            </a:r>
          </a:p>
          <a:p>
            <a:pPr marL="0" indent="0">
              <a:buNone/>
            </a:pPr>
            <a:endParaRPr lang="en-US" dirty="0"/>
          </a:p>
        </p:txBody>
      </p:sp>
      <p:pic>
        <p:nvPicPr>
          <p:cNvPr id="4" name="Picture 4">
            <a:extLst>
              <a:ext uri="{FF2B5EF4-FFF2-40B4-BE49-F238E27FC236}">
                <a16:creationId xmlns:a16="http://schemas.microsoft.com/office/drawing/2014/main" id="{B66C4008-FACC-48AE-9209-261FA3C57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3534"/>
          <a:stretch>
            <a:fillRect/>
          </a:stretch>
        </p:blipFill>
        <p:spPr bwMode="auto">
          <a:xfrm>
            <a:off x="646111" y="2921000"/>
            <a:ext cx="5033542" cy="3575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793F7A44-4E58-25D2-28E5-0D8321440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6216" b="4469"/>
          <a:stretch>
            <a:fillRect/>
          </a:stretch>
        </p:blipFill>
        <p:spPr bwMode="auto">
          <a:xfrm>
            <a:off x="6213578" y="2921000"/>
            <a:ext cx="5033542" cy="3575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363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1AF72-D2C4-4DC7-AC30-4C7FB9A235E4}"/>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E4C0E5A2-53DB-4238-BCA3-CED61B7FDD31}"/>
              </a:ext>
            </a:extLst>
          </p:cNvPr>
          <p:cNvPicPr>
            <a:picLocks noGrp="1" noChangeAspect="1"/>
          </p:cNvPicPr>
          <p:nvPr>
            <p:ph idx="1"/>
          </p:nvPr>
        </p:nvPicPr>
        <p:blipFill>
          <a:blip r:embed="rId2"/>
          <a:stretch>
            <a:fillRect/>
          </a:stretch>
        </p:blipFill>
        <p:spPr>
          <a:xfrm>
            <a:off x="2745103" y="2052638"/>
            <a:ext cx="5663570" cy="4195762"/>
          </a:xfrm>
          <a:prstGeom prst="rect">
            <a:avLst/>
          </a:prstGeom>
        </p:spPr>
      </p:pic>
    </p:spTree>
    <p:extLst>
      <p:ext uri="{BB962C8B-B14F-4D97-AF65-F5344CB8AC3E}">
        <p14:creationId xmlns:p14="http://schemas.microsoft.com/office/powerpoint/2010/main" val="2282563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D457D-019F-4798-88C5-9F06154688BC}"/>
              </a:ext>
            </a:extLst>
          </p:cNvPr>
          <p:cNvSpPr>
            <a:spLocks noGrp="1"/>
          </p:cNvSpPr>
          <p:nvPr>
            <p:ph type="title"/>
          </p:nvPr>
        </p:nvSpPr>
        <p:spPr/>
        <p:txBody>
          <a:bodyPr/>
          <a:lstStyle/>
          <a:p>
            <a:r>
              <a:rPr lang="bg-BG" sz="4400" dirty="0"/>
              <a:t>Клапи на изходящия ръб</a:t>
            </a:r>
            <a:endParaRPr lang="en-US" dirty="0"/>
          </a:p>
        </p:txBody>
      </p:sp>
      <p:sp>
        <p:nvSpPr>
          <p:cNvPr id="3" name="Content Placeholder 2">
            <a:extLst>
              <a:ext uri="{FF2B5EF4-FFF2-40B4-BE49-F238E27FC236}">
                <a16:creationId xmlns:a16="http://schemas.microsoft.com/office/drawing/2014/main" id="{98E10DE6-C810-4F5D-A15A-8DD5878CE589}"/>
              </a:ext>
            </a:extLst>
          </p:cNvPr>
          <p:cNvSpPr>
            <a:spLocks noGrp="1"/>
          </p:cNvSpPr>
          <p:nvPr>
            <p:ph idx="1"/>
          </p:nvPr>
        </p:nvSpPr>
        <p:spPr/>
        <p:txBody>
          <a:bodyPr/>
          <a:lstStyle/>
          <a:p>
            <a:r>
              <a:rPr lang="bg-BG" dirty="0"/>
              <a:t>Два компютъра контролират работата на </a:t>
            </a:r>
            <a:r>
              <a:rPr lang="bg-BG" dirty="0" err="1"/>
              <a:t>задкрилките</a:t>
            </a:r>
            <a:r>
              <a:rPr lang="bg-BG" dirty="0"/>
              <a:t>.</a:t>
            </a:r>
          </a:p>
          <a:p>
            <a:r>
              <a:rPr lang="bg-BG" dirty="0"/>
              <a:t>Електрически управляван хидромотор задвижва трансмисия, която премества </a:t>
            </a:r>
            <a:r>
              <a:rPr lang="bg-BG" dirty="0" err="1"/>
              <a:t>задкрилките</a:t>
            </a:r>
            <a:r>
              <a:rPr lang="bg-BG" dirty="0"/>
              <a:t>.</a:t>
            </a:r>
          </a:p>
          <a:p>
            <a:r>
              <a:rPr lang="bg-BG" dirty="0"/>
              <a:t>Компютрите следят работата на </a:t>
            </a:r>
            <a:r>
              <a:rPr lang="bg-BG" dirty="0" err="1"/>
              <a:t>задкрилките</a:t>
            </a:r>
            <a:r>
              <a:rPr lang="bg-BG" dirty="0"/>
              <a:t> и прекратяват движението им при асиметрично движение, </a:t>
            </a:r>
            <a:r>
              <a:rPr lang="bg-BG" dirty="0" err="1"/>
              <a:t>разкачване</a:t>
            </a:r>
            <a:r>
              <a:rPr lang="bg-BG" dirty="0"/>
              <a:t>, неконтролирано движение и висока скорост на движение.</a:t>
            </a:r>
          </a:p>
          <a:p>
            <a:r>
              <a:rPr lang="bg-BG" dirty="0"/>
              <a:t>Специални спирачки спират движението при отчитане на голям усукващ момент.</a:t>
            </a:r>
            <a:endParaRPr lang="en-US" dirty="0"/>
          </a:p>
        </p:txBody>
      </p:sp>
    </p:spTree>
    <p:extLst>
      <p:ext uri="{BB962C8B-B14F-4D97-AF65-F5344CB8AC3E}">
        <p14:creationId xmlns:p14="http://schemas.microsoft.com/office/powerpoint/2010/main" val="36015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F63000-51D3-4A2A-B549-02163B2F9671}"/>
              </a:ext>
            </a:extLst>
          </p:cNvPr>
          <p:cNvSpPr>
            <a:spLocks noGrp="1"/>
          </p:cNvSpPr>
          <p:nvPr>
            <p:ph idx="1"/>
          </p:nvPr>
        </p:nvSpPr>
        <p:spPr>
          <a:xfrm>
            <a:off x="1103312" y="76200"/>
            <a:ext cx="8946541" cy="6172199"/>
          </a:xfrm>
        </p:spPr>
        <p:txBody>
          <a:bodyPr/>
          <a:lstStyle/>
          <a:p>
            <a:r>
              <a:rPr lang="bg-BG" dirty="0"/>
              <a:t>При висока въздушна скорост </a:t>
            </a:r>
            <a:r>
              <a:rPr lang="bg-BG" dirty="0" err="1"/>
              <a:t>задкрилките</a:t>
            </a:r>
            <a:r>
              <a:rPr lang="bg-BG" dirty="0"/>
              <a:t> автоматично ще се  приберат за да се предпазят от повреди, а при намаляване на скоростта отново ще заемат зададената им позиция.</a:t>
            </a:r>
          </a:p>
          <a:p>
            <a:r>
              <a:rPr lang="bg-BG" dirty="0"/>
              <a:t>При отказ в основната система се </a:t>
            </a:r>
            <a:r>
              <a:rPr lang="bg-BG" dirty="0" err="1"/>
              <a:t>иползва</a:t>
            </a:r>
            <a:r>
              <a:rPr lang="bg-BG" dirty="0"/>
              <a:t> </a:t>
            </a:r>
            <a:r>
              <a:rPr lang="bg-BG" dirty="0" err="1"/>
              <a:t>резеврна</a:t>
            </a:r>
            <a:r>
              <a:rPr lang="bg-BG" dirty="0"/>
              <a:t> хидравлична система или електромотор за задвижване на </a:t>
            </a:r>
            <a:r>
              <a:rPr lang="bg-BG" dirty="0" err="1"/>
              <a:t>задкрилките</a:t>
            </a:r>
            <a:r>
              <a:rPr lang="bg-BG" dirty="0"/>
              <a:t>. </a:t>
            </a:r>
            <a:endParaRPr lang="en-US" dirty="0"/>
          </a:p>
        </p:txBody>
      </p:sp>
      <p:pic>
        <p:nvPicPr>
          <p:cNvPr id="4" name="Picture 3">
            <a:extLst>
              <a:ext uri="{FF2B5EF4-FFF2-40B4-BE49-F238E27FC236}">
                <a16:creationId xmlns:a16="http://schemas.microsoft.com/office/drawing/2014/main" id="{8AE490F8-E12A-4167-9D02-E2472229D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97" t="737" r="859" b="5026"/>
          <a:stretch>
            <a:fillRect/>
          </a:stretch>
        </p:blipFill>
        <p:spPr bwMode="auto">
          <a:xfrm>
            <a:off x="4500880" y="2064924"/>
            <a:ext cx="3892893" cy="454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129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A7805-2F9A-41E4-ACF1-E44C270F94D8}"/>
              </a:ext>
            </a:extLst>
          </p:cNvPr>
          <p:cNvSpPr>
            <a:spLocks noGrp="1"/>
          </p:cNvSpPr>
          <p:nvPr>
            <p:ph type="title"/>
          </p:nvPr>
        </p:nvSpPr>
        <p:spPr/>
        <p:txBody>
          <a:bodyPr/>
          <a:lstStyle/>
          <a:p>
            <a:r>
              <a:rPr lang="bg-BG" dirty="0"/>
              <a:t>Индикация в пилотската кабина</a:t>
            </a:r>
            <a:endParaRPr lang="en-US" dirty="0"/>
          </a:p>
        </p:txBody>
      </p:sp>
      <p:pic>
        <p:nvPicPr>
          <p:cNvPr id="4" name="Picture 4">
            <a:extLst>
              <a:ext uri="{FF2B5EF4-FFF2-40B4-BE49-F238E27FC236}">
                <a16:creationId xmlns:a16="http://schemas.microsoft.com/office/drawing/2014/main" id="{32459158-3A09-4130-AC61-22E7929292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4749"/>
          <a:stretch>
            <a:fillRect/>
          </a:stretch>
        </p:blipFill>
        <p:spPr>
          <a:xfrm>
            <a:off x="2038350" y="2261405"/>
            <a:ext cx="6881255" cy="36423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28723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1D54A-39AA-40CD-9698-74CDDE2291EF}"/>
              </a:ext>
            </a:extLst>
          </p:cNvPr>
          <p:cNvSpPr>
            <a:spLocks noGrp="1"/>
          </p:cNvSpPr>
          <p:nvPr>
            <p:ph type="title"/>
          </p:nvPr>
        </p:nvSpPr>
        <p:spPr/>
        <p:txBody>
          <a:bodyPr/>
          <a:lstStyle/>
          <a:p>
            <a:r>
              <a:rPr lang="bg-BG" dirty="0"/>
              <a:t>Конфигурация на </a:t>
            </a:r>
            <a:r>
              <a:rPr lang="bg-BG" dirty="0" err="1"/>
              <a:t>задкрилките</a:t>
            </a:r>
            <a:endParaRPr lang="en-US" dirty="0"/>
          </a:p>
        </p:txBody>
      </p:sp>
      <p:pic>
        <p:nvPicPr>
          <p:cNvPr id="4" name="Content Placeholder 3">
            <a:extLst>
              <a:ext uri="{FF2B5EF4-FFF2-40B4-BE49-F238E27FC236}">
                <a16:creationId xmlns:a16="http://schemas.microsoft.com/office/drawing/2014/main" id="{65DEA934-ECE8-491A-A24B-4CD0A9F0D90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157" t="5760" r="1564" b="614"/>
          <a:stretch/>
        </p:blipFill>
        <p:spPr>
          <a:xfrm>
            <a:off x="1702167" y="2052638"/>
            <a:ext cx="7749441" cy="4195762"/>
          </a:xfrm>
          <a:prstGeom prst="rect">
            <a:avLst/>
          </a:prstGeom>
        </p:spPr>
      </p:pic>
    </p:spTree>
    <p:extLst>
      <p:ext uri="{BB962C8B-B14F-4D97-AF65-F5344CB8AC3E}">
        <p14:creationId xmlns:p14="http://schemas.microsoft.com/office/powerpoint/2010/main" val="1290297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DB0EB-737C-460E-88C9-8EC65C695B1C}"/>
              </a:ext>
            </a:extLst>
          </p:cNvPr>
          <p:cNvSpPr>
            <a:spLocks noGrp="1"/>
          </p:cNvSpPr>
          <p:nvPr>
            <p:ph type="title"/>
          </p:nvPr>
        </p:nvSpPr>
        <p:spPr/>
        <p:txBody>
          <a:bodyPr/>
          <a:lstStyle/>
          <a:p>
            <a:r>
              <a:rPr lang="bg-BG" dirty="0"/>
              <a:t>Управление на </a:t>
            </a:r>
            <a:r>
              <a:rPr lang="bg-BG" dirty="0" err="1"/>
              <a:t>задкрилките</a:t>
            </a:r>
            <a:endParaRPr lang="en-US" dirty="0"/>
          </a:p>
        </p:txBody>
      </p:sp>
      <p:pic>
        <p:nvPicPr>
          <p:cNvPr id="4" name="Content Placeholder 3">
            <a:extLst>
              <a:ext uri="{FF2B5EF4-FFF2-40B4-BE49-F238E27FC236}">
                <a16:creationId xmlns:a16="http://schemas.microsoft.com/office/drawing/2014/main" id="{579F91B8-2E57-4C8E-9FEC-F6D59B1BA78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598" t="1343" r="1439" b="1899"/>
          <a:stretch/>
        </p:blipFill>
        <p:spPr>
          <a:xfrm>
            <a:off x="2291962" y="2052638"/>
            <a:ext cx="6569852" cy="4195762"/>
          </a:xfrm>
          <a:prstGeom prst="rect">
            <a:avLst/>
          </a:prstGeom>
        </p:spPr>
      </p:pic>
    </p:spTree>
    <p:extLst>
      <p:ext uri="{BB962C8B-B14F-4D97-AF65-F5344CB8AC3E}">
        <p14:creationId xmlns:p14="http://schemas.microsoft.com/office/powerpoint/2010/main" val="34471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D72F-6BD6-4843-80A8-2BAFA6D45BAC}"/>
              </a:ext>
            </a:extLst>
          </p:cNvPr>
          <p:cNvSpPr>
            <a:spLocks noGrp="1"/>
          </p:cNvSpPr>
          <p:nvPr>
            <p:ph type="title"/>
          </p:nvPr>
        </p:nvSpPr>
        <p:spPr/>
        <p:txBody>
          <a:bodyPr/>
          <a:lstStyle/>
          <a:p>
            <a:r>
              <a:rPr lang="bg-BG" dirty="0"/>
              <a:t>Механизация на атакуващия ръб на крилото</a:t>
            </a:r>
            <a:endParaRPr lang="en-US" dirty="0"/>
          </a:p>
        </p:txBody>
      </p:sp>
      <p:pic>
        <p:nvPicPr>
          <p:cNvPr id="5" name="Content Placeholder 4">
            <a:extLst>
              <a:ext uri="{FF2B5EF4-FFF2-40B4-BE49-F238E27FC236}">
                <a16:creationId xmlns:a16="http://schemas.microsoft.com/office/drawing/2014/main" id="{6524ABD3-2CD6-43BE-ABBB-96F5497E3B9B}"/>
              </a:ext>
            </a:extLst>
          </p:cNvPr>
          <p:cNvPicPr>
            <a:picLocks noGrp="1" noChangeAspect="1"/>
          </p:cNvPicPr>
          <p:nvPr>
            <p:ph idx="1"/>
          </p:nvPr>
        </p:nvPicPr>
        <p:blipFill>
          <a:blip r:embed="rId2"/>
          <a:stretch>
            <a:fillRect/>
          </a:stretch>
        </p:blipFill>
        <p:spPr>
          <a:xfrm>
            <a:off x="2582529" y="2052638"/>
            <a:ext cx="5988717" cy="4195762"/>
          </a:xfrm>
        </p:spPr>
      </p:pic>
    </p:spTree>
    <p:extLst>
      <p:ext uri="{BB962C8B-B14F-4D97-AF65-F5344CB8AC3E}">
        <p14:creationId xmlns:p14="http://schemas.microsoft.com/office/powerpoint/2010/main" val="3864124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B1004-C500-4C61-A94E-DA77F2A3FC45}"/>
              </a:ext>
            </a:extLst>
          </p:cNvPr>
          <p:cNvSpPr>
            <a:spLocks noGrp="1"/>
          </p:cNvSpPr>
          <p:nvPr>
            <p:ph type="title"/>
          </p:nvPr>
        </p:nvSpPr>
        <p:spPr/>
        <p:txBody>
          <a:bodyPr/>
          <a:lstStyle/>
          <a:p>
            <a:r>
              <a:rPr lang="bg-BG" dirty="0"/>
              <a:t>Клапа на Крюгер</a:t>
            </a:r>
            <a:endParaRPr lang="en-US" dirty="0"/>
          </a:p>
        </p:txBody>
      </p:sp>
      <p:pic>
        <p:nvPicPr>
          <p:cNvPr id="4" name="Picture 2" descr="19">
            <a:extLst>
              <a:ext uri="{FF2B5EF4-FFF2-40B4-BE49-F238E27FC236}">
                <a16:creationId xmlns:a16="http://schemas.microsoft.com/office/drawing/2014/main" id="{8383B95C-B6C2-4DCB-8534-05D28B0B663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1" y="3037840"/>
            <a:ext cx="4025519" cy="297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60E6BC3-2886-410B-86DA-FB931371434D}"/>
              </a:ext>
            </a:extLst>
          </p:cNvPr>
          <p:cNvPicPr>
            <a:picLocks noChangeAspect="1"/>
          </p:cNvPicPr>
          <p:nvPr/>
        </p:nvPicPr>
        <p:blipFill rotWithShape="1">
          <a:blip r:embed="rId3">
            <a:extLst>
              <a:ext uri="{28A0092B-C50C-407E-A947-70E740481C1C}">
                <a14:useLocalDpi xmlns:a14="http://schemas.microsoft.com/office/drawing/2010/main" val="0"/>
              </a:ext>
            </a:extLst>
          </a:blip>
          <a:srcRect t="9617" r="1433" b="8138"/>
          <a:stretch/>
        </p:blipFill>
        <p:spPr>
          <a:xfrm>
            <a:off x="4954667" y="3037840"/>
            <a:ext cx="6837709" cy="2973920"/>
          </a:xfrm>
          <a:prstGeom prst="rect">
            <a:avLst/>
          </a:prstGeom>
        </p:spPr>
      </p:pic>
    </p:spTree>
    <p:extLst>
      <p:ext uri="{BB962C8B-B14F-4D97-AF65-F5344CB8AC3E}">
        <p14:creationId xmlns:p14="http://schemas.microsoft.com/office/powerpoint/2010/main" val="2436663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169" y="251200"/>
            <a:ext cx="8947522" cy="1400530"/>
          </a:xfrm>
        </p:spPr>
        <p:txBody>
          <a:bodyPr/>
          <a:lstStyle/>
          <a:p>
            <a:pPr algn="ctr"/>
            <a:r>
              <a:rPr lang="ru-RU" dirty="0" err="1"/>
              <a:t>Предкрилки</a:t>
            </a:r>
            <a:endParaRPr lang="bg-BG" dirty="0"/>
          </a:p>
        </p:txBody>
      </p:sp>
      <p:sp>
        <p:nvSpPr>
          <p:cNvPr id="3" name="Content Placeholder 2"/>
          <p:cNvSpPr>
            <a:spLocks noGrp="1"/>
          </p:cNvSpPr>
          <p:nvPr>
            <p:ph idx="1"/>
          </p:nvPr>
        </p:nvSpPr>
        <p:spPr/>
        <p:txBody>
          <a:bodyPr/>
          <a:lstStyle/>
          <a:p>
            <a:pPr marL="0" indent="0">
              <a:buNone/>
            </a:pPr>
            <a:endParaRPr lang="bg-BG"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963" t="2463" r="1505" b="3981"/>
          <a:stretch/>
        </p:blipFill>
        <p:spPr>
          <a:xfrm>
            <a:off x="3306515" y="1482758"/>
            <a:ext cx="4255200" cy="244493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397" t="1710" r="1056" b="2521"/>
          <a:stretch/>
        </p:blipFill>
        <p:spPr>
          <a:xfrm>
            <a:off x="285722" y="3937873"/>
            <a:ext cx="5301208" cy="2874737"/>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5275" t="1994" r="4034" b="2151"/>
          <a:stretch/>
        </p:blipFill>
        <p:spPr>
          <a:xfrm>
            <a:off x="5698936" y="3943822"/>
            <a:ext cx="5052007" cy="2874737"/>
          </a:xfrm>
          <a:prstGeom prst="rect">
            <a:avLst/>
          </a:prstGeom>
        </p:spPr>
      </p:pic>
    </p:spTree>
    <p:extLst>
      <p:ext uri="{BB962C8B-B14F-4D97-AF65-F5344CB8AC3E}">
        <p14:creationId xmlns:p14="http://schemas.microsoft.com/office/powerpoint/2010/main" val="3515035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23F72-F294-4236-9C69-850B06916C3D}"/>
              </a:ext>
            </a:extLst>
          </p:cNvPr>
          <p:cNvSpPr>
            <a:spLocks noGrp="1"/>
          </p:cNvSpPr>
          <p:nvPr>
            <p:ph type="title"/>
          </p:nvPr>
        </p:nvSpPr>
        <p:spPr/>
        <p:txBody>
          <a:bodyPr/>
          <a:lstStyle/>
          <a:p>
            <a:r>
              <a:rPr lang="bg-BG" dirty="0"/>
              <a:t>Управление на </a:t>
            </a:r>
            <a:r>
              <a:rPr lang="bg-BG" dirty="0" err="1"/>
              <a:t>предкрилките</a:t>
            </a:r>
            <a:endParaRPr lang="en-US" dirty="0"/>
          </a:p>
        </p:txBody>
      </p:sp>
      <p:pic>
        <p:nvPicPr>
          <p:cNvPr id="8" name="Content Placeholder 7">
            <a:extLst>
              <a:ext uri="{FF2B5EF4-FFF2-40B4-BE49-F238E27FC236}">
                <a16:creationId xmlns:a16="http://schemas.microsoft.com/office/drawing/2014/main" id="{DFB611C9-8360-461C-97F6-BE839DB6E27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291" t="3258" r="2924"/>
          <a:stretch/>
        </p:blipFill>
        <p:spPr>
          <a:xfrm>
            <a:off x="2312191" y="1547813"/>
            <a:ext cx="6917533" cy="4983108"/>
          </a:xfrm>
          <a:prstGeom prst="rect">
            <a:avLst/>
          </a:prstGeom>
        </p:spPr>
      </p:pic>
    </p:spTree>
    <p:extLst>
      <p:ext uri="{BB962C8B-B14F-4D97-AF65-F5344CB8AC3E}">
        <p14:creationId xmlns:p14="http://schemas.microsoft.com/office/powerpoint/2010/main" val="82984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5E9CC-9D20-4CB3-B903-C7C2BBC6ADE1}"/>
              </a:ext>
            </a:extLst>
          </p:cNvPr>
          <p:cNvSpPr>
            <a:spLocks noGrp="1"/>
          </p:cNvSpPr>
          <p:nvPr>
            <p:ph type="title"/>
          </p:nvPr>
        </p:nvSpPr>
        <p:spPr/>
        <p:txBody>
          <a:bodyPr/>
          <a:lstStyle/>
          <a:p>
            <a:r>
              <a:rPr lang="bg-BG" dirty="0"/>
              <a:t>Въздушни спирачки</a:t>
            </a:r>
            <a:endParaRPr lang="en-US" dirty="0"/>
          </a:p>
        </p:txBody>
      </p:sp>
      <p:sp>
        <p:nvSpPr>
          <p:cNvPr id="3" name="Content Placeholder 2">
            <a:extLst>
              <a:ext uri="{FF2B5EF4-FFF2-40B4-BE49-F238E27FC236}">
                <a16:creationId xmlns:a16="http://schemas.microsoft.com/office/drawing/2014/main" id="{F7AACC94-B05F-49A1-A3CE-48F3AA9A35E2}"/>
              </a:ext>
            </a:extLst>
          </p:cNvPr>
          <p:cNvSpPr>
            <a:spLocks noGrp="1"/>
          </p:cNvSpPr>
          <p:nvPr>
            <p:ph idx="1"/>
          </p:nvPr>
        </p:nvSpPr>
        <p:spPr/>
        <p:txBody>
          <a:bodyPr>
            <a:normAutofit lnSpcReduction="10000"/>
          </a:bodyPr>
          <a:lstStyle/>
          <a:p>
            <a:r>
              <a:rPr lang="bg-BG" dirty="0"/>
              <a:t>Въздушните спирачки включват полетните спойлери и спойлерите работещи на земя.</a:t>
            </a:r>
          </a:p>
          <a:p>
            <a:r>
              <a:rPr lang="bg-BG" dirty="0"/>
              <a:t>Тяхната работа се контролира от </a:t>
            </a:r>
            <a:r>
              <a:rPr lang="en-US" dirty="0"/>
              <a:t>‘spoiler mixer’, </a:t>
            </a:r>
            <a:r>
              <a:rPr lang="bg-BG" dirty="0"/>
              <a:t>който изпраща командите получени от ръчката за управление към изпълнителните механизми на полетните спойлери и контролния клапан на наземните спойлери.</a:t>
            </a:r>
          </a:p>
          <a:p>
            <a:r>
              <a:rPr lang="bg-BG" dirty="0"/>
              <a:t>Изключващия клапан на наземните спойлери ще подава хидравлична течност, само ако колесниците са натоварени-самолета е на земя.</a:t>
            </a:r>
          </a:p>
          <a:p>
            <a:r>
              <a:rPr lang="bg-BG" dirty="0"/>
              <a:t>Въздушните спирачки се включват автоматично, когато е засечено развъртане на колелата.</a:t>
            </a:r>
          </a:p>
          <a:p>
            <a:r>
              <a:rPr lang="bg-BG" dirty="0"/>
              <a:t>Ако ръчките за тягата се преместят напред при отменено кацане, въздушните спирачки автоматично ще се приберат.</a:t>
            </a:r>
            <a:endParaRPr lang="en-US" dirty="0"/>
          </a:p>
        </p:txBody>
      </p:sp>
    </p:spTree>
    <p:extLst>
      <p:ext uri="{BB962C8B-B14F-4D97-AF65-F5344CB8AC3E}">
        <p14:creationId xmlns:p14="http://schemas.microsoft.com/office/powerpoint/2010/main" val="2823362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CB575-1F9A-4873-AAE0-52A9E9E9428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339A8B9-C704-4D6C-82F5-116CC668DFA6}"/>
              </a:ext>
            </a:extLst>
          </p:cNvPr>
          <p:cNvSpPr>
            <a:spLocks noGrp="1"/>
          </p:cNvSpPr>
          <p:nvPr>
            <p:ph idx="1"/>
          </p:nvPr>
        </p:nvSpPr>
        <p:spPr/>
        <p:txBody>
          <a:bodyPr/>
          <a:lstStyle/>
          <a:p>
            <a:r>
              <a:rPr lang="bg-BG" dirty="0"/>
              <a:t>Органите за управление могат да бъдат премествани по следните начини:</a:t>
            </a:r>
          </a:p>
          <a:p>
            <a:pPr marL="0" indent="0">
              <a:buNone/>
            </a:pPr>
            <a:r>
              <a:rPr lang="bg-BG" dirty="0"/>
              <a:t>-механично – с помощта на въжета, тяги и вериги</a:t>
            </a:r>
          </a:p>
          <a:p>
            <a:pPr marL="0" indent="0">
              <a:buNone/>
            </a:pPr>
            <a:r>
              <a:rPr lang="bg-BG" dirty="0"/>
              <a:t>-хидравлично – чрез хидравличните системи, като контролния клапан може да се управлява механично</a:t>
            </a:r>
          </a:p>
          <a:p>
            <a:pPr marL="0" indent="0">
              <a:buNone/>
            </a:pPr>
            <a:r>
              <a:rPr lang="bg-BG" dirty="0"/>
              <a:t>-електрически – управлението е хидравлично, но командите се изпращат чрез електрически сигнали</a:t>
            </a:r>
            <a:endParaRPr lang="en-US" dirty="0"/>
          </a:p>
        </p:txBody>
      </p:sp>
    </p:spTree>
    <p:extLst>
      <p:ext uri="{BB962C8B-B14F-4D97-AF65-F5344CB8AC3E}">
        <p14:creationId xmlns:p14="http://schemas.microsoft.com/office/powerpoint/2010/main" val="3910502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41661-DF9C-4406-974B-E910D7CFA0B6}"/>
              </a:ext>
            </a:extLst>
          </p:cNvPr>
          <p:cNvSpPr>
            <a:spLocks noGrp="1"/>
          </p:cNvSpPr>
          <p:nvPr>
            <p:ph type="title"/>
          </p:nvPr>
        </p:nvSpPr>
        <p:spPr/>
        <p:txBody>
          <a:bodyPr/>
          <a:lstStyle/>
          <a:p>
            <a:r>
              <a:rPr lang="bg-BG" dirty="0"/>
              <a:t>Въздушни спирачки</a:t>
            </a:r>
            <a:endParaRPr lang="en-US" dirty="0"/>
          </a:p>
        </p:txBody>
      </p:sp>
      <p:pic>
        <p:nvPicPr>
          <p:cNvPr id="4" name="Picture 4">
            <a:extLst>
              <a:ext uri="{FF2B5EF4-FFF2-40B4-BE49-F238E27FC236}">
                <a16:creationId xmlns:a16="http://schemas.microsoft.com/office/drawing/2014/main" id="{EF73490B-A996-4893-9676-97A47B33AB4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8394"/>
          <a:stretch>
            <a:fillRect/>
          </a:stretch>
        </p:blipFill>
        <p:spPr>
          <a:xfrm>
            <a:off x="2387458" y="1615122"/>
            <a:ext cx="6889892" cy="48920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7040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D6A1-9E7B-465C-9DFA-6DA30E5CFE48}"/>
              </a:ext>
            </a:extLst>
          </p:cNvPr>
          <p:cNvSpPr>
            <a:spLocks noGrp="1"/>
          </p:cNvSpPr>
          <p:nvPr>
            <p:ph type="title"/>
          </p:nvPr>
        </p:nvSpPr>
        <p:spPr/>
        <p:txBody>
          <a:bodyPr/>
          <a:lstStyle/>
          <a:p>
            <a:r>
              <a:rPr lang="ru-RU" dirty="0"/>
              <a:t>Работа на </a:t>
            </a:r>
            <a:r>
              <a:rPr lang="ru-RU" dirty="0" err="1"/>
              <a:t>автоматичното</a:t>
            </a:r>
            <a:r>
              <a:rPr lang="ru-RU" dirty="0"/>
              <a:t> управление на </a:t>
            </a:r>
            <a:r>
              <a:rPr lang="ru-RU" dirty="0" err="1"/>
              <a:t>наземните</a:t>
            </a:r>
            <a:r>
              <a:rPr lang="ru-RU" dirty="0"/>
              <a:t> </a:t>
            </a:r>
            <a:r>
              <a:rPr lang="ru-RU" dirty="0" err="1"/>
              <a:t>спойлери</a:t>
            </a:r>
            <a:r>
              <a:rPr lang="ru-RU" dirty="0"/>
              <a:t> </a:t>
            </a:r>
            <a:endParaRPr lang="en-US" dirty="0"/>
          </a:p>
        </p:txBody>
      </p:sp>
      <p:pic>
        <p:nvPicPr>
          <p:cNvPr id="4" name="Picture 5">
            <a:extLst>
              <a:ext uri="{FF2B5EF4-FFF2-40B4-BE49-F238E27FC236}">
                <a16:creationId xmlns:a16="http://schemas.microsoft.com/office/drawing/2014/main" id="{75D54638-4C26-4706-89AC-57EC306422B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8545"/>
          <a:stretch>
            <a:fillRect/>
          </a:stretch>
        </p:blipFill>
        <p:spPr bwMode="auto">
          <a:xfrm>
            <a:off x="4191434" y="1923098"/>
            <a:ext cx="4180975" cy="473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9728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CC1B8-9370-48EF-9446-11C43152378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B67059-6436-40F1-A545-7B8197423946}"/>
              </a:ext>
            </a:extLst>
          </p:cNvPr>
          <p:cNvSpPr>
            <a:spLocks noGrp="1"/>
          </p:cNvSpPr>
          <p:nvPr>
            <p:ph idx="1"/>
          </p:nvPr>
        </p:nvSpPr>
        <p:spPr/>
        <p:txBody>
          <a:bodyPr/>
          <a:lstStyle/>
          <a:p>
            <a:r>
              <a:rPr lang="bg-BG" dirty="0"/>
              <a:t>Работата на система зависи от следните сигнали:</a:t>
            </a:r>
          </a:p>
          <a:p>
            <a:pPr marL="0" indent="0">
              <a:buNone/>
            </a:pPr>
            <a:r>
              <a:rPr lang="bg-BG" dirty="0"/>
              <a:t>-ръчката за управление е в позиция</a:t>
            </a:r>
            <a:r>
              <a:rPr lang="en-US" dirty="0"/>
              <a:t> ‘armed’</a:t>
            </a:r>
          </a:p>
          <a:p>
            <a:pPr marL="0" indent="0">
              <a:buNone/>
            </a:pPr>
            <a:r>
              <a:rPr lang="en-US" dirty="0"/>
              <a:t>-</a:t>
            </a:r>
            <a:r>
              <a:rPr lang="bg-BG" dirty="0"/>
              <a:t>има сигнал от </a:t>
            </a:r>
            <a:r>
              <a:rPr lang="en-US" dirty="0"/>
              <a:t>‘anti-skid’</a:t>
            </a:r>
            <a:r>
              <a:rPr lang="bg-BG" dirty="0"/>
              <a:t> системата, че колелата се въртят</a:t>
            </a:r>
          </a:p>
          <a:p>
            <a:pPr marL="0" indent="0">
              <a:buNone/>
            </a:pPr>
            <a:r>
              <a:rPr lang="bg-BG" dirty="0"/>
              <a:t>-ако </a:t>
            </a:r>
            <a:r>
              <a:rPr lang="en-US" dirty="0"/>
              <a:t>‘anti-skid’ </a:t>
            </a:r>
            <a:r>
              <a:rPr lang="bg-BG" dirty="0"/>
              <a:t>системата не подаде сигнал, тогава се използва сигнала, че колесниците са натоварени</a:t>
            </a:r>
          </a:p>
          <a:p>
            <a:pPr marL="0" indent="0">
              <a:buNone/>
            </a:pPr>
            <a:r>
              <a:rPr lang="bg-BG" dirty="0"/>
              <a:t>-ръчките за тягата са прибрани</a:t>
            </a:r>
          </a:p>
          <a:p>
            <a:pPr marL="0" indent="0">
              <a:buNone/>
            </a:pPr>
            <a:r>
              <a:rPr lang="bg-BG" dirty="0"/>
              <a:t>-</a:t>
            </a:r>
            <a:r>
              <a:rPr lang="bg-BG" dirty="0" err="1"/>
              <a:t>реверса</a:t>
            </a:r>
            <a:r>
              <a:rPr lang="bg-BG" dirty="0"/>
              <a:t> е включен</a:t>
            </a:r>
          </a:p>
          <a:p>
            <a:pPr marL="0" indent="0">
              <a:buNone/>
            </a:pPr>
            <a:r>
              <a:rPr lang="bg-BG" dirty="0"/>
              <a:t>-защита при висока </a:t>
            </a:r>
            <a:r>
              <a:rPr lang="en-US" dirty="0"/>
              <a:t>IAS</a:t>
            </a:r>
            <a:r>
              <a:rPr lang="bg-BG" dirty="0"/>
              <a:t>-над определена скорост спирачките, няма да се задействат.</a:t>
            </a:r>
          </a:p>
          <a:p>
            <a:pPr marL="0" indent="0">
              <a:buNone/>
            </a:pPr>
            <a:endParaRPr lang="bg-BG" dirty="0"/>
          </a:p>
        </p:txBody>
      </p:sp>
    </p:spTree>
    <p:extLst>
      <p:ext uri="{BB962C8B-B14F-4D97-AF65-F5344CB8AC3E}">
        <p14:creationId xmlns:p14="http://schemas.microsoft.com/office/powerpoint/2010/main" val="881630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42DA5-B1AE-44FF-B0E1-9B19FA0DADDF}"/>
              </a:ext>
            </a:extLst>
          </p:cNvPr>
          <p:cNvSpPr>
            <a:spLocks noGrp="1"/>
          </p:cNvSpPr>
          <p:nvPr>
            <p:ph type="title"/>
          </p:nvPr>
        </p:nvSpPr>
        <p:spPr>
          <a:xfrm>
            <a:off x="645130" y="62420"/>
            <a:ext cx="9404723" cy="1400530"/>
          </a:xfrm>
        </p:spPr>
        <p:txBody>
          <a:bodyPr/>
          <a:lstStyle/>
          <a:p>
            <a:pPr algn="ctr"/>
            <a:r>
              <a:rPr lang="bg-BG" dirty="0"/>
              <a:t>Предназначение на органите за управление</a:t>
            </a:r>
            <a:endParaRPr lang="en-US" dirty="0"/>
          </a:p>
        </p:txBody>
      </p:sp>
      <p:sp>
        <p:nvSpPr>
          <p:cNvPr id="3" name="Content Placeholder 2">
            <a:extLst>
              <a:ext uri="{FF2B5EF4-FFF2-40B4-BE49-F238E27FC236}">
                <a16:creationId xmlns:a16="http://schemas.microsoft.com/office/drawing/2014/main" id="{DE1D54BF-D6F7-4C55-BEB7-9E61D04A1901}"/>
              </a:ext>
            </a:extLst>
          </p:cNvPr>
          <p:cNvSpPr>
            <a:spLocks noGrp="1"/>
          </p:cNvSpPr>
          <p:nvPr>
            <p:ph idx="1"/>
          </p:nvPr>
        </p:nvSpPr>
        <p:spPr>
          <a:xfrm>
            <a:off x="1103312" y="1462950"/>
            <a:ext cx="8946541" cy="5044728"/>
          </a:xfrm>
        </p:spPr>
        <p:txBody>
          <a:bodyPr>
            <a:normAutofit/>
          </a:bodyPr>
          <a:lstStyle/>
          <a:p>
            <a:r>
              <a:rPr lang="ru-RU" dirty="0" err="1"/>
              <a:t>Органите</a:t>
            </a:r>
            <a:r>
              <a:rPr lang="ru-RU" dirty="0"/>
              <a:t> за управление служат за </a:t>
            </a:r>
            <a:r>
              <a:rPr lang="ru-RU" dirty="0" err="1"/>
              <a:t>балансиране</a:t>
            </a:r>
            <a:r>
              <a:rPr lang="ru-RU" dirty="0"/>
              <a:t> на самолета около трите оси и за </a:t>
            </a:r>
            <a:r>
              <a:rPr lang="ru-RU" dirty="0" err="1"/>
              <a:t>завъртането</a:t>
            </a:r>
            <a:r>
              <a:rPr lang="ru-RU" dirty="0"/>
              <a:t> </a:t>
            </a:r>
            <a:r>
              <a:rPr lang="ru-RU" dirty="0" err="1"/>
              <a:t>му</a:t>
            </a:r>
            <a:r>
              <a:rPr lang="ru-RU" dirty="0"/>
              <a:t> около </a:t>
            </a:r>
            <a:r>
              <a:rPr lang="ru-RU" dirty="0" err="1"/>
              <a:t>тях</a:t>
            </a:r>
            <a:r>
              <a:rPr lang="ru-RU" dirty="0"/>
              <a:t>.</a:t>
            </a:r>
          </a:p>
          <a:p>
            <a:pPr marL="0" indent="0">
              <a:buNone/>
            </a:pPr>
            <a:endParaRPr lang="ru-RU" dirty="0"/>
          </a:p>
          <a:p>
            <a:pPr>
              <a:buFont typeface="Arial" panose="020B0604020202020204" pitchFamily="34" charset="0"/>
              <a:buChar char="•"/>
            </a:pPr>
            <a:endParaRPr lang="ru-RU" dirty="0"/>
          </a:p>
          <a:p>
            <a:pPr>
              <a:buFont typeface="Arial" panose="020B0604020202020204" pitchFamily="34" charset="0"/>
              <a:buChar char="•"/>
            </a:pPr>
            <a:endParaRPr lang="en-US" dirty="0"/>
          </a:p>
        </p:txBody>
      </p:sp>
      <p:pic>
        <p:nvPicPr>
          <p:cNvPr id="7" name="Content Placeholder 3">
            <a:extLst>
              <a:ext uri="{FF2B5EF4-FFF2-40B4-BE49-F238E27FC236}">
                <a16:creationId xmlns:a16="http://schemas.microsoft.com/office/drawing/2014/main" id="{D11FE1D4-0F25-495B-9F78-81C7602F1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377" y="2987039"/>
            <a:ext cx="8856628" cy="3189416"/>
          </a:xfrm>
          <a:prstGeom prst="rect">
            <a:avLst/>
          </a:prstGeom>
        </p:spPr>
      </p:pic>
    </p:spTree>
    <p:extLst>
      <p:ext uri="{BB962C8B-B14F-4D97-AF65-F5344CB8AC3E}">
        <p14:creationId xmlns:p14="http://schemas.microsoft.com/office/powerpoint/2010/main" val="2451942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AD7694-3D9C-4CB0-8F40-D1E77C3ACBDE}"/>
              </a:ext>
            </a:extLst>
          </p:cNvPr>
          <p:cNvSpPr>
            <a:spLocks noGrp="1"/>
          </p:cNvSpPr>
          <p:nvPr>
            <p:ph idx="1"/>
          </p:nvPr>
        </p:nvSpPr>
        <p:spPr>
          <a:xfrm>
            <a:off x="1103312" y="323850"/>
            <a:ext cx="8946541" cy="5924549"/>
          </a:xfrm>
        </p:spPr>
        <p:txBody>
          <a:bodyPr/>
          <a:lstStyle/>
          <a:p>
            <a:r>
              <a:rPr lang="bg-BG" dirty="0"/>
              <a:t>Момент около дадена ос се създава чрез промяна на аеродинамичната сила действаща на дадената повърхност (крило или опашни плоскости) и това става по следните начини:</a:t>
            </a:r>
          </a:p>
          <a:p>
            <a:r>
              <a:rPr lang="bg-BG" dirty="0"/>
              <a:t>промяна на кривината на профила – увеличаването на кривината, чрез отклоняване на контролната повърхност надолу, ще увеличи създаваната подемна сила – може да се използва за завъртане около трите оси</a:t>
            </a:r>
          </a:p>
          <a:p>
            <a:r>
              <a:rPr lang="bg-BG" dirty="0"/>
              <a:t>промяна на ъгъла на атака на профила, което увеличава създаваната подемна сила – използва се при </a:t>
            </a:r>
            <a:r>
              <a:rPr lang="bg-BG" dirty="0" err="1"/>
              <a:t>отклоняемия</a:t>
            </a:r>
            <a:r>
              <a:rPr lang="bg-BG" dirty="0"/>
              <a:t> стабилизатор</a:t>
            </a:r>
            <a:endParaRPr lang="en-US" dirty="0"/>
          </a:p>
        </p:txBody>
      </p:sp>
      <p:pic>
        <p:nvPicPr>
          <p:cNvPr id="5" name="Picture 4">
            <a:extLst>
              <a:ext uri="{FF2B5EF4-FFF2-40B4-BE49-F238E27FC236}">
                <a16:creationId xmlns:a16="http://schemas.microsoft.com/office/drawing/2014/main" id="{D891361D-E111-4FA9-A0B7-AF3057A04A89}"/>
              </a:ext>
            </a:extLst>
          </p:cNvPr>
          <p:cNvPicPr>
            <a:picLocks noChangeAspect="1"/>
          </p:cNvPicPr>
          <p:nvPr/>
        </p:nvPicPr>
        <p:blipFill>
          <a:blip r:embed="rId2"/>
          <a:stretch>
            <a:fillRect/>
          </a:stretch>
        </p:blipFill>
        <p:spPr>
          <a:xfrm>
            <a:off x="5419980" y="3536111"/>
            <a:ext cx="4629873" cy="2909977"/>
          </a:xfrm>
          <a:prstGeom prst="rect">
            <a:avLst/>
          </a:prstGeom>
        </p:spPr>
      </p:pic>
    </p:spTree>
    <p:extLst>
      <p:ext uri="{BB962C8B-B14F-4D97-AF65-F5344CB8AC3E}">
        <p14:creationId xmlns:p14="http://schemas.microsoft.com/office/powerpoint/2010/main" val="2258478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1E37C-0B8F-4886-9B39-24BE99CCF8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AA96DD-7CB4-49A3-B18E-6DC712828A9A}"/>
              </a:ext>
            </a:extLst>
          </p:cNvPr>
          <p:cNvSpPr>
            <a:spLocks noGrp="1"/>
          </p:cNvSpPr>
          <p:nvPr>
            <p:ph idx="1"/>
          </p:nvPr>
        </p:nvSpPr>
        <p:spPr/>
        <p:txBody>
          <a:bodyPr/>
          <a:lstStyle/>
          <a:p>
            <a:r>
              <a:rPr lang="bg-BG" dirty="0"/>
              <a:t>намаляване на аеродинамичната сила чрез отклонение на въздушния поток – спойлерите намаляват подемната сила, като смущават въздушния поток по-горната повърхност на профила и осигуряват контрол в напречно направление </a:t>
            </a:r>
            <a:endParaRPr lang="en-US" dirty="0"/>
          </a:p>
        </p:txBody>
      </p:sp>
      <p:pic>
        <p:nvPicPr>
          <p:cNvPr id="5" name="Picture 4">
            <a:extLst>
              <a:ext uri="{FF2B5EF4-FFF2-40B4-BE49-F238E27FC236}">
                <a16:creationId xmlns:a16="http://schemas.microsoft.com/office/drawing/2014/main" id="{373D947F-6C6F-42B3-A555-7958932BE302}"/>
              </a:ext>
            </a:extLst>
          </p:cNvPr>
          <p:cNvPicPr>
            <a:picLocks noChangeAspect="1"/>
          </p:cNvPicPr>
          <p:nvPr/>
        </p:nvPicPr>
        <p:blipFill>
          <a:blip r:embed="rId2"/>
          <a:stretch>
            <a:fillRect/>
          </a:stretch>
        </p:blipFill>
        <p:spPr>
          <a:xfrm>
            <a:off x="1906808" y="3597754"/>
            <a:ext cx="7940233" cy="2386642"/>
          </a:xfrm>
          <a:prstGeom prst="rect">
            <a:avLst/>
          </a:prstGeom>
        </p:spPr>
      </p:pic>
    </p:spTree>
    <p:extLst>
      <p:ext uri="{BB962C8B-B14F-4D97-AF65-F5344CB8AC3E}">
        <p14:creationId xmlns:p14="http://schemas.microsoft.com/office/powerpoint/2010/main" val="3523897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022A-3B20-4FDC-81E0-FCD018011902}"/>
              </a:ext>
            </a:extLst>
          </p:cNvPr>
          <p:cNvSpPr>
            <a:spLocks noGrp="1"/>
          </p:cNvSpPr>
          <p:nvPr>
            <p:ph type="title"/>
          </p:nvPr>
        </p:nvSpPr>
        <p:spPr/>
        <p:txBody>
          <a:bodyPr/>
          <a:lstStyle/>
          <a:p>
            <a:r>
              <a:rPr lang="bg-BG" dirty="0"/>
              <a:t>Шарнирни моменти</a:t>
            </a:r>
            <a:br>
              <a:rPr lang="bg-BG" dirty="0"/>
            </a:br>
            <a:endParaRPr lang="en-US" dirty="0"/>
          </a:p>
        </p:txBody>
      </p:sp>
      <p:sp>
        <p:nvSpPr>
          <p:cNvPr id="3" name="Content Placeholder 2">
            <a:extLst>
              <a:ext uri="{FF2B5EF4-FFF2-40B4-BE49-F238E27FC236}">
                <a16:creationId xmlns:a16="http://schemas.microsoft.com/office/drawing/2014/main" id="{3C6DCEEE-06C8-44DA-AC10-36804D6E5375}"/>
              </a:ext>
            </a:extLst>
          </p:cNvPr>
          <p:cNvSpPr>
            <a:spLocks noGrp="1"/>
          </p:cNvSpPr>
          <p:nvPr>
            <p:ph idx="1"/>
          </p:nvPr>
        </p:nvSpPr>
        <p:spPr/>
        <p:txBody>
          <a:bodyPr/>
          <a:lstStyle/>
          <a:p>
            <a:r>
              <a:rPr lang="bg-BG" dirty="0"/>
              <a:t>Аеродинамична сила, която действа на дадена повърхност ще се стреми да я завърти около оста </a:t>
            </a:r>
            <a:r>
              <a:rPr lang="bg-BG" dirty="0">
                <a:cs typeface="Times New Roman" panose="02020603050405020304" pitchFamily="18" charset="0"/>
              </a:rPr>
              <a:t>ѝ на закрепване.</a:t>
            </a:r>
          </a:p>
          <a:p>
            <a:r>
              <a:rPr lang="bg-BG" dirty="0">
                <a:cs typeface="Times New Roman" panose="02020603050405020304" pitchFamily="18" charset="0"/>
              </a:rPr>
              <a:t>За да задържи контролната повърхност в даденото положение пилота трябва да балансира създадения от аеродинамичната сила момент. </a:t>
            </a:r>
            <a:endParaRPr lang="en-US" dirty="0"/>
          </a:p>
        </p:txBody>
      </p:sp>
      <p:pic>
        <p:nvPicPr>
          <p:cNvPr id="5" name="Picture 4">
            <a:extLst>
              <a:ext uri="{FF2B5EF4-FFF2-40B4-BE49-F238E27FC236}">
                <a16:creationId xmlns:a16="http://schemas.microsoft.com/office/drawing/2014/main" id="{57E18F6D-D6DB-4015-964D-999722112C1F}"/>
              </a:ext>
            </a:extLst>
          </p:cNvPr>
          <p:cNvPicPr>
            <a:picLocks noChangeAspect="1"/>
          </p:cNvPicPr>
          <p:nvPr/>
        </p:nvPicPr>
        <p:blipFill>
          <a:blip r:embed="rId2"/>
          <a:stretch>
            <a:fillRect/>
          </a:stretch>
        </p:blipFill>
        <p:spPr>
          <a:xfrm>
            <a:off x="1480659" y="3934316"/>
            <a:ext cx="8356922" cy="1874808"/>
          </a:xfrm>
          <a:prstGeom prst="rect">
            <a:avLst/>
          </a:prstGeom>
        </p:spPr>
      </p:pic>
    </p:spTree>
    <p:extLst>
      <p:ext uri="{BB962C8B-B14F-4D97-AF65-F5344CB8AC3E}">
        <p14:creationId xmlns:p14="http://schemas.microsoft.com/office/powerpoint/2010/main" val="17737421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DA8A3-FDDF-4D7B-8E52-4F3C18F8FCA5}"/>
              </a:ext>
            </a:extLst>
          </p:cNvPr>
          <p:cNvSpPr>
            <a:spLocks noGrp="1"/>
          </p:cNvSpPr>
          <p:nvPr>
            <p:ph type="title"/>
          </p:nvPr>
        </p:nvSpPr>
        <p:spPr/>
        <p:txBody>
          <a:bodyPr/>
          <a:lstStyle/>
          <a:p>
            <a:r>
              <a:rPr lang="bg-BG" dirty="0"/>
              <a:t>Баланс на органите за управление</a:t>
            </a:r>
            <a:endParaRPr lang="en-US" dirty="0"/>
          </a:p>
        </p:txBody>
      </p:sp>
      <p:sp>
        <p:nvSpPr>
          <p:cNvPr id="3" name="Content Placeholder 2">
            <a:extLst>
              <a:ext uri="{FF2B5EF4-FFF2-40B4-BE49-F238E27FC236}">
                <a16:creationId xmlns:a16="http://schemas.microsoft.com/office/drawing/2014/main" id="{3578B356-836A-46EF-843E-554D4F1E60AE}"/>
              </a:ext>
            </a:extLst>
          </p:cNvPr>
          <p:cNvSpPr>
            <a:spLocks noGrp="1"/>
          </p:cNvSpPr>
          <p:nvPr>
            <p:ph idx="1"/>
          </p:nvPr>
        </p:nvSpPr>
        <p:spPr/>
        <p:txBody>
          <a:bodyPr/>
          <a:lstStyle/>
          <a:p>
            <a:r>
              <a:rPr lang="bg-BG" dirty="0"/>
              <a:t>Аеродинамичната сила при определено отклонение на контролната повърхност ще зависи от нейната площ и квадрата на скоростта.</a:t>
            </a:r>
          </a:p>
          <a:p>
            <a:r>
              <a:rPr lang="bg-BG" dirty="0"/>
              <a:t>За големите и бързи самолета аеродинамичната сила ще създава прекалено големи шарнирни моменти, което налага използването на </a:t>
            </a:r>
            <a:r>
              <a:rPr lang="bg-BG" dirty="0" err="1"/>
              <a:t>бустерни</a:t>
            </a:r>
            <a:r>
              <a:rPr lang="bg-BG" dirty="0"/>
              <a:t> системи или аеродинамична </a:t>
            </a:r>
            <a:r>
              <a:rPr lang="bg-BG" dirty="0" err="1"/>
              <a:t>балансировка</a:t>
            </a:r>
            <a:r>
              <a:rPr lang="bg-BG" dirty="0"/>
              <a:t> на контролните повърхности.</a:t>
            </a:r>
          </a:p>
          <a:p>
            <a:r>
              <a:rPr lang="bg-BG" dirty="0"/>
              <a:t>Аеродинамичната </a:t>
            </a:r>
            <a:r>
              <a:rPr lang="bg-BG" dirty="0" err="1"/>
              <a:t>балансировка</a:t>
            </a:r>
            <a:r>
              <a:rPr lang="bg-BG" dirty="0"/>
              <a:t> използва аеродинамичните сили върху повърхността за намаляване на шарнирния момент.</a:t>
            </a:r>
            <a:endParaRPr lang="en-US" dirty="0"/>
          </a:p>
        </p:txBody>
      </p:sp>
    </p:spTree>
    <p:extLst>
      <p:ext uri="{BB962C8B-B14F-4D97-AF65-F5344CB8AC3E}">
        <p14:creationId xmlns:p14="http://schemas.microsoft.com/office/powerpoint/2010/main" val="321702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5B4FB-90A4-48BD-9EAC-47B4FD137432}"/>
              </a:ext>
            </a:extLst>
          </p:cNvPr>
          <p:cNvSpPr>
            <a:spLocks noGrp="1"/>
          </p:cNvSpPr>
          <p:nvPr>
            <p:ph type="title"/>
          </p:nvPr>
        </p:nvSpPr>
        <p:spPr/>
        <p:txBody>
          <a:bodyPr/>
          <a:lstStyle/>
          <a:p>
            <a:r>
              <a:rPr lang="bg-BG" dirty="0"/>
              <a:t>Преместване на оста на закрепване назад</a:t>
            </a:r>
            <a:endParaRPr lang="en-US" dirty="0"/>
          </a:p>
        </p:txBody>
      </p:sp>
      <p:sp>
        <p:nvSpPr>
          <p:cNvPr id="3" name="Content Placeholder 2">
            <a:extLst>
              <a:ext uri="{FF2B5EF4-FFF2-40B4-BE49-F238E27FC236}">
                <a16:creationId xmlns:a16="http://schemas.microsoft.com/office/drawing/2014/main" id="{D13A5684-2632-4B11-9FAD-8BD29741FFA9}"/>
              </a:ext>
            </a:extLst>
          </p:cNvPr>
          <p:cNvSpPr>
            <a:spLocks noGrp="1"/>
          </p:cNvSpPr>
          <p:nvPr>
            <p:ph idx="1"/>
          </p:nvPr>
        </p:nvSpPr>
        <p:spPr/>
        <p:txBody>
          <a:bodyPr/>
          <a:lstStyle/>
          <a:p>
            <a:r>
              <a:rPr lang="bg-BG" dirty="0"/>
              <a:t>Преместването на оста за закрепване назад ще намали разстоянието до центъра на налягане на крилото, което ще намали създавания шарнирен момент.</a:t>
            </a:r>
          </a:p>
          <a:p>
            <a:r>
              <a:rPr lang="bg-BG" dirty="0"/>
              <a:t>Преместването назад на оста не намалява ефективността на контролната повърхност.</a:t>
            </a:r>
          </a:p>
          <a:p>
            <a:endParaRPr lang="en-US" dirty="0"/>
          </a:p>
        </p:txBody>
      </p:sp>
      <p:pic>
        <p:nvPicPr>
          <p:cNvPr id="5" name="Picture 4">
            <a:extLst>
              <a:ext uri="{FF2B5EF4-FFF2-40B4-BE49-F238E27FC236}">
                <a16:creationId xmlns:a16="http://schemas.microsoft.com/office/drawing/2014/main" id="{E08C7DE9-85A3-4248-B00E-794132DB74D5}"/>
              </a:ext>
            </a:extLst>
          </p:cNvPr>
          <p:cNvPicPr>
            <a:picLocks noChangeAspect="1"/>
          </p:cNvPicPr>
          <p:nvPr/>
        </p:nvPicPr>
        <p:blipFill>
          <a:blip r:embed="rId2"/>
          <a:stretch>
            <a:fillRect/>
          </a:stretch>
        </p:blipFill>
        <p:spPr>
          <a:xfrm>
            <a:off x="2648187" y="4055853"/>
            <a:ext cx="5856790" cy="2099094"/>
          </a:xfrm>
          <a:prstGeom prst="rect">
            <a:avLst/>
          </a:prstGeom>
        </p:spPr>
      </p:pic>
    </p:spTree>
    <p:extLst>
      <p:ext uri="{BB962C8B-B14F-4D97-AF65-F5344CB8AC3E}">
        <p14:creationId xmlns:p14="http://schemas.microsoft.com/office/powerpoint/2010/main" val="2294556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838E-D6B9-45E0-A43A-82893FAD52D8}"/>
              </a:ext>
            </a:extLst>
          </p:cNvPr>
          <p:cNvSpPr>
            <a:spLocks noGrp="1"/>
          </p:cNvSpPr>
          <p:nvPr>
            <p:ph type="title"/>
          </p:nvPr>
        </p:nvSpPr>
        <p:spPr/>
        <p:txBody>
          <a:bodyPr/>
          <a:lstStyle/>
          <a:p>
            <a:r>
              <a:rPr lang="bg-BG" dirty="0"/>
              <a:t>Рогова компенсация</a:t>
            </a:r>
            <a:endParaRPr lang="en-US" dirty="0"/>
          </a:p>
        </p:txBody>
      </p:sp>
      <p:sp>
        <p:nvSpPr>
          <p:cNvPr id="3" name="Content Placeholder 2">
            <a:extLst>
              <a:ext uri="{FF2B5EF4-FFF2-40B4-BE49-F238E27FC236}">
                <a16:creationId xmlns:a16="http://schemas.microsoft.com/office/drawing/2014/main" id="{189B0DA9-E47C-493C-8935-3DF608140677}"/>
              </a:ext>
            </a:extLst>
          </p:cNvPr>
          <p:cNvSpPr>
            <a:spLocks noGrp="1"/>
          </p:cNvSpPr>
          <p:nvPr>
            <p:ph idx="1"/>
          </p:nvPr>
        </p:nvSpPr>
        <p:spPr/>
        <p:txBody>
          <a:bodyPr/>
          <a:lstStyle/>
          <a:p>
            <a:r>
              <a:rPr lang="bg-BG" dirty="0"/>
              <a:t>Част от контролната повърхност се намира пред оста на закрепване, а силите действащи върху тази част създават шарнирен момент с посока обратна на посоката на шарнирния момент от основната част, което намалява големината на резултантния момент, но не и ефективността.</a:t>
            </a:r>
            <a:endParaRPr lang="en-US" dirty="0"/>
          </a:p>
        </p:txBody>
      </p:sp>
      <p:pic>
        <p:nvPicPr>
          <p:cNvPr id="5" name="Picture 4">
            <a:extLst>
              <a:ext uri="{FF2B5EF4-FFF2-40B4-BE49-F238E27FC236}">
                <a16:creationId xmlns:a16="http://schemas.microsoft.com/office/drawing/2014/main" id="{958F8F93-FEB8-47DF-82EC-114656660858}"/>
              </a:ext>
            </a:extLst>
          </p:cNvPr>
          <p:cNvPicPr>
            <a:picLocks noChangeAspect="1"/>
          </p:cNvPicPr>
          <p:nvPr/>
        </p:nvPicPr>
        <p:blipFill>
          <a:blip r:embed="rId2"/>
          <a:stretch>
            <a:fillRect/>
          </a:stretch>
        </p:blipFill>
        <p:spPr>
          <a:xfrm>
            <a:off x="3915971" y="3884202"/>
            <a:ext cx="3321221" cy="2521080"/>
          </a:xfrm>
          <a:prstGeom prst="rect">
            <a:avLst/>
          </a:prstGeom>
        </p:spPr>
      </p:pic>
    </p:spTree>
    <p:extLst>
      <p:ext uri="{BB962C8B-B14F-4D97-AF65-F5344CB8AC3E}">
        <p14:creationId xmlns:p14="http://schemas.microsoft.com/office/powerpoint/2010/main" val="49595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939EB-1E0B-4E4C-B80C-1E818D9867D7}"/>
              </a:ext>
            </a:extLst>
          </p:cNvPr>
          <p:cNvSpPr>
            <a:spLocks noGrp="1"/>
          </p:cNvSpPr>
          <p:nvPr>
            <p:ph type="title"/>
          </p:nvPr>
        </p:nvSpPr>
        <p:spPr/>
        <p:txBody>
          <a:bodyPr/>
          <a:lstStyle/>
          <a:p>
            <a:r>
              <a:rPr lang="bg-BG" dirty="0"/>
              <a:t>Основни органи за управление</a:t>
            </a:r>
            <a:endParaRPr lang="en-US" dirty="0"/>
          </a:p>
        </p:txBody>
      </p:sp>
      <p:sp>
        <p:nvSpPr>
          <p:cNvPr id="3" name="Content Placeholder 2">
            <a:extLst>
              <a:ext uri="{FF2B5EF4-FFF2-40B4-BE49-F238E27FC236}">
                <a16:creationId xmlns:a16="http://schemas.microsoft.com/office/drawing/2014/main" id="{274805B1-E428-4DDA-A56E-100ACB94F174}"/>
              </a:ext>
            </a:extLst>
          </p:cNvPr>
          <p:cNvSpPr>
            <a:spLocks noGrp="1"/>
          </p:cNvSpPr>
          <p:nvPr>
            <p:ph idx="1"/>
          </p:nvPr>
        </p:nvSpPr>
        <p:spPr/>
        <p:txBody>
          <a:bodyPr>
            <a:normAutofit lnSpcReduction="10000"/>
          </a:bodyPr>
          <a:lstStyle/>
          <a:p>
            <a:r>
              <a:rPr lang="bg-BG" dirty="0"/>
              <a:t>Надлъжно управление – кормило за височина </a:t>
            </a:r>
          </a:p>
          <a:p>
            <a:r>
              <a:rPr lang="bg-BG" dirty="0"/>
              <a:t>Напречно управление – </a:t>
            </a:r>
            <a:r>
              <a:rPr lang="bg-BG" dirty="0" err="1"/>
              <a:t>елерони</a:t>
            </a:r>
            <a:endParaRPr lang="bg-BG" dirty="0"/>
          </a:p>
          <a:p>
            <a:r>
              <a:rPr lang="bg-BG" dirty="0"/>
              <a:t>Попътно управление – кормило за направление</a:t>
            </a:r>
          </a:p>
          <a:p>
            <a:r>
              <a:rPr lang="bg-BG" dirty="0"/>
              <a:t>Основните органи за управление при механична система за управление са </a:t>
            </a:r>
            <a:r>
              <a:rPr lang="bg-BG" dirty="0" err="1"/>
              <a:t>реверсивни</a:t>
            </a:r>
            <a:r>
              <a:rPr lang="bg-BG" dirty="0"/>
              <a:t>, усилието което оказва въздушния поток върху повърхността може да бъде усетено в контролния лост.</a:t>
            </a:r>
          </a:p>
          <a:p>
            <a:r>
              <a:rPr lang="bg-BG" dirty="0"/>
              <a:t>Хидравличното управление е </a:t>
            </a:r>
            <a:r>
              <a:rPr lang="bg-BG" dirty="0" err="1"/>
              <a:t>нереверсивно</a:t>
            </a:r>
            <a:r>
              <a:rPr lang="bg-BG" dirty="0"/>
              <a:t> и в този случай е необходимо да се създаде изкуствено натоварване.</a:t>
            </a:r>
          </a:p>
          <a:p>
            <a:r>
              <a:rPr lang="en-US" dirty="0"/>
              <a:t>Artificial feel unit</a:t>
            </a:r>
            <a:r>
              <a:rPr lang="bg-BG" dirty="0"/>
              <a:t> трябва да натоварва органите за управление в кабината според отклонението на повърхността и скоростта на полета.  </a:t>
            </a:r>
            <a:endParaRPr lang="en-US" dirty="0"/>
          </a:p>
        </p:txBody>
      </p:sp>
    </p:spTree>
    <p:extLst>
      <p:ext uri="{BB962C8B-B14F-4D97-AF65-F5344CB8AC3E}">
        <p14:creationId xmlns:p14="http://schemas.microsoft.com/office/powerpoint/2010/main" val="3684190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589BB-A27D-4061-B0E3-DC344A0F6222}"/>
              </a:ext>
            </a:extLst>
          </p:cNvPr>
          <p:cNvSpPr>
            <a:spLocks noGrp="1"/>
          </p:cNvSpPr>
          <p:nvPr>
            <p:ph type="title"/>
          </p:nvPr>
        </p:nvSpPr>
        <p:spPr/>
        <p:txBody>
          <a:bodyPr/>
          <a:lstStyle/>
          <a:p>
            <a:r>
              <a:rPr lang="bg-BG" dirty="0"/>
              <a:t>Вътрешна </a:t>
            </a:r>
            <a:r>
              <a:rPr lang="bg-BG" dirty="0" err="1"/>
              <a:t>балансировка</a:t>
            </a:r>
            <a:br>
              <a:rPr lang="bg-BG" dirty="0"/>
            </a:br>
            <a:endParaRPr lang="en-US" dirty="0"/>
          </a:p>
        </p:txBody>
      </p:sp>
      <p:sp>
        <p:nvSpPr>
          <p:cNvPr id="3" name="Content Placeholder 2">
            <a:extLst>
              <a:ext uri="{FF2B5EF4-FFF2-40B4-BE49-F238E27FC236}">
                <a16:creationId xmlns:a16="http://schemas.microsoft.com/office/drawing/2014/main" id="{42B27CF3-7D48-4F93-BB55-AB8696D4F5F5}"/>
              </a:ext>
            </a:extLst>
          </p:cNvPr>
          <p:cNvSpPr>
            <a:spLocks noGrp="1"/>
          </p:cNvSpPr>
          <p:nvPr>
            <p:ph idx="1"/>
          </p:nvPr>
        </p:nvSpPr>
        <p:spPr/>
        <p:txBody>
          <a:bodyPr/>
          <a:lstStyle/>
          <a:p>
            <a:r>
              <a:rPr lang="bg-BG" dirty="0"/>
              <a:t>При преместване на контролната повърхност надолу налягането отдолу на балансиращата повърхност ще се увеличи, а това отгоре ще се намали.</a:t>
            </a:r>
          </a:p>
          <a:p>
            <a:r>
              <a:rPr lang="bg-BG" dirty="0"/>
              <a:t>Разликата в налягането ще създаде шарнирен момент обратен на този от основната повърхност, което ще намали големината на сумарния шарнирен момент.</a:t>
            </a:r>
            <a:endParaRPr lang="en-US" dirty="0"/>
          </a:p>
        </p:txBody>
      </p:sp>
      <p:pic>
        <p:nvPicPr>
          <p:cNvPr id="5" name="Picture 4">
            <a:extLst>
              <a:ext uri="{FF2B5EF4-FFF2-40B4-BE49-F238E27FC236}">
                <a16:creationId xmlns:a16="http://schemas.microsoft.com/office/drawing/2014/main" id="{0C070ADB-6228-4D60-AE6C-440466042634}"/>
              </a:ext>
            </a:extLst>
          </p:cNvPr>
          <p:cNvPicPr>
            <a:picLocks noChangeAspect="1"/>
          </p:cNvPicPr>
          <p:nvPr/>
        </p:nvPicPr>
        <p:blipFill>
          <a:blip r:embed="rId2"/>
          <a:stretch>
            <a:fillRect/>
          </a:stretch>
        </p:blipFill>
        <p:spPr>
          <a:xfrm>
            <a:off x="3106130" y="4150658"/>
            <a:ext cx="5532699" cy="2541917"/>
          </a:xfrm>
          <a:prstGeom prst="rect">
            <a:avLst/>
          </a:prstGeom>
        </p:spPr>
      </p:pic>
    </p:spTree>
    <p:extLst>
      <p:ext uri="{BB962C8B-B14F-4D97-AF65-F5344CB8AC3E}">
        <p14:creationId xmlns:p14="http://schemas.microsoft.com/office/powerpoint/2010/main" val="2241541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039F0-6C9A-41DE-BC18-1602CC004F8D}"/>
              </a:ext>
            </a:extLst>
          </p:cNvPr>
          <p:cNvSpPr>
            <a:spLocks noGrp="1"/>
          </p:cNvSpPr>
          <p:nvPr>
            <p:ph type="title"/>
          </p:nvPr>
        </p:nvSpPr>
        <p:spPr>
          <a:xfrm>
            <a:off x="646111" y="452718"/>
            <a:ext cx="9404723" cy="880782"/>
          </a:xfrm>
        </p:spPr>
        <p:txBody>
          <a:bodyPr/>
          <a:lstStyle/>
          <a:p>
            <a:r>
              <a:rPr lang="bg-BG" dirty="0"/>
              <a:t>Балансираща повърхност</a:t>
            </a:r>
            <a:endParaRPr lang="en-US" dirty="0"/>
          </a:p>
        </p:txBody>
      </p:sp>
      <p:sp>
        <p:nvSpPr>
          <p:cNvPr id="3" name="Content Placeholder 2">
            <a:extLst>
              <a:ext uri="{FF2B5EF4-FFF2-40B4-BE49-F238E27FC236}">
                <a16:creationId xmlns:a16="http://schemas.microsoft.com/office/drawing/2014/main" id="{D899B283-E5C5-49B0-B77B-8664830506DF}"/>
              </a:ext>
            </a:extLst>
          </p:cNvPr>
          <p:cNvSpPr>
            <a:spLocks noGrp="1"/>
          </p:cNvSpPr>
          <p:nvPr>
            <p:ph idx="1"/>
          </p:nvPr>
        </p:nvSpPr>
        <p:spPr>
          <a:xfrm>
            <a:off x="1103312" y="1333500"/>
            <a:ext cx="8946541" cy="4914899"/>
          </a:xfrm>
        </p:spPr>
        <p:txBody>
          <a:bodyPr/>
          <a:lstStyle/>
          <a:p>
            <a:r>
              <a:rPr lang="bg-BG" dirty="0"/>
              <a:t>Горните методи използват прилагането на сила пред оста на закрепване, докато този метод прилага сила в изходящия ръб на повърхността, която е с посока обратна на посоката на силата действаща на основната повърхност.</a:t>
            </a:r>
          </a:p>
          <a:p>
            <a:r>
              <a:rPr lang="bg-BG" dirty="0"/>
              <a:t>Тази повърхност е свързана, така че да се премества в посока обратна на посоката на контролната повърхност, когато тя се движи.</a:t>
            </a:r>
          </a:p>
          <a:p>
            <a:r>
              <a:rPr lang="bg-BG" dirty="0"/>
              <a:t>Този вид </a:t>
            </a:r>
            <a:r>
              <a:rPr lang="bg-BG" dirty="0" err="1"/>
              <a:t>балансировка</a:t>
            </a:r>
            <a:r>
              <a:rPr lang="bg-BG" dirty="0"/>
              <a:t> намалява ефективността, тъй като се създава сила действаща в посока обратна на посоката на силата от контролната повърхност.</a:t>
            </a:r>
          </a:p>
        </p:txBody>
      </p:sp>
      <p:pic>
        <p:nvPicPr>
          <p:cNvPr id="5" name="Picture 4">
            <a:extLst>
              <a:ext uri="{FF2B5EF4-FFF2-40B4-BE49-F238E27FC236}">
                <a16:creationId xmlns:a16="http://schemas.microsoft.com/office/drawing/2014/main" id="{B8CBC33A-2188-4589-BAB0-A6EFA552F7D7}"/>
              </a:ext>
            </a:extLst>
          </p:cNvPr>
          <p:cNvPicPr>
            <a:picLocks noChangeAspect="1"/>
          </p:cNvPicPr>
          <p:nvPr/>
        </p:nvPicPr>
        <p:blipFill>
          <a:blip r:embed="rId2"/>
          <a:stretch>
            <a:fillRect/>
          </a:stretch>
        </p:blipFill>
        <p:spPr>
          <a:xfrm>
            <a:off x="2142147" y="4915788"/>
            <a:ext cx="6944810" cy="1489494"/>
          </a:xfrm>
          <a:prstGeom prst="rect">
            <a:avLst/>
          </a:prstGeom>
        </p:spPr>
      </p:pic>
    </p:spTree>
    <p:extLst>
      <p:ext uri="{BB962C8B-B14F-4D97-AF65-F5344CB8AC3E}">
        <p14:creationId xmlns:p14="http://schemas.microsoft.com/office/powerpoint/2010/main" val="344727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32982-D0AF-40AC-8AAE-AF4FC695D81B}"/>
              </a:ext>
            </a:extLst>
          </p:cNvPr>
          <p:cNvSpPr>
            <a:spLocks noGrp="1"/>
          </p:cNvSpPr>
          <p:nvPr>
            <p:ph type="title"/>
          </p:nvPr>
        </p:nvSpPr>
        <p:spPr/>
        <p:txBody>
          <a:bodyPr/>
          <a:lstStyle/>
          <a:p>
            <a:r>
              <a:rPr lang="bg-BG" dirty="0" err="1"/>
              <a:t>Антибалансираща</a:t>
            </a:r>
            <a:r>
              <a:rPr lang="bg-BG" dirty="0"/>
              <a:t> повърхност</a:t>
            </a:r>
            <a:endParaRPr lang="en-US" dirty="0"/>
          </a:p>
        </p:txBody>
      </p:sp>
      <p:sp>
        <p:nvSpPr>
          <p:cNvPr id="3" name="Content Placeholder 2">
            <a:extLst>
              <a:ext uri="{FF2B5EF4-FFF2-40B4-BE49-F238E27FC236}">
                <a16:creationId xmlns:a16="http://schemas.microsoft.com/office/drawing/2014/main" id="{2BFAC65E-9E72-4609-A734-5D7AAE83B829}"/>
              </a:ext>
            </a:extLst>
          </p:cNvPr>
          <p:cNvSpPr>
            <a:spLocks noGrp="1"/>
          </p:cNvSpPr>
          <p:nvPr>
            <p:ph idx="1"/>
          </p:nvPr>
        </p:nvSpPr>
        <p:spPr/>
        <p:txBody>
          <a:bodyPr/>
          <a:lstStyle/>
          <a:p>
            <a:r>
              <a:rPr lang="bg-BG" dirty="0"/>
              <a:t>Тази повърхност се свързва, така че да се движи в посоката на движение на контролната повърхност.</a:t>
            </a:r>
          </a:p>
          <a:p>
            <a:r>
              <a:rPr lang="bg-BG" dirty="0"/>
              <a:t>Ефективността се увеличава, но се увеличава и създавания шарнирен момент, който увеличава усилията необходими за управлението на контролните повърхности.</a:t>
            </a:r>
            <a:endParaRPr lang="en-US" dirty="0"/>
          </a:p>
        </p:txBody>
      </p:sp>
      <p:pic>
        <p:nvPicPr>
          <p:cNvPr id="5" name="Picture 4">
            <a:extLst>
              <a:ext uri="{FF2B5EF4-FFF2-40B4-BE49-F238E27FC236}">
                <a16:creationId xmlns:a16="http://schemas.microsoft.com/office/drawing/2014/main" id="{533AE9C8-26F9-4431-B7D5-3186D5D548EE}"/>
              </a:ext>
            </a:extLst>
          </p:cNvPr>
          <p:cNvPicPr>
            <a:picLocks noChangeAspect="1"/>
          </p:cNvPicPr>
          <p:nvPr/>
        </p:nvPicPr>
        <p:blipFill>
          <a:blip r:embed="rId2"/>
          <a:stretch>
            <a:fillRect/>
          </a:stretch>
        </p:blipFill>
        <p:spPr>
          <a:xfrm>
            <a:off x="1206795" y="4052797"/>
            <a:ext cx="8843058" cy="2467155"/>
          </a:xfrm>
          <a:prstGeom prst="rect">
            <a:avLst/>
          </a:prstGeom>
        </p:spPr>
      </p:pic>
    </p:spTree>
    <p:extLst>
      <p:ext uri="{BB962C8B-B14F-4D97-AF65-F5344CB8AC3E}">
        <p14:creationId xmlns:p14="http://schemas.microsoft.com/office/powerpoint/2010/main" val="11767606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077C-6827-4147-A3C7-33C2DC8373A0}"/>
              </a:ext>
            </a:extLst>
          </p:cNvPr>
          <p:cNvSpPr>
            <a:spLocks noGrp="1"/>
          </p:cNvSpPr>
          <p:nvPr>
            <p:ph type="title"/>
          </p:nvPr>
        </p:nvSpPr>
        <p:spPr/>
        <p:txBody>
          <a:bodyPr/>
          <a:lstStyle/>
          <a:p>
            <a:r>
              <a:rPr lang="bg-BG" dirty="0"/>
              <a:t>Пружинен </a:t>
            </a:r>
            <a:r>
              <a:rPr lang="bg-BG" dirty="0" err="1"/>
              <a:t>компенсатор</a:t>
            </a:r>
            <a:r>
              <a:rPr lang="bg-BG" dirty="0"/>
              <a:t> </a:t>
            </a:r>
            <a:r>
              <a:rPr lang="en-US" dirty="0"/>
              <a:t>(spring tab)</a:t>
            </a:r>
          </a:p>
        </p:txBody>
      </p:sp>
      <p:sp>
        <p:nvSpPr>
          <p:cNvPr id="3" name="Content Placeholder 2">
            <a:extLst>
              <a:ext uri="{FF2B5EF4-FFF2-40B4-BE49-F238E27FC236}">
                <a16:creationId xmlns:a16="http://schemas.microsoft.com/office/drawing/2014/main" id="{337BF9E9-46F6-473F-A337-34EED893961D}"/>
              </a:ext>
            </a:extLst>
          </p:cNvPr>
          <p:cNvSpPr>
            <a:spLocks noGrp="1"/>
          </p:cNvSpPr>
          <p:nvPr>
            <p:ph idx="1"/>
          </p:nvPr>
        </p:nvSpPr>
        <p:spPr/>
        <p:txBody>
          <a:bodyPr/>
          <a:lstStyle/>
          <a:p>
            <a:r>
              <a:rPr lang="bg-BG" dirty="0"/>
              <a:t>Преместването на помощната повърхността е пропорционално на приложеното усилие.</a:t>
            </a:r>
          </a:p>
          <a:p>
            <a:r>
              <a:rPr lang="bg-BG" dirty="0"/>
              <a:t>Максимално подпомагане се постига при най-големите усилия, като това се постига чрез поставянето на пружина във връзката към балансиращата повърхност.</a:t>
            </a:r>
          </a:p>
          <a:p>
            <a:r>
              <a:rPr lang="bg-BG" dirty="0"/>
              <a:t>Този вид компенсация се използва при високи скорости за намаляване на натоварването. </a:t>
            </a:r>
            <a:endParaRPr lang="en-US" dirty="0"/>
          </a:p>
        </p:txBody>
      </p:sp>
      <p:pic>
        <p:nvPicPr>
          <p:cNvPr id="5" name="Picture 4">
            <a:extLst>
              <a:ext uri="{FF2B5EF4-FFF2-40B4-BE49-F238E27FC236}">
                <a16:creationId xmlns:a16="http://schemas.microsoft.com/office/drawing/2014/main" id="{37507756-2691-48AF-A286-5C0F4E50726F}"/>
              </a:ext>
            </a:extLst>
          </p:cNvPr>
          <p:cNvPicPr>
            <a:picLocks noChangeAspect="1"/>
          </p:cNvPicPr>
          <p:nvPr/>
        </p:nvPicPr>
        <p:blipFill>
          <a:blip r:embed="rId2"/>
          <a:stretch>
            <a:fillRect/>
          </a:stretch>
        </p:blipFill>
        <p:spPr>
          <a:xfrm>
            <a:off x="1103312" y="4481322"/>
            <a:ext cx="4575131" cy="2079642"/>
          </a:xfrm>
          <a:prstGeom prst="rect">
            <a:avLst/>
          </a:prstGeom>
        </p:spPr>
      </p:pic>
      <p:pic>
        <p:nvPicPr>
          <p:cNvPr id="7" name="Picture 6">
            <a:extLst>
              <a:ext uri="{FF2B5EF4-FFF2-40B4-BE49-F238E27FC236}">
                <a16:creationId xmlns:a16="http://schemas.microsoft.com/office/drawing/2014/main" id="{14301883-B546-4B2D-AA6D-D2FEC9EDCB9C}"/>
              </a:ext>
            </a:extLst>
          </p:cNvPr>
          <p:cNvPicPr>
            <a:picLocks noChangeAspect="1"/>
          </p:cNvPicPr>
          <p:nvPr/>
        </p:nvPicPr>
        <p:blipFill>
          <a:blip r:embed="rId3"/>
          <a:stretch>
            <a:fillRect/>
          </a:stretch>
        </p:blipFill>
        <p:spPr>
          <a:xfrm>
            <a:off x="5776655" y="4481322"/>
            <a:ext cx="4874537" cy="2079642"/>
          </a:xfrm>
          <a:prstGeom prst="rect">
            <a:avLst/>
          </a:prstGeom>
        </p:spPr>
      </p:pic>
    </p:spTree>
    <p:extLst>
      <p:ext uri="{BB962C8B-B14F-4D97-AF65-F5344CB8AC3E}">
        <p14:creationId xmlns:p14="http://schemas.microsoft.com/office/powerpoint/2010/main" val="3736204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F9FF-79FF-3B07-D89F-8D221697058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7BF9B74-C97E-3D76-5956-DE671AE58D9A}"/>
              </a:ext>
            </a:extLst>
          </p:cNvPr>
          <p:cNvPicPr>
            <a:picLocks noGrp="1" noChangeAspect="1"/>
          </p:cNvPicPr>
          <p:nvPr>
            <p:ph idx="1"/>
          </p:nvPr>
        </p:nvPicPr>
        <p:blipFill>
          <a:blip r:embed="rId2"/>
          <a:stretch>
            <a:fillRect/>
          </a:stretch>
        </p:blipFill>
        <p:spPr>
          <a:xfrm>
            <a:off x="1103313" y="3124831"/>
            <a:ext cx="8947150" cy="2051375"/>
          </a:xfrm>
        </p:spPr>
      </p:pic>
    </p:spTree>
    <p:extLst>
      <p:ext uri="{BB962C8B-B14F-4D97-AF65-F5344CB8AC3E}">
        <p14:creationId xmlns:p14="http://schemas.microsoft.com/office/powerpoint/2010/main" val="11670136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B674-BF77-4748-999F-A398BDDA51F0}"/>
              </a:ext>
            </a:extLst>
          </p:cNvPr>
          <p:cNvSpPr>
            <a:spLocks noGrp="1"/>
          </p:cNvSpPr>
          <p:nvPr>
            <p:ph type="title"/>
          </p:nvPr>
        </p:nvSpPr>
        <p:spPr/>
        <p:txBody>
          <a:bodyPr/>
          <a:lstStyle/>
          <a:p>
            <a:r>
              <a:rPr lang="bg-BG" dirty="0" err="1"/>
              <a:t>Сервокомпенсатор</a:t>
            </a:r>
            <a:endParaRPr lang="en-US" dirty="0"/>
          </a:p>
        </p:txBody>
      </p:sp>
      <p:sp>
        <p:nvSpPr>
          <p:cNvPr id="3" name="Content Placeholder 2">
            <a:extLst>
              <a:ext uri="{FF2B5EF4-FFF2-40B4-BE49-F238E27FC236}">
                <a16:creationId xmlns:a16="http://schemas.microsoft.com/office/drawing/2014/main" id="{4500FD57-C020-4D82-88A8-E3408D960A17}"/>
              </a:ext>
            </a:extLst>
          </p:cNvPr>
          <p:cNvSpPr>
            <a:spLocks noGrp="1"/>
          </p:cNvSpPr>
          <p:nvPr>
            <p:ph idx="1"/>
          </p:nvPr>
        </p:nvSpPr>
        <p:spPr/>
        <p:txBody>
          <a:bodyPr/>
          <a:lstStyle/>
          <a:p>
            <a:r>
              <a:rPr lang="bg-BG" dirty="0"/>
              <a:t>Чрез лоста за управление се отклонява </a:t>
            </a:r>
            <a:r>
              <a:rPr lang="bg-BG" dirty="0" err="1"/>
              <a:t>сервокомпенсатора</a:t>
            </a:r>
            <a:r>
              <a:rPr lang="bg-BG" dirty="0"/>
              <a:t>, а създаваната от него сила отклонява контролната повърхност.</a:t>
            </a:r>
            <a:endParaRPr lang="en-US" dirty="0"/>
          </a:p>
        </p:txBody>
      </p:sp>
      <p:pic>
        <p:nvPicPr>
          <p:cNvPr id="5" name="Picture 4">
            <a:extLst>
              <a:ext uri="{FF2B5EF4-FFF2-40B4-BE49-F238E27FC236}">
                <a16:creationId xmlns:a16="http://schemas.microsoft.com/office/drawing/2014/main" id="{ED4B8C37-8E63-484D-9408-93FF48C2BE16}"/>
              </a:ext>
            </a:extLst>
          </p:cNvPr>
          <p:cNvPicPr>
            <a:picLocks noChangeAspect="1"/>
          </p:cNvPicPr>
          <p:nvPr/>
        </p:nvPicPr>
        <p:blipFill>
          <a:blip r:embed="rId2"/>
          <a:stretch>
            <a:fillRect/>
          </a:stretch>
        </p:blipFill>
        <p:spPr>
          <a:xfrm>
            <a:off x="2496273" y="3429000"/>
            <a:ext cx="7199453" cy="1886309"/>
          </a:xfrm>
          <a:prstGeom prst="rect">
            <a:avLst/>
          </a:prstGeom>
        </p:spPr>
      </p:pic>
    </p:spTree>
    <p:extLst>
      <p:ext uri="{BB962C8B-B14F-4D97-AF65-F5344CB8AC3E}">
        <p14:creationId xmlns:p14="http://schemas.microsoft.com/office/powerpoint/2010/main" val="515956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16263-3418-4680-A5DC-8C99DE29438D}"/>
              </a:ext>
            </a:extLst>
          </p:cNvPr>
          <p:cNvSpPr>
            <a:spLocks noGrp="1"/>
          </p:cNvSpPr>
          <p:nvPr>
            <p:ph type="title"/>
          </p:nvPr>
        </p:nvSpPr>
        <p:spPr>
          <a:xfrm>
            <a:off x="646111" y="452718"/>
            <a:ext cx="9404723" cy="786802"/>
          </a:xfrm>
        </p:spPr>
        <p:txBody>
          <a:bodyPr/>
          <a:lstStyle/>
          <a:p>
            <a:r>
              <a:rPr lang="bg-BG" dirty="0"/>
              <a:t>Масова </a:t>
            </a:r>
            <a:r>
              <a:rPr lang="bg-BG" dirty="0" err="1"/>
              <a:t>балансировка</a:t>
            </a:r>
            <a:endParaRPr lang="en-US" dirty="0"/>
          </a:p>
        </p:txBody>
      </p:sp>
      <p:sp>
        <p:nvSpPr>
          <p:cNvPr id="3" name="Content Placeholder 2">
            <a:extLst>
              <a:ext uri="{FF2B5EF4-FFF2-40B4-BE49-F238E27FC236}">
                <a16:creationId xmlns:a16="http://schemas.microsoft.com/office/drawing/2014/main" id="{2201D2C0-C716-4078-9E18-AB29B01B19B7}"/>
              </a:ext>
            </a:extLst>
          </p:cNvPr>
          <p:cNvSpPr>
            <a:spLocks noGrp="1"/>
          </p:cNvSpPr>
          <p:nvPr>
            <p:ph idx="1"/>
          </p:nvPr>
        </p:nvSpPr>
        <p:spPr>
          <a:xfrm>
            <a:off x="1103312" y="1239520"/>
            <a:ext cx="8946541" cy="5008879"/>
          </a:xfrm>
        </p:spPr>
        <p:txBody>
          <a:bodyPr/>
          <a:lstStyle/>
          <a:p>
            <a:r>
              <a:rPr lang="bg-BG" dirty="0"/>
              <a:t>Представлява закрепването на тежест пред шарнирната ос на контролната повърхност за да се предотврати възникването на </a:t>
            </a:r>
            <a:r>
              <a:rPr lang="bg-BG" dirty="0" err="1"/>
              <a:t>флатер</a:t>
            </a:r>
            <a:r>
              <a:rPr lang="bg-BG" dirty="0"/>
              <a:t>.</a:t>
            </a:r>
          </a:p>
          <a:p>
            <a:r>
              <a:rPr lang="bg-BG" dirty="0"/>
              <a:t>По този начин центъра на тежестта се премества по-близо до оста на закрепване, което намалява създаваните инерционни моменти около нея. </a:t>
            </a:r>
            <a:endParaRPr lang="en-US" dirty="0"/>
          </a:p>
        </p:txBody>
      </p:sp>
      <p:pic>
        <p:nvPicPr>
          <p:cNvPr id="5" name="Picture 4">
            <a:extLst>
              <a:ext uri="{FF2B5EF4-FFF2-40B4-BE49-F238E27FC236}">
                <a16:creationId xmlns:a16="http://schemas.microsoft.com/office/drawing/2014/main" id="{6C8C0944-B40E-4089-8B95-DCB717D939F2}"/>
              </a:ext>
            </a:extLst>
          </p:cNvPr>
          <p:cNvPicPr>
            <a:picLocks noChangeAspect="1"/>
          </p:cNvPicPr>
          <p:nvPr/>
        </p:nvPicPr>
        <p:blipFill>
          <a:blip r:embed="rId2"/>
          <a:stretch>
            <a:fillRect/>
          </a:stretch>
        </p:blipFill>
        <p:spPr>
          <a:xfrm>
            <a:off x="2983736" y="3286102"/>
            <a:ext cx="6224527" cy="3119180"/>
          </a:xfrm>
          <a:prstGeom prst="rect">
            <a:avLst/>
          </a:prstGeom>
        </p:spPr>
      </p:pic>
    </p:spTree>
    <p:extLst>
      <p:ext uri="{BB962C8B-B14F-4D97-AF65-F5344CB8AC3E}">
        <p14:creationId xmlns:p14="http://schemas.microsoft.com/office/powerpoint/2010/main" val="32552443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53644-5AE3-477A-9E48-892C7CA8D84B}"/>
              </a:ext>
            </a:extLst>
          </p:cNvPr>
          <p:cNvSpPr>
            <a:spLocks noGrp="1"/>
          </p:cNvSpPr>
          <p:nvPr>
            <p:ph type="title"/>
          </p:nvPr>
        </p:nvSpPr>
        <p:spPr/>
        <p:txBody>
          <a:bodyPr/>
          <a:lstStyle/>
          <a:p>
            <a:pPr algn="ctr"/>
            <a:r>
              <a:rPr lang="bg-BG" dirty="0"/>
              <a:t>Надлъжно управление</a:t>
            </a:r>
            <a:endParaRPr lang="en-US" dirty="0"/>
          </a:p>
        </p:txBody>
      </p:sp>
      <p:sp>
        <p:nvSpPr>
          <p:cNvPr id="3" name="Content Placeholder 2">
            <a:extLst>
              <a:ext uri="{FF2B5EF4-FFF2-40B4-BE49-F238E27FC236}">
                <a16:creationId xmlns:a16="http://schemas.microsoft.com/office/drawing/2014/main" id="{99B7CBEE-9694-44D0-8B91-8BEB9DA52675}"/>
              </a:ext>
            </a:extLst>
          </p:cNvPr>
          <p:cNvSpPr>
            <a:spLocks noGrp="1"/>
          </p:cNvSpPr>
          <p:nvPr>
            <p:ph idx="1"/>
          </p:nvPr>
        </p:nvSpPr>
        <p:spPr/>
        <p:txBody>
          <a:bodyPr/>
          <a:lstStyle/>
          <a:p>
            <a:r>
              <a:rPr lang="bg-BG" dirty="0"/>
              <a:t>Осъществява се от кормилото за височина или подвижен хоризонтален стабилизатор.</a:t>
            </a:r>
            <a:endParaRPr lang="en-US" dirty="0"/>
          </a:p>
        </p:txBody>
      </p:sp>
      <p:pic>
        <p:nvPicPr>
          <p:cNvPr id="7" name="Picture 6" descr="C:\Users\User\Desktop\KS\Presentations\M11-9\Aileron_pitch.gif">
            <a:extLst>
              <a:ext uri="{FF2B5EF4-FFF2-40B4-BE49-F238E27FC236}">
                <a16:creationId xmlns:a16="http://schemas.microsoft.com/office/drawing/2014/main" id="{9755B9EB-6726-4A8B-8F1F-C55CE56D369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88214" y="3047999"/>
            <a:ext cx="3976735"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1574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D375E-8F8C-4DA6-BD9A-A11FDD788B79}"/>
              </a:ext>
            </a:extLst>
          </p:cNvPr>
          <p:cNvSpPr>
            <a:spLocks noGrp="1"/>
          </p:cNvSpPr>
          <p:nvPr>
            <p:ph type="title"/>
          </p:nvPr>
        </p:nvSpPr>
        <p:spPr/>
        <p:txBody>
          <a:bodyPr/>
          <a:lstStyle/>
          <a:p>
            <a:r>
              <a:rPr lang="bg-BG" dirty="0"/>
              <a:t>Напречно управление</a:t>
            </a:r>
            <a:endParaRPr lang="en-US" dirty="0"/>
          </a:p>
        </p:txBody>
      </p:sp>
      <p:sp>
        <p:nvSpPr>
          <p:cNvPr id="3" name="Content Placeholder 2">
            <a:extLst>
              <a:ext uri="{FF2B5EF4-FFF2-40B4-BE49-F238E27FC236}">
                <a16:creationId xmlns:a16="http://schemas.microsoft.com/office/drawing/2014/main" id="{ACAB2501-4959-4EE3-8B1E-B76EA21DD105}"/>
              </a:ext>
            </a:extLst>
          </p:cNvPr>
          <p:cNvSpPr>
            <a:spLocks noGrp="1"/>
          </p:cNvSpPr>
          <p:nvPr>
            <p:ph idx="1"/>
          </p:nvPr>
        </p:nvSpPr>
        <p:spPr/>
        <p:txBody>
          <a:bodyPr/>
          <a:lstStyle/>
          <a:p>
            <a:r>
              <a:rPr lang="bg-BG" dirty="0"/>
              <a:t>Осъществява се чрез </a:t>
            </a:r>
            <a:r>
              <a:rPr lang="bg-BG" dirty="0" err="1"/>
              <a:t>елероните</a:t>
            </a:r>
            <a:r>
              <a:rPr lang="bg-BG" dirty="0"/>
              <a:t>, който създават завъртащ момент увеличавайки подемната сила на едното крило и намалявайки я на другото.</a:t>
            </a:r>
            <a:endParaRPr lang="en-US" dirty="0"/>
          </a:p>
        </p:txBody>
      </p:sp>
      <p:pic>
        <p:nvPicPr>
          <p:cNvPr id="4" name="Picture 3" descr="C:\Users\User\Desktop\KS\Presentations\M11-9\Aileron_roll.gif">
            <a:extLst>
              <a:ext uri="{FF2B5EF4-FFF2-40B4-BE49-F238E27FC236}">
                <a16:creationId xmlns:a16="http://schemas.microsoft.com/office/drawing/2014/main" id="{D9C6EDC3-D49F-45A1-8C94-821293CC94E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40950" y="3429000"/>
            <a:ext cx="3271264" cy="264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346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64D8E3-C3FF-40BE-AA62-572E44280142}"/>
              </a:ext>
            </a:extLst>
          </p:cNvPr>
          <p:cNvSpPr>
            <a:spLocks noGrp="1"/>
          </p:cNvSpPr>
          <p:nvPr>
            <p:ph idx="1"/>
          </p:nvPr>
        </p:nvSpPr>
        <p:spPr>
          <a:xfrm>
            <a:off x="1103312" y="2047875"/>
            <a:ext cx="8946541" cy="4200524"/>
          </a:xfrm>
        </p:spPr>
        <p:txBody>
          <a:bodyPr/>
          <a:lstStyle/>
          <a:p>
            <a:r>
              <a:rPr lang="bg-BG" dirty="0"/>
              <a:t>Увеличената подемна сила на отклоняващото се нагоре крило води до увеличаване на индуцираното съпротивление, а намалената подемна сила на отклоняващото се надолу крило намалява индуцираното съпротивление.</a:t>
            </a:r>
          </a:p>
          <a:p>
            <a:r>
              <a:rPr lang="bg-BG" dirty="0"/>
              <a:t>Разликата в съпротивлението на двете крила създава неблагоприятен попътен момент с посока обратна на посоката на завоя.</a:t>
            </a:r>
          </a:p>
        </p:txBody>
      </p:sp>
    </p:spTree>
    <p:extLst>
      <p:ext uri="{BB962C8B-B14F-4D97-AF65-F5344CB8AC3E}">
        <p14:creationId xmlns:p14="http://schemas.microsoft.com/office/powerpoint/2010/main" val="3661740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37602-24AF-4F67-BCE1-7B0882002FF2}"/>
              </a:ext>
            </a:extLst>
          </p:cNvPr>
          <p:cNvSpPr>
            <a:spLocks noGrp="1"/>
          </p:cNvSpPr>
          <p:nvPr>
            <p:ph type="title"/>
          </p:nvPr>
        </p:nvSpPr>
        <p:spPr/>
        <p:txBody>
          <a:bodyPr/>
          <a:lstStyle/>
          <a:p>
            <a:r>
              <a:rPr lang="bg-BG" dirty="0"/>
              <a:t>Механична система за управление на елеватора</a:t>
            </a:r>
            <a:endParaRPr lang="en-US" dirty="0"/>
          </a:p>
        </p:txBody>
      </p:sp>
      <p:pic>
        <p:nvPicPr>
          <p:cNvPr id="5" name="Content Placeholder 4">
            <a:extLst>
              <a:ext uri="{FF2B5EF4-FFF2-40B4-BE49-F238E27FC236}">
                <a16:creationId xmlns:a16="http://schemas.microsoft.com/office/drawing/2014/main" id="{9FE532EE-1468-42D4-AAC5-118571F2DB90}"/>
              </a:ext>
            </a:extLst>
          </p:cNvPr>
          <p:cNvPicPr>
            <a:picLocks noGrp="1" noChangeAspect="1"/>
          </p:cNvPicPr>
          <p:nvPr>
            <p:ph idx="1"/>
          </p:nvPr>
        </p:nvPicPr>
        <p:blipFill>
          <a:blip r:embed="rId2"/>
          <a:stretch>
            <a:fillRect/>
          </a:stretch>
        </p:blipFill>
        <p:spPr>
          <a:xfrm>
            <a:off x="1103313" y="2744066"/>
            <a:ext cx="8947150" cy="2812906"/>
          </a:xfrm>
        </p:spPr>
      </p:pic>
    </p:spTree>
    <p:extLst>
      <p:ext uri="{BB962C8B-B14F-4D97-AF65-F5344CB8AC3E}">
        <p14:creationId xmlns:p14="http://schemas.microsoft.com/office/powerpoint/2010/main" val="16187846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04711-5080-40C4-9E7D-5C283825FB5A}"/>
              </a:ext>
            </a:extLst>
          </p:cNvPr>
          <p:cNvSpPr>
            <a:spLocks noGrp="1"/>
          </p:cNvSpPr>
          <p:nvPr>
            <p:ph type="title"/>
          </p:nvPr>
        </p:nvSpPr>
        <p:spPr/>
        <p:txBody>
          <a:bodyPr/>
          <a:lstStyle/>
          <a:p>
            <a:r>
              <a:rPr lang="bg-BG" dirty="0"/>
              <a:t>Методи за намаляване на неблагоприятния попътен момент</a:t>
            </a:r>
            <a:endParaRPr lang="en-US" dirty="0"/>
          </a:p>
        </p:txBody>
      </p:sp>
      <p:sp>
        <p:nvSpPr>
          <p:cNvPr id="3" name="Content Placeholder 2">
            <a:extLst>
              <a:ext uri="{FF2B5EF4-FFF2-40B4-BE49-F238E27FC236}">
                <a16:creationId xmlns:a16="http://schemas.microsoft.com/office/drawing/2014/main" id="{49E89CFF-A85F-40F9-B321-17EEC7F9DF0E}"/>
              </a:ext>
            </a:extLst>
          </p:cNvPr>
          <p:cNvSpPr>
            <a:spLocks noGrp="1"/>
          </p:cNvSpPr>
          <p:nvPr>
            <p:ph idx="1"/>
          </p:nvPr>
        </p:nvSpPr>
        <p:spPr/>
        <p:txBody>
          <a:bodyPr/>
          <a:lstStyle/>
          <a:p>
            <a:r>
              <a:rPr lang="bg-BG" dirty="0"/>
              <a:t>Диференциално отклонение на </a:t>
            </a:r>
            <a:r>
              <a:rPr lang="bg-BG" dirty="0" err="1"/>
              <a:t>елероните</a:t>
            </a:r>
            <a:r>
              <a:rPr lang="bg-BG" dirty="0"/>
              <a:t> – движещия се нагоре </a:t>
            </a:r>
            <a:r>
              <a:rPr lang="bg-BG" dirty="0" err="1"/>
              <a:t>елерон</a:t>
            </a:r>
            <a:r>
              <a:rPr lang="bg-BG" dirty="0"/>
              <a:t> се отклонява на по-голям ъгъл от движещия се надолу </a:t>
            </a:r>
            <a:r>
              <a:rPr lang="bg-BG" dirty="0" err="1"/>
              <a:t>елерон</a:t>
            </a:r>
            <a:r>
              <a:rPr lang="bg-BG" dirty="0"/>
              <a:t>, което изравнява съпротивлението на двете крила.</a:t>
            </a:r>
            <a:endParaRPr lang="en-US" dirty="0"/>
          </a:p>
          <a:p>
            <a:endParaRPr lang="en-US" dirty="0"/>
          </a:p>
        </p:txBody>
      </p:sp>
      <p:pic>
        <p:nvPicPr>
          <p:cNvPr id="4" name="Content Placeholder 3">
            <a:extLst>
              <a:ext uri="{FF2B5EF4-FFF2-40B4-BE49-F238E27FC236}">
                <a16:creationId xmlns:a16="http://schemas.microsoft.com/office/drawing/2014/main" id="{57BBD1D9-FE7C-4D11-8EE0-5138E9A3508A}"/>
              </a:ext>
            </a:extLst>
          </p:cNvPr>
          <p:cNvPicPr>
            <a:picLocks noChangeAspect="1"/>
          </p:cNvPicPr>
          <p:nvPr/>
        </p:nvPicPr>
        <p:blipFill rotWithShape="1">
          <a:blip r:embed="rId2">
            <a:extLst>
              <a:ext uri="{28A0092B-C50C-407E-A947-70E740481C1C}">
                <a14:useLocalDpi xmlns:a14="http://schemas.microsoft.com/office/drawing/2010/main" val="0"/>
              </a:ext>
            </a:extLst>
          </a:blip>
          <a:srcRect l="11938" t="8851" r="18325"/>
          <a:stretch/>
        </p:blipFill>
        <p:spPr>
          <a:xfrm>
            <a:off x="3998688" y="3608108"/>
            <a:ext cx="4194623" cy="2309720"/>
          </a:xfrm>
          <a:prstGeom prst="rect">
            <a:avLst/>
          </a:prstGeom>
        </p:spPr>
      </p:pic>
    </p:spTree>
    <p:extLst>
      <p:ext uri="{BB962C8B-B14F-4D97-AF65-F5344CB8AC3E}">
        <p14:creationId xmlns:p14="http://schemas.microsoft.com/office/powerpoint/2010/main" val="262310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A1A451-62AB-4CC6-9BBE-A386195B2224}"/>
              </a:ext>
            </a:extLst>
          </p:cNvPr>
          <p:cNvSpPr>
            <a:spLocks noGrp="1"/>
          </p:cNvSpPr>
          <p:nvPr>
            <p:ph idx="1"/>
          </p:nvPr>
        </p:nvSpPr>
        <p:spPr>
          <a:xfrm>
            <a:off x="1103312" y="1381760"/>
            <a:ext cx="8946541" cy="4866640"/>
          </a:xfrm>
        </p:spPr>
        <p:txBody>
          <a:bodyPr/>
          <a:lstStyle/>
          <a:p>
            <a:r>
              <a:rPr lang="bg-BG" dirty="0" err="1"/>
              <a:t>Елерон</a:t>
            </a:r>
            <a:r>
              <a:rPr lang="bg-BG" dirty="0"/>
              <a:t> на </a:t>
            </a:r>
            <a:r>
              <a:rPr lang="bg-BG" dirty="0" err="1"/>
              <a:t>Фрайз</a:t>
            </a:r>
            <a:r>
              <a:rPr lang="bg-BG" dirty="0"/>
              <a:t> – атакуващия ръб на този </a:t>
            </a:r>
            <a:r>
              <a:rPr lang="bg-BG" dirty="0" err="1"/>
              <a:t>елерон</a:t>
            </a:r>
            <a:r>
              <a:rPr lang="bg-BG" dirty="0"/>
              <a:t> е асиметричен.</a:t>
            </a:r>
          </a:p>
          <a:p>
            <a:r>
              <a:rPr lang="bg-BG" dirty="0"/>
              <a:t>Атакуващият на ръб на отклонения нагоре </a:t>
            </a:r>
            <a:r>
              <a:rPr lang="bg-BG" dirty="0" err="1"/>
              <a:t>елерон</a:t>
            </a:r>
            <a:r>
              <a:rPr lang="bg-BG" dirty="0"/>
              <a:t> се издава под долната част на крилото, увеличавайки съпротивлението, а атакуващият ръб на отклонения надолу </a:t>
            </a:r>
            <a:r>
              <a:rPr lang="bg-BG" dirty="0" err="1"/>
              <a:t>елерон</a:t>
            </a:r>
            <a:r>
              <a:rPr lang="bg-BG" dirty="0"/>
              <a:t> остава скрит.</a:t>
            </a:r>
          </a:p>
          <a:p>
            <a:pPr marL="0" indent="0">
              <a:buNone/>
            </a:pPr>
            <a:endParaRPr lang="en-US" dirty="0"/>
          </a:p>
        </p:txBody>
      </p:sp>
      <p:pic>
        <p:nvPicPr>
          <p:cNvPr id="5" name="Picture 4">
            <a:extLst>
              <a:ext uri="{FF2B5EF4-FFF2-40B4-BE49-F238E27FC236}">
                <a16:creationId xmlns:a16="http://schemas.microsoft.com/office/drawing/2014/main" id="{A65925D8-652D-44E4-A91F-69126618A58C}"/>
              </a:ext>
            </a:extLst>
          </p:cNvPr>
          <p:cNvPicPr>
            <a:picLocks noChangeAspect="1"/>
          </p:cNvPicPr>
          <p:nvPr/>
        </p:nvPicPr>
        <p:blipFill>
          <a:blip r:embed="rId2"/>
          <a:stretch>
            <a:fillRect/>
          </a:stretch>
        </p:blipFill>
        <p:spPr>
          <a:xfrm>
            <a:off x="2092602" y="3762602"/>
            <a:ext cx="6967959" cy="1857555"/>
          </a:xfrm>
          <a:prstGeom prst="rect">
            <a:avLst/>
          </a:prstGeom>
        </p:spPr>
      </p:pic>
    </p:spTree>
    <p:extLst>
      <p:ext uri="{BB962C8B-B14F-4D97-AF65-F5344CB8AC3E}">
        <p14:creationId xmlns:p14="http://schemas.microsoft.com/office/powerpoint/2010/main" val="18341195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A163D-8F98-4F8D-86E9-05860EC3880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EB84CB-84B4-4FF4-83D8-50BD8B06EB87}"/>
              </a:ext>
            </a:extLst>
          </p:cNvPr>
          <p:cNvSpPr>
            <a:spLocks noGrp="1"/>
          </p:cNvSpPr>
          <p:nvPr>
            <p:ph idx="1"/>
          </p:nvPr>
        </p:nvSpPr>
        <p:spPr/>
        <p:txBody>
          <a:bodyPr/>
          <a:lstStyle/>
          <a:p>
            <a:r>
              <a:rPr lang="bg-BG" dirty="0"/>
              <a:t>Съвместна работа на </a:t>
            </a:r>
            <a:r>
              <a:rPr lang="bg-BG" dirty="0" err="1"/>
              <a:t>елероните</a:t>
            </a:r>
            <a:r>
              <a:rPr lang="bg-BG" dirty="0"/>
              <a:t> и кормилото за направление.</a:t>
            </a:r>
          </a:p>
          <a:p>
            <a:r>
              <a:rPr lang="bg-BG" dirty="0"/>
              <a:t>Управлението на </a:t>
            </a:r>
            <a:r>
              <a:rPr lang="bg-BG" dirty="0" err="1"/>
              <a:t>елероните</a:t>
            </a:r>
            <a:r>
              <a:rPr lang="bg-BG" dirty="0"/>
              <a:t> и кормилото за направление е свързано и при отклонение на </a:t>
            </a:r>
            <a:r>
              <a:rPr lang="bg-BG" dirty="0" err="1"/>
              <a:t>елероните</a:t>
            </a:r>
            <a:r>
              <a:rPr lang="bg-BG" dirty="0"/>
              <a:t> кормилото се отклонява, така че да противодейства на неблагоприятния попътен момент.  </a:t>
            </a:r>
          </a:p>
          <a:p>
            <a:r>
              <a:rPr lang="bg-BG" dirty="0"/>
              <a:t>Спойлерите, които подпомагат работата на </a:t>
            </a:r>
            <a:r>
              <a:rPr lang="bg-BG" dirty="0" err="1"/>
              <a:t>елероните</a:t>
            </a:r>
            <a:r>
              <a:rPr lang="bg-BG" dirty="0"/>
              <a:t> намаляват неблагоприятния момент, защото създават по-голямо съпротивление в отклоненото надолу крило.</a:t>
            </a:r>
            <a:endParaRPr lang="en-US" dirty="0"/>
          </a:p>
        </p:txBody>
      </p:sp>
    </p:spTree>
    <p:extLst>
      <p:ext uri="{BB962C8B-B14F-4D97-AF65-F5344CB8AC3E}">
        <p14:creationId xmlns:p14="http://schemas.microsoft.com/office/powerpoint/2010/main" val="39993754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AD61D-5415-4650-9AD3-1D187910209D}"/>
              </a:ext>
            </a:extLst>
          </p:cNvPr>
          <p:cNvSpPr>
            <a:spLocks noGrp="1"/>
          </p:cNvSpPr>
          <p:nvPr>
            <p:ph type="title"/>
          </p:nvPr>
        </p:nvSpPr>
        <p:spPr>
          <a:xfrm>
            <a:off x="646111" y="452718"/>
            <a:ext cx="9404723" cy="756957"/>
          </a:xfrm>
        </p:spPr>
        <p:txBody>
          <a:bodyPr/>
          <a:lstStyle/>
          <a:p>
            <a:r>
              <a:rPr lang="bg-BG" dirty="0"/>
              <a:t>Вътрешни </a:t>
            </a:r>
            <a:r>
              <a:rPr lang="bg-BG" dirty="0" err="1"/>
              <a:t>елерони</a:t>
            </a:r>
            <a:endParaRPr lang="en-US" dirty="0"/>
          </a:p>
        </p:txBody>
      </p:sp>
      <p:sp>
        <p:nvSpPr>
          <p:cNvPr id="3" name="Content Placeholder 2">
            <a:extLst>
              <a:ext uri="{FF2B5EF4-FFF2-40B4-BE49-F238E27FC236}">
                <a16:creationId xmlns:a16="http://schemas.microsoft.com/office/drawing/2014/main" id="{1CCED59F-9B60-4DB5-9FA1-01EBE2526C29}"/>
              </a:ext>
            </a:extLst>
          </p:cNvPr>
          <p:cNvSpPr>
            <a:spLocks noGrp="1"/>
          </p:cNvSpPr>
          <p:nvPr>
            <p:ph idx="1"/>
          </p:nvPr>
        </p:nvSpPr>
        <p:spPr>
          <a:xfrm>
            <a:off x="1103312" y="1209676"/>
            <a:ext cx="8946541" cy="5038724"/>
          </a:xfrm>
        </p:spPr>
        <p:txBody>
          <a:bodyPr/>
          <a:lstStyle/>
          <a:p>
            <a:r>
              <a:rPr lang="bg-BG" dirty="0"/>
              <a:t>Обикновено </a:t>
            </a:r>
            <a:r>
              <a:rPr lang="bg-BG" dirty="0" err="1"/>
              <a:t>елероните</a:t>
            </a:r>
            <a:r>
              <a:rPr lang="bg-BG" dirty="0"/>
              <a:t> се разполагат в края на крилото за получаване на максимален момент от създаваната сила, но това увеличава също така усукващия и огъващия момент в крилото.</a:t>
            </a:r>
          </a:p>
          <a:p>
            <a:r>
              <a:rPr lang="bg-BG" dirty="0"/>
              <a:t>Поставянето на </a:t>
            </a:r>
            <a:r>
              <a:rPr lang="bg-BG" dirty="0" err="1"/>
              <a:t>елероните</a:t>
            </a:r>
            <a:r>
              <a:rPr lang="bg-BG" dirty="0"/>
              <a:t> във вътрешната част на крилото намалява тези моменти.</a:t>
            </a:r>
          </a:p>
          <a:p>
            <a:r>
              <a:rPr lang="bg-BG" dirty="0"/>
              <a:t>Външните </a:t>
            </a:r>
            <a:r>
              <a:rPr lang="bg-BG" dirty="0" err="1"/>
              <a:t>елерони</a:t>
            </a:r>
            <a:r>
              <a:rPr lang="bg-BG" dirty="0"/>
              <a:t> се използват при ниски скорости, а вътрешните при високи.</a:t>
            </a:r>
          </a:p>
          <a:p>
            <a:endParaRPr lang="bg-BG" dirty="0"/>
          </a:p>
          <a:p>
            <a:endParaRPr lang="en-US" dirty="0"/>
          </a:p>
        </p:txBody>
      </p:sp>
      <p:pic>
        <p:nvPicPr>
          <p:cNvPr id="4" name="Picture 2">
            <a:extLst>
              <a:ext uri="{FF2B5EF4-FFF2-40B4-BE49-F238E27FC236}">
                <a16:creationId xmlns:a16="http://schemas.microsoft.com/office/drawing/2014/main" id="{3F4FB6DB-CDEF-41B1-A986-6F78819EEC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8399" y="3002799"/>
            <a:ext cx="2897213" cy="365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080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C364E-1BCB-4095-841D-40B91A5D11FF}"/>
              </a:ext>
            </a:extLst>
          </p:cNvPr>
          <p:cNvSpPr>
            <a:spLocks noGrp="1"/>
          </p:cNvSpPr>
          <p:nvPr>
            <p:ph type="title"/>
          </p:nvPr>
        </p:nvSpPr>
        <p:spPr/>
        <p:txBody>
          <a:bodyPr/>
          <a:lstStyle/>
          <a:p>
            <a:r>
              <a:rPr lang="bg-BG" dirty="0" err="1"/>
              <a:t>Флаперони</a:t>
            </a:r>
            <a:endParaRPr lang="en-US" dirty="0"/>
          </a:p>
        </p:txBody>
      </p:sp>
      <p:pic>
        <p:nvPicPr>
          <p:cNvPr id="4" name="Content Placeholder 3">
            <a:extLst>
              <a:ext uri="{FF2B5EF4-FFF2-40B4-BE49-F238E27FC236}">
                <a16:creationId xmlns:a16="http://schemas.microsoft.com/office/drawing/2014/main" id="{53EF73DB-652F-49A0-A36E-57AD60B31E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9120" y="2323173"/>
            <a:ext cx="5232464" cy="3303208"/>
          </a:xfrm>
          <a:prstGeom prst="rect">
            <a:avLst/>
          </a:prstGeom>
        </p:spPr>
      </p:pic>
    </p:spTree>
    <p:extLst>
      <p:ext uri="{BB962C8B-B14F-4D97-AF65-F5344CB8AC3E}">
        <p14:creationId xmlns:p14="http://schemas.microsoft.com/office/powerpoint/2010/main" val="4193639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4C277-2977-4D8F-9B81-1FD1204E87AF}"/>
              </a:ext>
            </a:extLst>
          </p:cNvPr>
          <p:cNvSpPr>
            <a:spLocks noGrp="1"/>
          </p:cNvSpPr>
          <p:nvPr>
            <p:ph type="title"/>
          </p:nvPr>
        </p:nvSpPr>
        <p:spPr>
          <a:xfrm>
            <a:off x="646111" y="452718"/>
            <a:ext cx="9404723" cy="785532"/>
          </a:xfrm>
        </p:spPr>
        <p:txBody>
          <a:bodyPr/>
          <a:lstStyle/>
          <a:p>
            <a:r>
              <a:rPr lang="bg-BG" dirty="0"/>
              <a:t>Спойлери</a:t>
            </a:r>
            <a:endParaRPr lang="en-US" dirty="0"/>
          </a:p>
        </p:txBody>
      </p:sp>
      <p:sp>
        <p:nvSpPr>
          <p:cNvPr id="3" name="Content Placeholder 2">
            <a:extLst>
              <a:ext uri="{FF2B5EF4-FFF2-40B4-BE49-F238E27FC236}">
                <a16:creationId xmlns:a16="http://schemas.microsoft.com/office/drawing/2014/main" id="{9B8851C0-0FC0-4205-B100-04FB7817CA0F}"/>
              </a:ext>
            </a:extLst>
          </p:cNvPr>
          <p:cNvSpPr>
            <a:spLocks noGrp="1"/>
          </p:cNvSpPr>
          <p:nvPr>
            <p:ph idx="1"/>
          </p:nvPr>
        </p:nvSpPr>
        <p:spPr>
          <a:xfrm>
            <a:off x="1103312" y="1238250"/>
            <a:ext cx="8946541" cy="5010149"/>
          </a:xfrm>
        </p:spPr>
        <p:txBody>
          <a:bodyPr>
            <a:normAutofit/>
          </a:bodyPr>
          <a:lstStyle/>
          <a:p>
            <a:r>
              <a:rPr lang="bg-BG" dirty="0"/>
              <a:t>Спойлерите могат да се използват за напречно управление, вместо </a:t>
            </a:r>
            <a:r>
              <a:rPr lang="bg-BG" dirty="0" err="1"/>
              <a:t>елероните</a:t>
            </a:r>
            <a:r>
              <a:rPr lang="bg-BG" dirty="0"/>
              <a:t> или за съвместна работа с тях.</a:t>
            </a:r>
          </a:p>
          <a:p>
            <a:r>
              <a:rPr lang="bg-BG" dirty="0"/>
              <a:t>Те смущават въздушния поток около крилото и намаляват създаваната подемна сила.</a:t>
            </a:r>
          </a:p>
          <a:p>
            <a:r>
              <a:rPr lang="bg-BG" dirty="0"/>
              <a:t>Предимства на спойлерите пред </a:t>
            </a:r>
            <a:r>
              <a:rPr lang="bg-BG" dirty="0" err="1"/>
              <a:t>елероните</a:t>
            </a:r>
            <a:r>
              <a:rPr lang="bg-BG" dirty="0"/>
              <a:t>:</a:t>
            </a:r>
          </a:p>
          <a:p>
            <a:pPr>
              <a:buFontTx/>
              <a:buChar char="-"/>
            </a:pPr>
            <a:r>
              <a:rPr lang="bg-BG" dirty="0"/>
              <a:t>не създават неблагоприятен попътен момент</a:t>
            </a:r>
          </a:p>
          <a:p>
            <a:pPr>
              <a:buFontTx/>
              <a:buChar char="-"/>
            </a:pPr>
            <a:r>
              <a:rPr lang="bg-BG" dirty="0"/>
              <a:t>намалява се усукването на крилото</a:t>
            </a:r>
          </a:p>
          <a:p>
            <a:pPr>
              <a:buFontTx/>
              <a:buChar char="-"/>
            </a:pPr>
            <a:r>
              <a:rPr lang="bg-BG" dirty="0"/>
              <a:t> </a:t>
            </a:r>
            <a:r>
              <a:rPr lang="ru-RU" dirty="0"/>
              <a:t>при </a:t>
            </a:r>
            <a:r>
              <a:rPr lang="ru-RU" dirty="0" err="1"/>
              <a:t>околозвукова</a:t>
            </a:r>
            <a:r>
              <a:rPr lang="ru-RU" dirty="0"/>
              <a:t> </a:t>
            </a:r>
            <a:r>
              <a:rPr lang="ru-RU" dirty="0" err="1"/>
              <a:t>скорост</a:t>
            </a:r>
            <a:r>
              <a:rPr lang="ru-RU" dirty="0"/>
              <a:t> </a:t>
            </a:r>
            <a:r>
              <a:rPr lang="ru-RU" dirty="0" err="1"/>
              <a:t>ефективността</a:t>
            </a:r>
            <a:r>
              <a:rPr lang="ru-RU" dirty="0"/>
              <a:t> им не се </a:t>
            </a:r>
            <a:r>
              <a:rPr lang="ru-RU" dirty="0" err="1"/>
              <a:t>намалява</a:t>
            </a:r>
            <a:r>
              <a:rPr lang="ru-RU" dirty="0"/>
              <a:t> от </a:t>
            </a:r>
            <a:r>
              <a:rPr lang="ru-RU" dirty="0" err="1"/>
              <a:t>откъсването</a:t>
            </a:r>
            <a:r>
              <a:rPr lang="ru-RU" dirty="0"/>
              <a:t> на потока при скок на </a:t>
            </a:r>
            <a:r>
              <a:rPr lang="ru-RU" dirty="0" err="1"/>
              <a:t>уплътнение</a:t>
            </a:r>
            <a:endParaRPr lang="ru-RU" dirty="0"/>
          </a:p>
          <a:p>
            <a:pPr>
              <a:buFontTx/>
              <a:buChar char="-"/>
            </a:pPr>
            <a:r>
              <a:rPr lang="ru-RU" dirty="0"/>
              <a:t>при </a:t>
            </a:r>
            <a:r>
              <a:rPr lang="ru-RU" dirty="0" err="1"/>
              <a:t>тях</a:t>
            </a:r>
            <a:r>
              <a:rPr lang="ru-RU" dirty="0"/>
              <a:t> не </a:t>
            </a:r>
            <a:r>
              <a:rPr lang="ru-RU" dirty="0" err="1"/>
              <a:t>възниква</a:t>
            </a:r>
            <a:r>
              <a:rPr lang="ru-RU" dirty="0"/>
              <a:t> </a:t>
            </a:r>
            <a:r>
              <a:rPr lang="ru-RU" dirty="0" err="1"/>
              <a:t>флатер</a:t>
            </a:r>
            <a:endParaRPr lang="ru-RU" dirty="0"/>
          </a:p>
          <a:p>
            <a:pPr>
              <a:buFontTx/>
              <a:buChar char="-"/>
            </a:pPr>
            <a:r>
              <a:rPr lang="ru-RU" dirty="0"/>
              <a:t>не се </a:t>
            </a:r>
            <a:r>
              <a:rPr lang="ru-RU" dirty="0" err="1"/>
              <a:t>намират</a:t>
            </a:r>
            <a:r>
              <a:rPr lang="ru-RU" dirty="0"/>
              <a:t> на </a:t>
            </a:r>
            <a:r>
              <a:rPr lang="ru-RU" dirty="0" err="1"/>
              <a:t>изходящия</a:t>
            </a:r>
            <a:r>
              <a:rPr lang="ru-RU" dirty="0"/>
              <a:t> </a:t>
            </a:r>
            <a:r>
              <a:rPr lang="ru-RU" dirty="0" err="1"/>
              <a:t>ръб</a:t>
            </a:r>
            <a:r>
              <a:rPr lang="ru-RU" dirty="0"/>
              <a:t>, </a:t>
            </a:r>
            <a:r>
              <a:rPr lang="ru-RU" dirty="0" err="1"/>
              <a:t>където</a:t>
            </a:r>
            <a:r>
              <a:rPr lang="ru-RU" dirty="0"/>
              <a:t> се </a:t>
            </a:r>
            <a:r>
              <a:rPr lang="ru-RU" dirty="0" err="1"/>
              <a:t>разполагат</a:t>
            </a:r>
            <a:r>
              <a:rPr lang="ru-RU" dirty="0"/>
              <a:t> </a:t>
            </a:r>
            <a:r>
              <a:rPr lang="ru-RU" dirty="0" err="1"/>
              <a:t>задкрилките</a:t>
            </a:r>
            <a:r>
              <a:rPr lang="ru-RU" dirty="0"/>
              <a:t>.</a:t>
            </a:r>
          </a:p>
          <a:p>
            <a:pPr marL="0" indent="0">
              <a:buNone/>
            </a:pPr>
            <a:endParaRPr lang="en-US" dirty="0"/>
          </a:p>
        </p:txBody>
      </p:sp>
    </p:spTree>
    <p:extLst>
      <p:ext uri="{BB962C8B-B14F-4D97-AF65-F5344CB8AC3E}">
        <p14:creationId xmlns:p14="http://schemas.microsoft.com/office/powerpoint/2010/main" val="9306389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52D40-CF83-48D9-80CE-15118A22FE5F}"/>
              </a:ext>
            </a:extLst>
          </p:cNvPr>
          <p:cNvSpPr>
            <a:spLocks noGrp="1"/>
          </p:cNvSpPr>
          <p:nvPr>
            <p:ph type="title"/>
          </p:nvPr>
        </p:nvSpPr>
        <p:spPr>
          <a:xfrm>
            <a:off x="646111" y="452718"/>
            <a:ext cx="9404723" cy="756957"/>
          </a:xfrm>
        </p:spPr>
        <p:txBody>
          <a:bodyPr/>
          <a:lstStyle/>
          <a:p>
            <a:r>
              <a:rPr lang="bg-BG" dirty="0"/>
              <a:t>Въздушни спирачки</a:t>
            </a:r>
            <a:endParaRPr lang="en-US" dirty="0"/>
          </a:p>
        </p:txBody>
      </p:sp>
      <p:sp>
        <p:nvSpPr>
          <p:cNvPr id="3" name="Content Placeholder 2">
            <a:extLst>
              <a:ext uri="{FF2B5EF4-FFF2-40B4-BE49-F238E27FC236}">
                <a16:creationId xmlns:a16="http://schemas.microsoft.com/office/drawing/2014/main" id="{6D74CA57-3BC6-461C-9182-A9074130DDC3}"/>
              </a:ext>
            </a:extLst>
          </p:cNvPr>
          <p:cNvSpPr>
            <a:spLocks noGrp="1"/>
          </p:cNvSpPr>
          <p:nvPr>
            <p:ph idx="1"/>
          </p:nvPr>
        </p:nvSpPr>
        <p:spPr>
          <a:xfrm>
            <a:off x="1103312" y="1314450"/>
            <a:ext cx="8946541" cy="4933949"/>
          </a:xfrm>
        </p:spPr>
        <p:txBody>
          <a:bodyPr/>
          <a:lstStyle/>
          <a:p>
            <a:r>
              <a:rPr lang="bg-BG" dirty="0"/>
              <a:t>Използват се за увеличение на съпротивлението, когато е необходимо бързо намаляване на скоростта или снижение.</a:t>
            </a:r>
          </a:p>
          <a:p>
            <a:r>
              <a:rPr lang="bg-BG" dirty="0"/>
              <a:t>Видове:</a:t>
            </a:r>
          </a:p>
          <a:p>
            <a:pPr marL="0" indent="0">
              <a:buNone/>
            </a:pPr>
            <a:r>
              <a:rPr lang="bg-BG" dirty="0"/>
              <a:t>-разположени на тялото</a:t>
            </a:r>
          </a:p>
          <a:p>
            <a:pPr marL="0" indent="0">
              <a:buNone/>
            </a:pPr>
            <a:r>
              <a:rPr lang="bg-BG" dirty="0"/>
              <a:t>-разположени на крилото</a:t>
            </a:r>
            <a:endParaRPr lang="en-US" dirty="0"/>
          </a:p>
        </p:txBody>
      </p:sp>
      <p:pic>
        <p:nvPicPr>
          <p:cNvPr id="4" name="Picture 4">
            <a:extLst>
              <a:ext uri="{FF2B5EF4-FFF2-40B4-BE49-F238E27FC236}">
                <a16:creationId xmlns:a16="http://schemas.microsoft.com/office/drawing/2014/main" id="{2472B537-DD4F-43AF-BB2D-DAA31B1A93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479" b="11868"/>
          <a:stretch/>
        </p:blipFill>
        <p:spPr bwMode="auto">
          <a:xfrm>
            <a:off x="1185522" y="3471588"/>
            <a:ext cx="8325900" cy="288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30251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A227C-EACA-4008-943C-E9B28BB7C216}"/>
              </a:ext>
            </a:extLst>
          </p:cNvPr>
          <p:cNvSpPr>
            <a:spLocks noGrp="1"/>
          </p:cNvSpPr>
          <p:nvPr>
            <p:ph type="title"/>
          </p:nvPr>
        </p:nvSpPr>
        <p:spPr/>
        <p:txBody>
          <a:bodyPr/>
          <a:lstStyle/>
          <a:p>
            <a:r>
              <a:rPr lang="bg-BG" dirty="0"/>
              <a:t>Попътно управление</a:t>
            </a:r>
            <a:endParaRPr lang="en-US" dirty="0"/>
          </a:p>
        </p:txBody>
      </p:sp>
      <p:sp>
        <p:nvSpPr>
          <p:cNvPr id="3" name="Content Placeholder 2">
            <a:extLst>
              <a:ext uri="{FF2B5EF4-FFF2-40B4-BE49-F238E27FC236}">
                <a16:creationId xmlns:a16="http://schemas.microsoft.com/office/drawing/2014/main" id="{350A7AA9-DF8D-49AD-ABF3-497C6A5666DB}"/>
              </a:ext>
            </a:extLst>
          </p:cNvPr>
          <p:cNvSpPr>
            <a:spLocks noGrp="1"/>
          </p:cNvSpPr>
          <p:nvPr>
            <p:ph idx="1"/>
          </p:nvPr>
        </p:nvSpPr>
        <p:spPr/>
        <p:txBody>
          <a:bodyPr>
            <a:normAutofit/>
          </a:bodyPr>
          <a:lstStyle/>
          <a:p>
            <a:r>
              <a:rPr lang="bg-BG" dirty="0"/>
              <a:t>Попътното управление се извършва чрез кормилото за направление.</a:t>
            </a:r>
          </a:p>
          <a:p>
            <a:r>
              <a:rPr lang="bg-BG" dirty="0"/>
              <a:t>Кормилото </a:t>
            </a:r>
            <a:r>
              <a:rPr lang="bg-BG"/>
              <a:t>за направление </a:t>
            </a:r>
            <a:r>
              <a:rPr lang="bg-BG" dirty="0"/>
              <a:t>трябва да осигурява :</a:t>
            </a:r>
          </a:p>
          <a:p>
            <a:pPr>
              <a:buFontTx/>
              <a:buChar char="-"/>
            </a:pPr>
            <a:r>
              <a:rPr lang="bg-BG" dirty="0"/>
              <a:t>попътно управление при асиметрична тяга </a:t>
            </a:r>
          </a:p>
          <a:p>
            <a:pPr>
              <a:buFontTx/>
              <a:buChar char="-"/>
            </a:pPr>
            <a:r>
              <a:rPr lang="bg-BG" dirty="0"/>
              <a:t>корекция на отклонението от страничния вятър при </a:t>
            </a:r>
          </a:p>
          <a:p>
            <a:pPr marL="0" indent="0">
              <a:buNone/>
            </a:pPr>
            <a:r>
              <a:rPr lang="bg-BG" dirty="0"/>
              <a:t>     излитане и кацане</a:t>
            </a:r>
          </a:p>
          <a:p>
            <a:pPr>
              <a:buFontTx/>
              <a:buChar char="-"/>
            </a:pPr>
            <a:r>
              <a:rPr lang="bg-BG" dirty="0"/>
              <a:t>корекция на неблагоприятния попътен момент</a:t>
            </a:r>
          </a:p>
          <a:p>
            <a:pPr>
              <a:buFontTx/>
              <a:buChar char="-"/>
            </a:pPr>
            <a:r>
              <a:rPr lang="bg-BG" dirty="0"/>
              <a:t>възстановяване от свредел</a:t>
            </a:r>
          </a:p>
          <a:p>
            <a:pPr>
              <a:buFontTx/>
              <a:buChar char="-"/>
            </a:pPr>
            <a:r>
              <a:rPr lang="ru-RU" dirty="0" err="1"/>
              <a:t>корекция</a:t>
            </a:r>
            <a:r>
              <a:rPr lang="ru-RU" dirty="0"/>
              <a:t> при изменения на момента от</a:t>
            </a:r>
          </a:p>
          <a:p>
            <a:pPr marL="0" indent="0">
              <a:buNone/>
            </a:pPr>
            <a:r>
              <a:rPr lang="ru-RU" dirty="0"/>
              <a:t>     </a:t>
            </a:r>
            <a:r>
              <a:rPr lang="ru-RU" dirty="0" err="1"/>
              <a:t>въздушния</a:t>
            </a:r>
            <a:r>
              <a:rPr lang="ru-RU" dirty="0"/>
              <a:t> винт при </a:t>
            </a:r>
            <a:r>
              <a:rPr lang="ru-RU" dirty="0" err="1"/>
              <a:t>еднодвигателни</a:t>
            </a:r>
            <a:r>
              <a:rPr lang="ru-RU" dirty="0"/>
              <a:t> </a:t>
            </a:r>
            <a:r>
              <a:rPr lang="ru-RU" dirty="0" err="1"/>
              <a:t>самолети</a:t>
            </a:r>
            <a:r>
              <a:rPr lang="bg-BG" dirty="0"/>
              <a:t> </a:t>
            </a:r>
          </a:p>
          <a:p>
            <a:pPr>
              <a:buFontTx/>
              <a:buChar char="-"/>
            </a:pPr>
            <a:endParaRPr lang="bg-BG" dirty="0"/>
          </a:p>
          <a:p>
            <a:endParaRPr lang="en-US" dirty="0"/>
          </a:p>
        </p:txBody>
      </p:sp>
      <p:pic>
        <p:nvPicPr>
          <p:cNvPr id="4" name="Picture 2" descr="C:\Users\User\Desktop\KS\Presentations\M11-9\Aileron_yaw.gif">
            <a:extLst>
              <a:ext uri="{FF2B5EF4-FFF2-40B4-BE49-F238E27FC236}">
                <a16:creationId xmlns:a16="http://schemas.microsoft.com/office/drawing/2014/main" id="{4B9E0AA7-3FA8-4DA1-908D-A58C244DB5A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36260" y="3152775"/>
            <a:ext cx="4055739" cy="3242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6813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B933A-71D2-44DC-A657-BB76FB883C6C}"/>
              </a:ext>
            </a:extLst>
          </p:cNvPr>
          <p:cNvSpPr>
            <a:spLocks noGrp="1"/>
          </p:cNvSpPr>
          <p:nvPr>
            <p:ph type="title"/>
          </p:nvPr>
        </p:nvSpPr>
        <p:spPr/>
        <p:txBody>
          <a:bodyPr/>
          <a:lstStyle/>
          <a:p>
            <a:r>
              <a:rPr lang="bg-BG" dirty="0"/>
              <a:t>Прекомерно отклонение на кормилото за направление</a:t>
            </a:r>
            <a:endParaRPr lang="en-US" dirty="0"/>
          </a:p>
        </p:txBody>
      </p:sp>
      <p:sp>
        <p:nvSpPr>
          <p:cNvPr id="3" name="Content Placeholder 2">
            <a:extLst>
              <a:ext uri="{FF2B5EF4-FFF2-40B4-BE49-F238E27FC236}">
                <a16:creationId xmlns:a16="http://schemas.microsoft.com/office/drawing/2014/main" id="{110F214D-00E7-4DB5-8CA7-16E405B3402A}"/>
              </a:ext>
            </a:extLst>
          </p:cNvPr>
          <p:cNvSpPr>
            <a:spLocks noGrp="1"/>
          </p:cNvSpPr>
          <p:nvPr>
            <p:ph idx="1"/>
          </p:nvPr>
        </p:nvSpPr>
        <p:spPr/>
        <p:txBody>
          <a:bodyPr/>
          <a:lstStyle/>
          <a:p>
            <a:r>
              <a:rPr lang="bg-BG" dirty="0"/>
              <a:t>При обикновените системи за управление максималното отклонение на педалите ще предизвиква максимално отклонение на кормилото.</a:t>
            </a:r>
          </a:p>
          <a:p>
            <a:r>
              <a:rPr lang="bg-BG" dirty="0"/>
              <a:t>При високоскоростните самолети максималното отклонение на кормилото ще доведе до увеличение на натоварването в конструкцията.</a:t>
            </a:r>
          </a:p>
          <a:p>
            <a:r>
              <a:rPr lang="bg-BG" dirty="0"/>
              <a:t>Педалите се отклоняват максимално, но движението на кормилото се ограничава по скорост.</a:t>
            </a:r>
          </a:p>
          <a:p>
            <a:r>
              <a:rPr lang="bg-BG" dirty="0"/>
              <a:t>Движението на педалите и кормилото се ограничава в зависимост от скоростта.</a:t>
            </a:r>
            <a:endParaRPr lang="en-US" dirty="0"/>
          </a:p>
        </p:txBody>
      </p:sp>
    </p:spTree>
    <p:extLst>
      <p:ext uri="{BB962C8B-B14F-4D97-AF65-F5344CB8AC3E}">
        <p14:creationId xmlns:p14="http://schemas.microsoft.com/office/powerpoint/2010/main" val="23357750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B0AB0-3B19-4F00-A9A2-4A029F6D1FED}"/>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7FD83799-3C65-437A-8AF0-BDBA43B1E128}"/>
              </a:ext>
            </a:extLst>
          </p:cNvPr>
          <p:cNvPicPr>
            <a:picLocks noGrp="1" noChangeAspect="1"/>
          </p:cNvPicPr>
          <p:nvPr>
            <p:ph idx="1"/>
          </p:nvPr>
        </p:nvPicPr>
        <p:blipFill>
          <a:blip r:embed="rId2"/>
          <a:stretch>
            <a:fillRect/>
          </a:stretch>
        </p:blipFill>
        <p:spPr>
          <a:xfrm>
            <a:off x="2407924" y="2052638"/>
            <a:ext cx="6337927" cy="4195762"/>
          </a:xfrm>
        </p:spPr>
      </p:pic>
    </p:spTree>
    <p:extLst>
      <p:ext uri="{BB962C8B-B14F-4D97-AF65-F5344CB8AC3E}">
        <p14:creationId xmlns:p14="http://schemas.microsoft.com/office/powerpoint/2010/main" val="4156310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17CC5-6040-E984-91EC-66584904D27D}"/>
              </a:ext>
            </a:extLst>
          </p:cNvPr>
          <p:cNvSpPr>
            <a:spLocks noGrp="1"/>
          </p:cNvSpPr>
          <p:nvPr>
            <p:ph type="title"/>
          </p:nvPr>
        </p:nvSpPr>
        <p:spPr/>
        <p:txBody>
          <a:bodyPr/>
          <a:lstStyle/>
          <a:p>
            <a:r>
              <a:rPr lang="bg-BG" dirty="0"/>
              <a:t>Макари и ограничители</a:t>
            </a:r>
            <a:endParaRPr lang="en-US" dirty="0"/>
          </a:p>
        </p:txBody>
      </p:sp>
      <p:pic>
        <p:nvPicPr>
          <p:cNvPr id="5" name="Content Placeholder 4">
            <a:extLst>
              <a:ext uri="{FF2B5EF4-FFF2-40B4-BE49-F238E27FC236}">
                <a16:creationId xmlns:a16="http://schemas.microsoft.com/office/drawing/2014/main" id="{7DF6BAD0-3EC3-DBA2-FE58-E4E0E8EE000C}"/>
              </a:ext>
            </a:extLst>
          </p:cNvPr>
          <p:cNvPicPr>
            <a:picLocks noGrp="1" noChangeAspect="1"/>
          </p:cNvPicPr>
          <p:nvPr>
            <p:ph idx="1"/>
          </p:nvPr>
        </p:nvPicPr>
        <p:blipFill>
          <a:blip r:embed="rId2"/>
          <a:stretch>
            <a:fillRect/>
          </a:stretch>
        </p:blipFill>
        <p:spPr>
          <a:xfrm>
            <a:off x="2499016" y="1995488"/>
            <a:ext cx="5698911" cy="4195762"/>
          </a:xfrm>
        </p:spPr>
      </p:pic>
    </p:spTree>
    <p:extLst>
      <p:ext uri="{BB962C8B-B14F-4D97-AF65-F5344CB8AC3E}">
        <p14:creationId xmlns:p14="http://schemas.microsoft.com/office/powerpoint/2010/main" val="41621121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922E3-6067-40FE-9B71-283AD0952F93}"/>
              </a:ext>
            </a:extLst>
          </p:cNvPr>
          <p:cNvSpPr>
            <a:spLocks noGrp="1"/>
          </p:cNvSpPr>
          <p:nvPr>
            <p:ph type="title"/>
          </p:nvPr>
        </p:nvSpPr>
        <p:spPr/>
        <p:txBody>
          <a:bodyPr/>
          <a:lstStyle/>
          <a:p>
            <a:r>
              <a:rPr lang="bg-BG" dirty="0" err="1"/>
              <a:t>Тримиране</a:t>
            </a:r>
            <a:endParaRPr lang="en-US" dirty="0"/>
          </a:p>
        </p:txBody>
      </p:sp>
      <p:sp>
        <p:nvSpPr>
          <p:cNvPr id="3" name="Content Placeholder 2">
            <a:extLst>
              <a:ext uri="{FF2B5EF4-FFF2-40B4-BE49-F238E27FC236}">
                <a16:creationId xmlns:a16="http://schemas.microsoft.com/office/drawing/2014/main" id="{7ED7116F-E0CB-4EB1-96A9-DE69F0B830AA}"/>
              </a:ext>
            </a:extLst>
          </p:cNvPr>
          <p:cNvSpPr>
            <a:spLocks noGrp="1"/>
          </p:cNvSpPr>
          <p:nvPr>
            <p:ph idx="1"/>
          </p:nvPr>
        </p:nvSpPr>
        <p:spPr/>
        <p:txBody>
          <a:bodyPr/>
          <a:lstStyle/>
          <a:p>
            <a:r>
              <a:rPr lang="bg-BG" dirty="0" err="1"/>
              <a:t>Тримиране</a:t>
            </a:r>
            <a:r>
              <a:rPr lang="bg-BG" dirty="0"/>
              <a:t> се прилага, когато е необходимо самолета да запази положението си в пространството и скоростта си.</a:t>
            </a:r>
          </a:p>
          <a:p>
            <a:r>
              <a:rPr lang="bg-BG" dirty="0" err="1"/>
              <a:t>Тримирането</a:t>
            </a:r>
            <a:r>
              <a:rPr lang="bg-BG" dirty="0"/>
              <a:t> на самолета по </a:t>
            </a:r>
            <a:r>
              <a:rPr lang="bg-BG" dirty="0" err="1"/>
              <a:t>тангаж</a:t>
            </a:r>
            <a:r>
              <a:rPr lang="bg-BG" dirty="0"/>
              <a:t> се налага при:</a:t>
            </a:r>
          </a:p>
          <a:p>
            <a:pPr>
              <a:buFontTx/>
              <a:buChar char="-"/>
            </a:pPr>
            <a:r>
              <a:rPr lang="bg-BG" dirty="0"/>
              <a:t>изменение на скоростта</a:t>
            </a:r>
          </a:p>
          <a:p>
            <a:pPr>
              <a:buFontTx/>
              <a:buChar char="-"/>
            </a:pPr>
            <a:r>
              <a:rPr lang="bg-BG" dirty="0"/>
              <a:t>изменение на тягата</a:t>
            </a:r>
          </a:p>
          <a:p>
            <a:pPr>
              <a:buFontTx/>
              <a:buChar char="-"/>
            </a:pPr>
            <a:r>
              <a:rPr lang="bg-BG" dirty="0"/>
              <a:t>изменение на положението на центъра на тежестта.</a:t>
            </a:r>
          </a:p>
          <a:p>
            <a:pPr>
              <a:buFont typeface="Wingdings" panose="05000000000000000000" pitchFamily="2" charset="2"/>
              <a:buChar char="Ø"/>
            </a:pPr>
            <a:r>
              <a:rPr lang="bg-BG" dirty="0" err="1"/>
              <a:t>Тримиране</a:t>
            </a:r>
            <a:r>
              <a:rPr lang="bg-BG" dirty="0"/>
              <a:t> на самолета около нормалната ос се налага при:</a:t>
            </a:r>
          </a:p>
          <a:p>
            <a:pPr>
              <a:buFontTx/>
              <a:buChar char="-"/>
            </a:pPr>
            <a:r>
              <a:rPr lang="bg-BG" dirty="0"/>
              <a:t>асиметрична тяга на многодвигателен самолет</a:t>
            </a:r>
          </a:p>
          <a:p>
            <a:pPr>
              <a:buFontTx/>
              <a:buChar char="-"/>
            </a:pPr>
            <a:r>
              <a:rPr lang="bg-BG" dirty="0"/>
              <a:t>промяна на въртящия момент създаван от въздушния винт.</a:t>
            </a:r>
            <a:endParaRPr lang="en-US" dirty="0"/>
          </a:p>
        </p:txBody>
      </p:sp>
    </p:spTree>
    <p:extLst>
      <p:ext uri="{BB962C8B-B14F-4D97-AF65-F5344CB8AC3E}">
        <p14:creationId xmlns:p14="http://schemas.microsoft.com/office/powerpoint/2010/main" val="14299115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02707-F8B8-4F1D-8A05-60AB45149C74}"/>
              </a:ext>
            </a:extLst>
          </p:cNvPr>
          <p:cNvSpPr>
            <a:spLocks noGrp="1"/>
          </p:cNvSpPr>
          <p:nvPr>
            <p:ph type="title"/>
          </p:nvPr>
        </p:nvSpPr>
        <p:spPr/>
        <p:txBody>
          <a:bodyPr/>
          <a:lstStyle/>
          <a:p>
            <a:r>
              <a:rPr lang="bg-BG" dirty="0"/>
              <a:t>Методи за </a:t>
            </a:r>
            <a:r>
              <a:rPr lang="bg-BG" dirty="0" err="1"/>
              <a:t>тримиране</a:t>
            </a:r>
            <a:endParaRPr lang="en-US" dirty="0"/>
          </a:p>
        </p:txBody>
      </p:sp>
      <p:sp>
        <p:nvSpPr>
          <p:cNvPr id="3" name="Content Placeholder 2">
            <a:extLst>
              <a:ext uri="{FF2B5EF4-FFF2-40B4-BE49-F238E27FC236}">
                <a16:creationId xmlns:a16="http://schemas.microsoft.com/office/drawing/2014/main" id="{18FA210C-52DD-4A75-A402-1B71A59E2262}"/>
              </a:ext>
            </a:extLst>
          </p:cNvPr>
          <p:cNvSpPr>
            <a:spLocks noGrp="1"/>
          </p:cNvSpPr>
          <p:nvPr>
            <p:ph idx="1"/>
          </p:nvPr>
        </p:nvSpPr>
        <p:spPr/>
        <p:txBody>
          <a:bodyPr/>
          <a:lstStyle/>
          <a:p>
            <a:r>
              <a:rPr lang="bg-BG" dirty="0"/>
              <a:t>чрез </a:t>
            </a:r>
            <a:r>
              <a:rPr lang="bg-BG" dirty="0" err="1"/>
              <a:t>тримираща</a:t>
            </a:r>
            <a:r>
              <a:rPr lang="bg-BG" dirty="0"/>
              <a:t> повърхност</a:t>
            </a:r>
          </a:p>
          <a:p>
            <a:r>
              <a:rPr lang="bg-BG" dirty="0"/>
              <a:t>чрез управляем стабилизатор</a:t>
            </a:r>
          </a:p>
          <a:p>
            <a:r>
              <a:rPr lang="bg-BG" dirty="0"/>
              <a:t>чрез пружина</a:t>
            </a:r>
          </a:p>
          <a:p>
            <a:r>
              <a:rPr lang="bg-BG" dirty="0"/>
              <a:t>чрез промяна на положението на центъра на тежестта</a:t>
            </a:r>
          </a:p>
          <a:p>
            <a:r>
              <a:rPr lang="bg-BG" dirty="0"/>
              <a:t>чрез регулиране на натоварващия механизъм</a:t>
            </a:r>
            <a:endParaRPr lang="en-US" dirty="0"/>
          </a:p>
        </p:txBody>
      </p:sp>
    </p:spTree>
    <p:extLst>
      <p:ext uri="{BB962C8B-B14F-4D97-AF65-F5344CB8AC3E}">
        <p14:creationId xmlns:p14="http://schemas.microsoft.com/office/powerpoint/2010/main" val="20389429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C5B9A-7764-4A87-BDD3-8E2E1D1472BA}"/>
              </a:ext>
            </a:extLst>
          </p:cNvPr>
          <p:cNvSpPr>
            <a:spLocks noGrp="1"/>
          </p:cNvSpPr>
          <p:nvPr>
            <p:ph type="title"/>
          </p:nvPr>
        </p:nvSpPr>
        <p:spPr/>
        <p:txBody>
          <a:bodyPr/>
          <a:lstStyle/>
          <a:p>
            <a:r>
              <a:rPr lang="bg-BG" dirty="0" err="1"/>
              <a:t>Тримираща</a:t>
            </a:r>
            <a:r>
              <a:rPr lang="bg-BG" dirty="0"/>
              <a:t> повърхност</a:t>
            </a:r>
            <a:endParaRPr lang="en-US" dirty="0"/>
          </a:p>
        </p:txBody>
      </p:sp>
      <p:sp>
        <p:nvSpPr>
          <p:cNvPr id="3" name="Content Placeholder 2">
            <a:extLst>
              <a:ext uri="{FF2B5EF4-FFF2-40B4-BE49-F238E27FC236}">
                <a16:creationId xmlns:a16="http://schemas.microsoft.com/office/drawing/2014/main" id="{0D3F1E36-4F38-412D-BE8F-AD915BD97E34}"/>
              </a:ext>
            </a:extLst>
          </p:cNvPr>
          <p:cNvSpPr>
            <a:spLocks noGrp="1"/>
          </p:cNvSpPr>
          <p:nvPr>
            <p:ph idx="1"/>
          </p:nvPr>
        </p:nvSpPr>
        <p:spPr/>
        <p:txBody>
          <a:bodyPr/>
          <a:lstStyle/>
          <a:p>
            <a:r>
              <a:rPr lang="bg-BG" dirty="0"/>
              <a:t>Тази повърхност се премества в посока обратна на посоката на отклонение на основната повърхност докато шарнирния момент създаван от нея не се балансира с шарнирния момент на контролната повърхност.</a:t>
            </a:r>
          </a:p>
        </p:txBody>
      </p:sp>
      <p:pic>
        <p:nvPicPr>
          <p:cNvPr id="5" name="Picture 4">
            <a:extLst>
              <a:ext uri="{FF2B5EF4-FFF2-40B4-BE49-F238E27FC236}">
                <a16:creationId xmlns:a16="http://schemas.microsoft.com/office/drawing/2014/main" id="{F29304A2-C8B0-40BE-BC14-D6E9F40A0746}"/>
              </a:ext>
            </a:extLst>
          </p:cNvPr>
          <p:cNvPicPr>
            <a:picLocks noChangeAspect="1"/>
          </p:cNvPicPr>
          <p:nvPr/>
        </p:nvPicPr>
        <p:blipFill>
          <a:blip r:embed="rId2"/>
          <a:stretch>
            <a:fillRect/>
          </a:stretch>
        </p:blipFill>
        <p:spPr>
          <a:xfrm>
            <a:off x="2480740" y="3499978"/>
            <a:ext cx="6191683" cy="2566867"/>
          </a:xfrm>
          <a:prstGeom prst="rect">
            <a:avLst/>
          </a:prstGeom>
        </p:spPr>
      </p:pic>
    </p:spTree>
    <p:extLst>
      <p:ext uri="{BB962C8B-B14F-4D97-AF65-F5344CB8AC3E}">
        <p14:creationId xmlns:p14="http://schemas.microsoft.com/office/powerpoint/2010/main" val="15418147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C0962-A845-4ACC-A73B-47F91B164B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14F4E0-FF3A-488D-842B-E5598B23388D}"/>
              </a:ext>
            </a:extLst>
          </p:cNvPr>
          <p:cNvSpPr>
            <a:spLocks noGrp="1"/>
          </p:cNvSpPr>
          <p:nvPr>
            <p:ph idx="1"/>
          </p:nvPr>
        </p:nvSpPr>
        <p:spPr/>
        <p:txBody>
          <a:bodyPr/>
          <a:lstStyle/>
          <a:p>
            <a:r>
              <a:rPr lang="bg-BG" dirty="0"/>
              <a:t>Неподвижни тримери </a:t>
            </a:r>
            <a:endParaRPr lang="en-US" dirty="0"/>
          </a:p>
        </p:txBody>
      </p:sp>
      <p:pic>
        <p:nvPicPr>
          <p:cNvPr id="4" name="Picture 2" descr="C:\Users\User\Desktop\KS\Presentations\M11-9\tab.jpg">
            <a:extLst>
              <a:ext uri="{FF2B5EF4-FFF2-40B4-BE49-F238E27FC236}">
                <a16:creationId xmlns:a16="http://schemas.microsoft.com/office/drawing/2014/main" id="{3F51D55D-43F2-41AE-B8C7-2C9944AD0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028" y="2789629"/>
            <a:ext cx="3577006" cy="29639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780FAE-C1A8-4F7E-AADE-9A5433B0BB98}"/>
              </a:ext>
            </a:extLst>
          </p:cNvPr>
          <p:cNvPicPr>
            <a:picLocks noChangeAspect="1"/>
          </p:cNvPicPr>
          <p:nvPr/>
        </p:nvPicPr>
        <p:blipFill rotWithShape="1">
          <a:blip r:embed="rId3">
            <a:extLst>
              <a:ext uri="{28A0092B-C50C-407E-A947-70E740481C1C}">
                <a14:useLocalDpi xmlns:a14="http://schemas.microsoft.com/office/drawing/2010/main" val="0"/>
              </a:ext>
            </a:extLst>
          </a:blip>
          <a:srcRect l="9387" t="7209"/>
          <a:stretch/>
        </p:blipFill>
        <p:spPr>
          <a:xfrm>
            <a:off x="5806440" y="2789629"/>
            <a:ext cx="3577007" cy="2963966"/>
          </a:xfrm>
          <a:prstGeom prst="rect">
            <a:avLst/>
          </a:prstGeom>
        </p:spPr>
      </p:pic>
    </p:spTree>
    <p:extLst>
      <p:ext uri="{BB962C8B-B14F-4D97-AF65-F5344CB8AC3E}">
        <p14:creationId xmlns:p14="http://schemas.microsoft.com/office/powerpoint/2010/main" val="1163504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94E17-C884-4ECB-832A-6AB8D71DB9EA}"/>
              </a:ext>
            </a:extLst>
          </p:cNvPr>
          <p:cNvSpPr>
            <a:spLocks noGrp="1"/>
          </p:cNvSpPr>
          <p:nvPr>
            <p:ph type="title"/>
          </p:nvPr>
        </p:nvSpPr>
        <p:spPr/>
        <p:txBody>
          <a:bodyPr/>
          <a:lstStyle/>
          <a:p>
            <a:r>
              <a:rPr lang="bg-BG" dirty="0"/>
              <a:t>Управляем стабилизатор</a:t>
            </a:r>
            <a:endParaRPr lang="en-US" dirty="0"/>
          </a:p>
        </p:txBody>
      </p:sp>
      <p:sp>
        <p:nvSpPr>
          <p:cNvPr id="3" name="Content Placeholder 2">
            <a:extLst>
              <a:ext uri="{FF2B5EF4-FFF2-40B4-BE49-F238E27FC236}">
                <a16:creationId xmlns:a16="http://schemas.microsoft.com/office/drawing/2014/main" id="{9BF6CA81-B91A-4512-8300-E574392361D2}"/>
              </a:ext>
            </a:extLst>
          </p:cNvPr>
          <p:cNvSpPr>
            <a:spLocks noGrp="1"/>
          </p:cNvSpPr>
          <p:nvPr>
            <p:ph idx="1"/>
          </p:nvPr>
        </p:nvSpPr>
        <p:spPr/>
        <p:txBody>
          <a:bodyPr/>
          <a:lstStyle/>
          <a:p>
            <a:r>
              <a:rPr lang="bg-BG" dirty="0"/>
              <a:t>Управлява се с помощта на </a:t>
            </a:r>
            <a:r>
              <a:rPr lang="bg-BG" dirty="0" err="1"/>
              <a:t>тримиращо</a:t>
            </a:r>
            <a:r>
              <a:rPr lang="bg-BG" dirty="0"/>
              <a:t> колело или превключватели разположени на щурвала.</a:t>
            </a:r>
            <a:endParaRPr lang="en-US" dirty="0"/>
          </a:p>
        </p:txBody>
      </p:sp>
      <p:pic>
        <p:nvPicPr>
          <p:cNvPr id="5" name="Picture 4">
            <a:extLst>
              <a:ext uri="{FF2B5EF4-FFF2-40B4-BE49-F238E27FC236}">
                <a16:creationId xmlns:a16="http://schemas.microsoft.com/office/drawing/2014/main" id="{B6770AC7-3661-406D-A7B3-D0B0D2AA6E2C}"/>
              </a:ext>
            </a:extLst>
          </p:cNvPr>
          <p:cNvPicPr>
            <a:picLocks noChangeAspect="1"/>
          </p:cNvPicPr>
          <p:nvPr/>
        </p:nvPicPr>
        <p:blipFill>
          <a:blip r:embed="rId2"/>
          <a:stretch>
            <a:fillRect/>
          </a:stretch>
        </p:blipFill>
        <p:spPr>
          <a:xfrm>
            <a:off x="3749040" y="2773314"/>
            <a:ext cx="5000164" cy="3972925"/>
          </a:xfrm>
          <a:prstGeom prst="rect">
            <a:avLst/>
          </a:prstGeom>
        </p:spPr>
      </p:pic>
    </p:spTree>
    <p:extLst>
      <p:ext uri="{BB962C8B-B14F-4D97-AF65-F5344CB8AC3E}">
        <p14:creationId xmlns:p14="http://schemas.microsoft.com/office/powerpoint/2010/main" val="41203477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7040D-57D6-4A36-A007-86DBC284381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5D52A5C-8145-44AC-A5A6-A1A025E7C958}"/>
              </a:ext>
            </a:extLst>
          </p:cNvPr>
          <p:cNvPicPr>
            <a:picLocks noGrp="1" noChangeAspect="1"/>
          </p:cNvPicPr>
          <p:nvPr>
            <p:ph idx="1"/>
          </p:nvPr>
        </p:nvPicPr>
        <p:blipFill>
          <a:blip r:embed="rId2"/>
          <a:stretch>
            <a:fillRect/>
          </a:stretch>
        </p:blipFill>
        <p:spPr>
          <a:xfrm>
            <a:off x="2231804" y="2206700"/>
            <a:ext cx="6690167" cy="3887638"/>
          </a:xfrm>
        </p:spPr>
      </p:pic>
    </p:spTree>
    <p:extLst>
      <p:ext uri="{BB962C8B-B14F-4D97-AF65-F5344CB8AC3E}">
        <p14:creationId xmlns:p14="http://schemas.microsoft.com/office/powerpoint/2010/main" val="40139046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D85D5AA8-773B-469A-8802-9645A4DC9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 of a plane's tail&#10;&#10;Description automatically generated">
            <a:extLst>
              <a:ext uri="{FF2B5EF4-FFF2-40B4-BE49-F238E27FC236}">
                <a16:creationId xmlns:a16="http://schemas.microsoft.com/office/drawing/2014/main" id="{401B1EA9-E880-B468-2351-5D7A3C90E64D}"/>
              </a:ext>
            </a:extLst>
          </p:cNvPr>
          <p:cNvPicPr>
            <a:picLocks noGrp="1" noChangeAspect="1"/>
          </p:cNvPicPr>
          <p:nvPr>
            <p:ph idx="1"/>
          </p:nvPr>
        </p:nvPicPr>
        <p:blipFill>
          <a:blip r:embed="rId7"/>
          <a:stretch>
            <a:fillRect/>
          </a:stretch>
        </p:blipFill>
        <p:spPr>
          <a:xfrm>
            <a:off x="1331053" y="643467"/>
            <a:ext cx="8103367" cy="5571066"/>
          </a:xfrm>
          <a:prstGeom prst="rect">
            <a:avLst/>
          </a:prstGeom>
        </p:spPr>
      </p:pic>
      <p:sp>
        <p:nvSpPr>
          <p:cNvPr id="24" name="Rectangle 23">
            <a:extLst>
              <a:ext uri="{FF2B5EF4-FFF2-40B4-BE49-F238E27FC236}">
                <a16:creationId xmlns:a16="http://schemas.microsoft.com/office/drawing/2014/main" id="{C75AF42C-C556-454E-B2D3-2C917CB81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00398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A61F2-FB6F-43FA-A1E9-9EC7D86E12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F54728-C5AF-439D-8CCC-AB36E5D0B08A}"/>
              </a:ext>
            </a:extLst>
          </p:cNvPr>
          <p:cNvSpPr>
            <a:spLocks noGrp="1"/>
          </p:cNvSpPr>
          <p:nvPr>
            <p:ph idx="1"/>
          </p:nvPr>
        </p:nvSpPr>
        <p:spPr/>
        <p:txBody>
          <a:bodyPr>
            <a:normAutofit fontScale="92500" lnSpcReduction="10000"/>
          </a:bodyPr>
          <a:lstStyle/>
          <a:p>
            <a:r>
              <a:rPr lang="bg-BG" dirty="0"/>
              <a:t>Предимства :</a:t>
            </a:r>
          </a:p>
          <a:p>
            <a:pPr>
              <a:buFontTx/>
              <a:buChar char="-"/>
            </a:pPr>
            <a:r>
              <a:rPr lang="bg-BG" dirty="0"/>
              <a:t>съпротивлението е по-малко, когато самолета е </a:t>
            </a:r>
            <a:r>
              <a:rPr lang="bg-BG" dirty="0" err="1"/>
              <a:t>тримиран</a:t>
            </a:r>
            <a:endParaRPr lang="bg-BG" dirty="0"/>
          </a:p>
          <a:p>
            <a:pPr>
              <a:buFontTx/>
              <a:buChar char="-"/>
            </a:pPr>
            <a:r>
              <a:rPr lang="bg-BG" dirty="0" err="1"/>
              <a:t>тримирането</a:t>
            </a:r>
            <a:r>
              <a:rPr lang="bg-BG" dirty="0"/>
              <a:t> не намалява обхвата на управлението по </a:t>
            </a:r>
            <a:r>
              <a:rPr lang="bg-BG" dirty="0" err="1"/>
              <a:t>тангаж</a:t>
            </a:r>
            <a:endParaRPr lang="bg-BG" dirty="0"/>
          </a:p>
          <a:p>
            <a:pPr>
              <a:buFont typeface="Wingdings" panose="05000000000000000000" pitchFamily="2" charset="2"/>
              <a:buChar char="Ø"/>
            </a:pPr>
            <a:r>
              <a:rPr lang="bg-BG" dirty="0"/>
              <a:t>При пружинното </a:t>
            </a:r>
            <a:r>
              <a:rPr lang="bg-BG" dirty="0" err="1"/>
              <a:t>тримиране</a:t>
            </a:r>
            <a:r>
              <a:rPr lang="bg-BG" dirty="0"/>
              <a:t> се използва регулируема сила създавана от пружина, която поема натоварването в органите за управление.</a:t>
            </a:r>
          </a:p>
          <a:p>
            <a:pPr>
              <a:buFont typeface="Wingdings" panose="05000000000000000000" pitchFamily="2" charset="2"/>
              <a:buChar char="Ø"/>
            </a:pPr>
            <a:r>
              <a:rPr lang="bg-BG" dirty="0"/>
              <a:t>Натоварващите механизми се използват при </a:t>
            </a:r>
            <a:r>
              <a:rPr lang="bg-BG" dirty="0" err="1"/>
              <a:t>бустерно</a:t>
            </a:r>
            <a:r>
              <a:rPr lang="bg-BG" dirty="0"/>
              <a:t> управление за създаване на изкуствено натоварване в системата за управление.</a:t>
            </a:r>
          </a:p>
          <a:p>
            <a:pPr>
              <a:buFont typeface="Wingdings" panose="05000000000000000000" pitchFamily="2" charset="2"/>
              <a:buChar char="Ø"/>
            </a:pPr>
            <a:r>
              <a:rPr lang="bg-BG" dirty="0"/>
              <a:t>За да се премахне силата, която противодейства на преместването на органите за управление, се регулира положението на опорната точка на механизма, така че той да не създава натоварване.  </a:t>
            </a:r>
          </a:p>
          <a:p>
            <a:pPr marL="0" indent="0">
              <a:buNone/>
            </a:pPr>
            <a:endParaRPr lang="en-US" dirty="0"/>
          </a:p>
        </p:txBody>
      </p:sp>
    </p:spTree>
    <p:extLst>
      <p:ext uri="{BB962C8B-B14F-4D97-AF65-F5344CB8AC3E}">
        <p14:creationId xmlns:p14="http://schemas.microsoft.com/office/powerpoint/2010/main" val="17660453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27B8D-DEEB-4EC4-8AEF-D20A0271FE60}"/>
              </a:ext>
            </a:extLst>
          </p:cNvPr>
          <p:cNvSpPr>
            <a:spLocks noGrp="1"/>
          </p:cNvSpPr>
          <p:nvPr>
            <p:ph type="title"/>
          </p:nvPr>
        </p:nvSpPr>
        <p:spPr/>
        <p:txBody>
          <a:bodyPr/>
          <a:lstStyle/>
          <a:p>
            <a:r>
              <a:rPr lang="bg-BG" dirty="0"/>
              <a:t>Промяна на положението на центъра на тежестта</a:t>
            </a:r>
            <a:endParaRPr lang="en-US" dirty="0"/>
          </a:p>
        </p:txBody>
      </p:sp>
      <p:sp>
        <p:nvSpPr>
          <p:cNvPr id="3" name="Content Placeholder 2">
            <a:extLst>
              <a:ext uri="{FF2B5EF4-FFF2-40B4-BE49-F238E27FC236}">
                <a16:creationId xmlns:a16="http://schemas.microsoft.com/office/drawing/2014/main" id="{A962A4D5-AE3F-4FBC-8239-601940F415B6}"/>
              </a:ext>
            </a:extLst>
          </p:cNvPr>
          <p:cNvSpPr>
            <a:spLocks noGrp="1"/>
          </p:cNvSpPr>
          <p:nvPr>
            <p:ph idx="1"/>
          </p:nvPr>
        </p:nvSpPr>
        <p:spPr/>
        <p:txBody>
          <a:bodyPr/>
          <a:lstStyle/>
          <a:p>
            <a:r>
              <a:rPr lang="bg-BG" dirty="0"/>
              <a:t>При използване на контролните повърхности за </a:t>
            </a:r>
            <a:r>
              <a:rPr lang="bg-BG" dirty="0" err="1"/>
              <a:t>тримиране</a:t>
            </a:r>
            <a:r>
              <a:rPr lang="bg-BG" dirty="0"/>
              <a:t> се увеличава съпротивлението, поради тяхното отклонение.</a:t>
            </a:r>
          </a:p>
          <a:p>
            <a:r>
              <a:rPr lang="bg-BG" dirty="0"/>
              <a:t>Чрез доближаване на центъра на тежестта до центъра на налягане се намалява големината на необходимата сила за баланс на самолета, което намалява и съпротивлението.</a:t>
            </a:r>
          </a:p>
          <a:p>
            <a:r>
              <a:rPr lang="bg-BG" dirty="0"/>
              <a:t>Промяната на положението на центъра на тежестта се постига чрез прехвърляне на гориво между резервоарите. </a:t>
            </a:r>
            <a:endParaRPr lang="en-US" dirty="0"/>
          </a:p>
        </p:txBody>
      </p:sp>
    </p:spTree>
    <p:extLst>
      <p:ext uri="{BB962C8B-B14F-4D97-AF65-F5344CB8AC3E}">
        <p14:creationId xmlns:p14="http://schemas.microsoft.com/office/powerpoint/2010/main" val="35253636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FC898-FD0D-4966-B094-C028CD808A1A}"/>
              </a:ext>
            </a:extLst>
          </p:cNvPr>
          <p:cNvSpPr>
            <a:spLocks noGrp="1"/>
          </p:cNvSpPr>
          <p:nvPr>
            <p:ph type="title"/>
          </p:nvPr>
        </p:nvSpPr>
        <p:spPr>
          <a:xfrm>
            <a:off x="646111" y="452718"/>
            <a:ext cx="9404723" cy="725153"/>
          </a:xfrm>
        </p:spPr>
        <p:txBody>
          <a:bodyPr/>
          <a:lstStyle/>
          <a:p>
            <a:r>
              <a:rPr lang="bg-BG" dirty="0" err="1"/>
              <a:t>Тримиране</a:t>
            </a:r>
            <a:r>
              <a:rPr lang="bg-BG" dirty="0"/>
              <a:t> по числото на Мах</a:t>
            </a:r>
            <a:endParaRPr lang="en-US" dirty="0"/>
          </a:p>
        </p:txBody>
      </p:sp>
      <p:sp>
        <p:nvSpPr>
          <p:cNvPr id="3" name="Content Placeholder 2">
            <a:extLst>
              <a:ext uri="{FF2B5EF4-FFF2-40B4-BE49-F238E27FC236}">
                <a16:creationId xmlns:a16="http://schemas.microsoft.com/office/drawing/2014/main" id="{2A8EB328-0BC0-4629-921F-AEF50B62927C}"/>
              </a:ext>
            </a:extLst>
          </p:cNvPr>
          <p:cNvSpPr>
            <a:spLocks noGrp="1"/>
          </p:cNvSpPr>
          <p:nvPr>
            <p:ph idx="1"/>
          </p:nvPr>
        </p:nvSpPr>
        <p:spPr>
          <a:xfrm>
            <a:off x="1103312" y="1177872"/>
            <a:ext cx="8946541" cy="5070528"/>
          </a:xfrm>
        </p:spPr>
        <p:txBody>
          <a:bodyPr/>
          <a:lstStyle/>
          <a:p>
            <a:r>
              <a:rPr lang="bg-BG" dirty="0"/>
              <a:t>Центърът на налягане на крилото се премества назад при</a:t>
            </a:r>
            <a:r>
              <a:rPr lang="en-US" dirty="0"/>
              <a:t> </a:t>
            </a:r>
            <a:r>
              <a:rPr lang="bg-BG" dirty="0"/>
              <a:t>скорости близки до скоростта на звука, което създава момент насочващ носа на самолета надолу.</a:t>
            </a:r>
          </a:p>
          <a:p>
            <a:r>
              <a:rPr lang="bg-BG" dirty="0"/>
              <a:t>Самолетът трябва да разполага със автоматична система, която при превишаване на определена стойност на числото на Мах да коригира промяната на позицията на самолета чрез отклонение на хоризонталния стабилизатор или чрез прехвърляне на гориво.</a:t>
            </a:r>
            <a:endParaRPr lang="en-US" dirty="0"/>
          </a:p>
        </p:txBody>
      </p:sp>
      <p:pic>
        <p:nvPicPr>
          <p:cNvPr id="4" name="Picture 4">
            <a:extLst>
              <a:ext uri="{FF2B5EF4-FFF2-40B4-BE49-F238E27FC236}">
                <a16:creationId xmlns:a16="http://schemas.microsoft.com/office/drawing/2014/main" id="{CBDC4573-5ACD-4C92-8451-B46E2C3198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6" t="1924" r="833" b="9373"/>
          <a:stretch/>
        </p:blipFill>
        <p:spPr bwMode="auto">
          <a:xfrm>
            <a:off x="4107050" y="3831562"/>
            <a:ext cx="3887997" cy="297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823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7F452-BC01-610C-9B4B-F4B32FF2505C}"/>
              </a:ext>
            </a:extLst>
          </p:cNvPr>
          <p:cNvSpPr>
            <a:spLocks noGrp="1"/>
          </p:cNvSpPr>
          <p:nvPr>
            <p:ph type="title"/>
          </p:nvPr>
        </p:nvSpPr>
        <p:spPr/>
        <p:txBody>
          <a:bodyPr/>
          <a:lstStyle/>
          <a:p>
            <a:r>
              <a:rPr lang="bg-BG" dirty="0"/>
              <a:t>Водачи</a:t>
            </a:r>
            <a:endParaRPr lang="en-US" dirty="0"/>
          </a:p>
        </p:txBody>
      </p:sp>
      <p:pic>
        <p:nvPicPr>
          <p:cNvPr id="5" name="Content Placeholder 4">
            <a:extLst>
              <a:ext uri="{FF2B5EF4-FFF2-40B4-BE49-F238E27FC236}">
                <a16:creationId xmlns:a16="http://schemas.microsoft.com/office/drawing/2014/main" id="{D88BB691-75BA-016D-1E02-3B4A328C2135}"/>
              </a:ext>
            </a:extLst>
          </p:cNvPr>
          <p:cNvPicPr>
            <a:picLocks noGrp="1" noChangeAspect="1"/>
          </p:cNvPicPr>
          <p:nvPr>
            <p:ph idx="1"/>
          </p:nvPr>
        </p:nvPicPr>
        <p:blipFill>
          <a:blip r:embed="rId2"/>
          <a:stretch>
            <a:fillRect/>
          </a:stretch>
        </p:blipFill>
        <p:spPr>
          <a:xfrm>
            <a:off x="1882849" y="2052638"/>
            <a:ext cx="7388077" cy="4195762"/>
          </a:xfrm>
        </p:spPr>
      </p:pic>
    </p:spTree>
    <p:extLst>
      <p:ext uri="{BB962C8B-B14F-4D97-AF65-F5344CB8AC3E}">
        <p14:creationId xmlns:p14="http://schemas.microsoft.com/office/powerpoint/2010/main" val="25260917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D5F29-9F23-4DC8-A8D0-97773DDC78D3}"/>
              </a:ext>
            </a:extLst>
          </p:cNvPr>
          <p:cNvSpPr>
            <a:spLocks noGrp="1"/>
          </p:cNvSpPr>
          <p:nvPr>
            <p:ph type="title"/>
          </p:nvPr>
        </p:nvSpPr>
        <p:spPr/>
        <p:txBody>
          <a:bodyPr/>
          <a:lstStyle/>
          <a:p>
            <a:r>
              <a:rPr lang="bg-BG" dirty="0"/>
              <a:t>Управление на тримерите, клапите и въздушните спирачки</a:t>
            </a:r>
            <a:endParaRPr lang="en-US" dirty="0"/>
          </a:p>
        </p:txBody>
      </p:sp>
      <p:pic>
        <p:nvPicPr>
          <p:cNvPr id="4" name="Picture 4">
            <a:extLst>
              <a:ext uri="{FF2B5EF4-FFF2-40B4-BE49-F238E27FC236}">
                <a16:creationId xmlns:a16="http://schemas.microsoft.com/office/drawing/2014/main" id="{7D5C0108-A39A-4DA5-BEDF-77DE577088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8664"/>
          <a:stretch>
            <a:fillRect/>
          </a:stretch>
        </p:blipFill>
        <p:spPr>
          <a:xfrm>
            <a:off x="4144297" y="1821182"/>
            <a:ext cx="2722831" cy="44272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599643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16347-4FB3-4A33-9D60-E781ABF338E8}"/>
              </a:ext>
            </a:extLst>
          </p:cNvPr>
          <p:cNvSpPr>
            <a:spLocks noGrp="1"/>
          </p:cNvSpPr>
          <p:nvPr>
            <p:ph type="title"/>
          </p:nvPr>
        </p:nvSpPr>
        <p:spPr/>
        <p:txBody>
          <a:bodyPr/>
          <a:lstStyle/>
          <a:p>
            <a:r>
              <a:rPr lang="bg-BG" dirty="0" err="1"/>
              <a:t>Тримиращ</a:t>
            </a:r>
            <a:r>
              <a:rPr lang="bg-BG" dirty="0"/>
              <a:t> хоризонтален стабилизатор</a:t>
            </a:r>
            <a:endParaRPr lang="en-US" dirty="0"/>
          </a:p>
        </p:txBody>
      </p:sp>
      <p:pic>
        <p:nvPicPr>
          <p:cNvPr id="4" name="Content Placeholder 6">
            <a:extLst>
              <a:ext uri="{FF2B5EF4-FFF2-40B4-BE49-F238E27FC236}">
                <a16:creationId xmlns:a16="http://schemas.microsoft.com/office/drawing/2014/main" id="{2AE62B41-F4B1-42A5-8227-EFAFE0402AF1}"/>
              </a:ext>
            </a:extLst>
          </p:cNvPr>
          <p:cNvPicPr>
            <a:picLocks noGrp="1" noChangeAspect="1"/>
          </p:cNvPicPr>
          <p:nvPr>
            <p:ph idx="1"/>
          </p:nvPr>
        </p:nvPicPr>
        <p:blipFill>
          <a:blip r:embed="rId2"/>
          <a:stretch>
            <a:fillRect/>
          </a:stretch>
        </p:blipFill>
        <p:spPr>
          <a:xfrm>
            <a:off x="2405459" y="2350519"/>
            <a:ext cx="6342857" cy="3600000"/>
          </a:xfrm>
          <a:prstGeom prst="rect">
            <a:avLst/>
          </a:prstGeom>
        </p:spPr>
      </p:pic>
    </p:spTree>
    <p:extLst>
      <p:ext uri="{BB962C8B-B14F-4D97-AF65-F5344CB8AC3E}">
        <p14:creationId xmlns:p14="http://schemas.microsoft.com/office/powerpoint/2010/main" val="6322614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DAD66-AF6A-4324-BFB7-6413C0B815E9}"/>
              </a:ext>
            </a:extLst>
          </p:cNvPr>
          <p:cNvSpPr>
            <a:spLocks noGrp="1"/>
          </p:cNvSpPr>
          <p:nvPr>
            <p:ph type="title"/>
          </p:nvPr>
        </p:nvSpPr>
        <p:spPr>
          <a:xfrm>
            <a:off x="646111" y="452718"/>
            <a:ext cx="9404723" cy="678658"/>
          </a:xfrm>
        </p:spPr>
        <p:txBody>
          <a:bodyPr/>
          <a:lstStyle/>
          <a:p>
            <a:r>
              <a:rPr lang="bg-BG" dirty="0" err="1"/>
              <a:t>Бустерни</a:t>
            </a:r>
            <a:r>
              <a:rPr lang="bg-BG" dirty="0"/>
              <a:t> системи за управление</a:t>
            </a:r>
            <a:endParaRPr lang="en-US" dirty="0"/>
          </a:p>
        </p:txBody>
      </p:sp>
      <p:sp>
        <p:nvSpPr>
          <p:cNvPr id="3" name="Content Placeholder 2">
            <a:extLst>
              <a:ext uri="{FF2B5EF4-FFF2-40B4-BE49-F238E27FC236}">
                <a16:creationId xmlns:a16="http://schemas.microsoft.com/office/drawing/2014/main" id="{BACB6212-7B96-4E44-9918-330A323A8D2F}"/>
              </a:ext>
            </a:extLst>
          </p:cNvPr>
          <p:cNvSpPr>
            <a:spLocks noGrp="1"/>
          </p:cNvSpPr>
          <p:nvPr>
            <p:ph idx="1"/>
          </p:nvPr>
        </p:nvSpPr>
        <p:spPr>
          <a:xfrm>
            <a:off x="1103312" y="1131376"/>
            <a:ext cx="8946541" cy="5117023"/>
          </a:xfrm>
        </p:spPr>
        <p:txBody>
          <a:bodyPr/>
          <a:lstStyle/>
          <a:p>
            <a:r>
              <a:rPr lang="bg-BG" dirty="0"/>
              <a:t>Основни елементи на проста </a:t>
            </a:r>
            <a:r>
              <a:rPr lang="bg-BG" dirty="0" err="1"/>
              <a:t>бустерна</a:t>
            </a:r>
            <a:r>
              <a:rPr lang="bg-BG" dirty="0"/>
              <a:t> система са:</a:t>
            </a:r>
          </a:p>
          <a:p>
            <a:pPr>
              <a:buFontTx/>
              <a:buChar char="-"/>
            </a:pPr>
            <a:r>
              <a:rPr lang="bg-BG" dirty="0"/>
              <a:t>Хидравличен задвижващ механизъм</a:t>
            </a:r>
          </a:p>
          <a:p>
            <a:pPr>
              <a:buFontTx/>
              <a:buChar char="-"/>
            </a:pPr>
            <a:r>
              <a:rPr lang="bg-BG" dirty="0" err="1"/>
              <a:t>Сервоклапан</a:t>
            </a:r>
            <a:r>
              <a:rPr lang="bg-BG" dirty="0"/>
              <a:t> или управляващ клапан</a:t>
            </a:r>
          </a:p>
          <a:p>
            <a:pPr>
              <a:buFontTx/>
              <a:buChar char="-"/>
            </a:pPr>
            <a:r>
              <a:rPr lang="bg-BG" dirty="0"/>
              <a:t>Механизъм за изкуствено натоварване.</a:t>
            </a:r>
            <a:endParaRPr lang="en-US" dirty="0"/>
          </a:p>
        </p:txBody>
      </p:sp>
      <p:pic>
        <p:nvPicPr>
          <p:cNvPr id="4" name="Picture 4">
            <a:extLst>
              <a:ext uri="{FF2B5EF4-FFF2-40B4-BE49-F238E27FC236}">
                <a16:creationId xmlns:a16="http://schemas.microsoft.com/office/drawing/2014/main" id="{555478A8-BC34-47D2-B2E6-B38A75F30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1915"/>
          <a:stretch>
            <a:fillRect/>
          </a:stretch>
        </p:blipFill>
        <p:spPr bwMode="auto">
          <a:xfrm>
            <a:off x="3709987" y="2866501"/>
            <a:ext cx="477202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84196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7CBD5-29C0-4050-88B9-7831E758C633}"/>
              </a:ext>
            </a:extLst>
          </p:cNvPr>
          <p:cNvSpPr>
            <a:spLocks noGrp="1"/>
          </p:cNvSpPr>
          <p:nvPr>
            <p:ph type="title"/>
          </p:nvPr>
        </p:nvSpPr>
        <p:spPr>
          <a:xfrm>
            <a:off x="646111" y="452718"/>
            <a:ext cx="9404723" cy="694157"/>
          </a:xfrm>
        </p:spPr>
        <p:txBody>
          <a:bodyPr/>
          <a:lstStyle/>
          <a:p>
            <a:r>
              <a:rPr lang="bg-BG" dirty="0"/>
              <a:t>Работа на системата</a:t>
            </a:r>
            <a:br>
              <a:rPr lang="bg-BG" dirty="0"/>
            </a:br>
            <a:endParaRPr lang="en-US" dirty="0"/>
          </a:p>
        </p:txBody>
      </p:sp>
      <p:sp>
        <p:nvSpPr>
          <p:cNvPr id="3" name="Content Placeholder 2">
            <a:extLst>
              <a:ext uri="{FF2B5EF4-FFF2-40B4-BE49-F238E27FC236}">
                <a16:creationId xmlns:a16="http://schemas.microsoft.com/office/drawing/2014/main" id="{868D63CB-9BB6-4E63-92E3-EC49B1DF0E86}"/>
              </a:ext>
            </a:extLst>
          </p:cNvPr>
          <p:cNvSpPr>
            <a:spLocks noGrp="1"/>
          </p:cNvSpPr>
          <p:nvPr>
            <p:ph idx="1"/>
          </p:nvPr>
        </p:nvSpPr>
        <p:spPr/>
        <p:txBody>
          <a:bodyPr/>
          <a:lstStyle/>
          <a:p>
            <a:r>
              <a:rPr lang="bg-BG" dirty="0" err="1"/>
              <a:t>Нереверсивна</a:t>
            </a:r>
            <a:r>
              <a:rPr lang="bg-BG" dirty="0"/>
              <a:t> </a:t>
            </a:r>
            <a:r>
              <a:rPr lang="bg-BG" dirty="0" err="1"/>
              <a:t>ситема</a:t>
            </a:r>
            <a:endParaRPr lang="en-US" dirty="0"/>
          </a:p>
        </p:txBody>
      </p:sp>
      <p:pic>
        <p:nvPicPr>
          <p:cNvPr id="7" name="Picture 6">
            <a:extLst>
              <a:ext uri="{FF2B5EF4-FFF2-40B4-BE49-F238E27FC236}">
                <a16:creationId xmlns:a16="http://schemas.microsoft.com/office/drawing/2014/main" id="{2DFA767F-75A2-43F1-B09E-5E3F98266F96}"/>
              </a:ext>
            </a:extLst>
          </p:cNvPr>
          <p:cNvPicPr>
            <a:picLocks noChangeAspect="1"/>
          </p:cNvPicPr>
          <p:nvPr/>
        </p:nvPicPr>
        <p:blipFill>
          <a:blip r:embed="rId2"/>
          <a:stretch>
            <a:fillRect/>
          </a:stretch>
        </p:blipFill>
        <p:spPr>
          <a:xfrm>
            <a:off x="2760830" y="3019371"/>
            <a:ext cx="6670340" cy="2885484"/>
          </a:xfrm>
          <a:prstGeom prst="rect">
            <a:avLst/>
          </a:prstGeom>
        </p:spPr>
      </p:pic>
    </p:spTree>
    <p:extLst>
      <p:ext uri="{BB962C8B-B14F-4D97-AF65-F5344CB8AC3E}">
        <p14:creationId xmlns:p14="http://schemas.microsoft.com/office/powerpoint/2010/main" val="10228051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20DCC-4910-4D40-8BD7-145D73D4B596}"/>
              </a:ext>
            </a:extLst>
          </p:cNvPr>
          <p:cNvSpPr>
            <a:spLocks noGrp="1"/>
          </p:cNvSpPr>
          <p:nvPr>
            <p:ph type="title"/>
          </p:nvPr>
        </p:nvSpPr>
        <p:spPr/>
        <p:txBody>
          <a:bodyPr/>
          <a:lstStyle/>
          <a:p>
            <a:r>
              <a:rPr lang="bg-BG" dirty="0" err="1"/>
              <a:t>Реверсивна</a:t>
            </a:r>
            <a:r>
              <a:rPr lang="bg-BG" dirty="0"/>
              <a:t> система</a:t>
            </a:r>
            <a:endParaRPr lang="en-US" dirty="0"/>
          </a:p>
        </p:txBody>
      </p:sp>
      <p:pic>
        <p:nvPicPr>
          <p:cNvPr id="5" name="Content Placeholder 4">
            <a:extLst>
              <a:ext uri="{FF2B5EF4-FFF2-40B4-BE49-F238E27FC236}">
                <a16:creationId xmlns:a16="http://schemas.microsoft.com/office/drawing/2014/main" id="{D6063CA2-F115-4639-A28F-CF057F537993}"/>
              </a:ext>
            </a:extLst>
          </p:cNvPr>
          <p:cNvPicPr>
            <a:picLocks noGrp="1" noChangeAspect="1"/>
          </p:cNvPicPr>
          <p:nvPr>
            <p:ph idx="1"/>
          </p:nvPr>
        </p:nvPicPr>
        <p:blipFill>
          <a:blip r:embed="rId2"/>
          <a:stretch>
            <a:fillRect/>
          </a:stretch>
        </p:blipFill>
        <p:spPr>
          <a:xfrm>
            <a:off x="2344037" y="2060370"/>
            <a:ext cx="7503926" cy="3221946"/>
          </a:xfrm>
        </p:spPr>
      </p:pic>
    </p:spTree>
    <p:extLst>
      <p:ext uri="{BB962C8B-B14F-4D97-AF65-F5344CB8AC3E}">
        <p14:creationId xmlns:p14="http://schemas.microsoft.com/office/powerpoint/2010/main" val="4262315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96D4F-E31F-4F01-BB56-35F4D731D7D8}"/>
              </a:ext>
            </a:extLst>
          </p:cNvPr>
          <p:cNvSpPr>
            <a:spLocks noGrp="1"/>
          </p:cNvSpPr>
          <p:nvPr>
            <p:ph type="title"/>
          </p:nvPr>
        </p:nvSpPr>
        <p:spPr/>
        <p:txBody>
          <a:bodyPr/>
          <a:lstStyle/>
          <a:p>
            <a:r>
              <a:rPr lang="bg-BG" dirty="0"/>
              <a:t>Механизми за изкуствено натоварване</a:t>
            </a:r>
            <a:endParaRPr lang="en-US" dirty="0"/>
          </a:p>
        </p:txBody>
      </p:sp>
      <p:sp>
        <p:nvSpPr>
          <p:cNvPr id="3" name="Content Placeholder 2">
            <a:extLst>
              <a:ext uri="{FF2B5EF4-FFF2-40B4-BE49-F238E27FC236}">
                <a16:creationId xmlns:a16="http://schemas.microsoft.com/office/drawing/2014/main" id="{0DB9A76E-2613-4736-BEA6-1E1CAFAFA11E}"/>
              </a:ext>
            </a:extLst>
          </p:cNvPr>
          <p:cNvSpPr>
            <a:spLocks noGrp="1"/>
          </p:cNvSpPr>
          <p:nvPr>
            <p:ph idx="1"/>
          </p:nvPr>
        </p:nvSpPr>
        <p:spPr/>
        <p:txBody>
          <a:bodyPr/>
          <a:lstStyle/>
          <a:p>
            <a:r>
              <a:rPr lang="bg-BG" dirty="0"/>
              <a:t>Когато</a:t>
            </a:r>
            <a:r>
              <a:rPr lang="ru-RU" dirty="0"/>
              <a:t> за </a:t>
            </a:r>
            <a:r>
              <a:rPr lang="ru-RU" dirty="0" err="1"/>
              <a:t>задвижване</a:t>
            </a:r>
            <a:r>
              <a:rPr lang="ru-RU" dirty="0"/>
              <a:t> на </a:t>
            </a:r>
            <a:r>
              <a:rPr lang="ru-RU" dirty="0" err="1"/>
              <a:t>управлението</a:t>
            </a:r>
            <a:r>
              <a:rPr lang="ru-RU" dirty="0"/>
              <a:t> се </a:t>
            </a:r>
            <a:r>
              <a:rPr lang="ru-RU" dirty="0" err="1"/>
              <a:t>използват</a:t>
            </a:r>
            <a:r>
              <a:rPr lang="ru-RU" dirty="0"/>
              <a:t> </a:t>
            </a:r>
            <a:r>
              <a:rPr lang="ru-RU" dirty="0" err="1"/>
              <a:t>хидравлични</a:t>
            </a:r>
            <a:r>
              <a:rPr lang="ru-RU" dirty="0"/>
              <a:t> </a:t>
            </a:r>
            <a:r>
              <a:rPr lang="ru-RU" dirty="0" err="1"/>
              <a:t>задвижващи</a:t>
            </a:r>
            <a:r>
              <a:rPr lang="ru-RU" dirty="0"/>
              <a:t> </a:t>
            </a:r>
            <a:r>
              <a:rPr lang="ru-RU" dirty="0" err="1"/>
              <a:t>механизми</a:t>
            </a:r>
            <a:r>
              <a:rPr lang="ru-RU" dirty="0"/>
              <a:t>, </a:t>
            </a:r>
            <a:r>
              <a:rPr lang="ru-RU" dirty="0" err="1"/>
              <a:t>хидравличното</a:t>
            </a:r>
            <a:r>
              <a:rPr lang="ru-RU" dirty="0"/>
              <a:t> </a:t>
            </a:r>
            <a:r>
              <a:rPr lang="ru-RU" dirty="0" err="1"/>
              <a:t>налягане</a:t>
            </a:r>
            <a:r>
              <a:rPr lang="ru-RU" dirty="0"/>
              <a:t> </a:t>
            </a:r>
            <a:r>
              <a:rPr lang="ru-RU" dirty="0" err="1"/>
              <a:t>премества</a:t>
            </a:r>
            <a:r>
              <a:rPr lang="ru-RU" dirty="0"/>
              <a:t> </a:t>
            </a:r>
            <a:r>
              <a:rPr lang="ru-RU" dirty="0" err="1"/>
              <a:t>плоскостта</a:t>
            </a:r>
            <a:r>
              <a:rPr lang="ru-RU" dirty="0"/>
              <a:t> за управление, </a:t>
            </a:r>
            <a:r>
              <a:rPr lang="ru-RU" dirty="0" err="1"/>
              <a:t>като</a:t>
            </a:r>
            <a:r>
              <a:rPr lang="ru-RU" dirty="0"/>
              <a:t> </a:t>
            </a:r>
            <a:r>
              <a:rPr lang="ru-RU" dirty="0" err="1"/>
              <a:t>премахва</a:t>
            </a:r>
            <a:r>
              <a:rPr lang="ru-RU" dirty="0"/>
              <a:t> </a:t>
            </a:r>
            <a:r>
              <a:rPr lang="ru-RU" dirty="0" err="1"/>
              <a:t>цялото</a:t>
            </a:r>
            <a:r>
              <a:rPr lang="ru-RU" dirty="0"/>
              <a:t> </a:t>
            </a:r>
            <a:r>
              <a:rPr lang="ru-RU" dirty="0" err="1"/>
              <a:t>натоварване</a:t>
            </a:r>
            <a:r>
              <a:rPr lang="ru-RU" dirty="0"/>
              <a:t> в </a:t>
            </a:r>
            <a:r>
              <a:rPr lang="ru-RU" dirty="0" err="1"/>
              <a:t>лоста</a:t>
            </a:r>
            <a:r>
              <a:rPr lang="ru-RU" dirty="0"/>
              <a:t> за управление.</a:t>
            </a:r>
          </a:p>
          <a:p>
            <a:r>
              <a:rPr lang="ru-RU" dirty="0"/>
              <a:t>За да се </a:t>
            </a:r>
            <a:r>
              <a:rPr lang="bg-BG" dirty="0"/>
              <a:t>избегне</a:t>
            </a:r>
            <a:r>
              <a:rPr lang="ru-RU" dirty="0"/>
              <a:t> </a:t>
            </a:r>
            <a:r>
              <a:rPr lang="bg-BG" dirty="0"/>
              <a:t>това</a:t>
            </a:r>
            <a:r>
              <a:rPr lang="ru-RU" dirty="0"/>
              <a:t> в </a:t>
            </a:r>
            <a:r>
              <a:rPr lang="ru-RU" dirty="0" err="1"/>
              <a:t>системата</a:t>
            </a:r>
            <a:r>
              <a:rPr lang="ru-RU" dirty="0"/>
              <a:t> се поставят </a:t>
            </a:r>
            <a:r>
              <a:rPr lang="ru-RU" dirty="0" err="1"/>
              <a:t>специални</a:t>
            </a:r>
            <a:r>
              <a:rPr lang="ru-RU" dirty="0"/>
              <a:t> </a:t>
            </a:r>
            <a:r>
              <a:rPr lang="ru-RU" dirty="0" err="1"/>
              <a:t>механизми</a:t>
            </a:r>
            <a:r>
              <a:rPr lang="ru-RU" dirty="0"/>
              <a:t>, </a:t>
            </a:r>
            <a:r>
              <a:rPr lang="ru-RU" dirty="0" err="1"/>
              <a:t>който</a:t>
            </a:r>
            <a:r>
              <a:rPr lang="ru-RU" dirty="0"/>
              <a:t> </a:t>
            </a:r>
            <a:r>
              <a:rPr lang="ru-RU" dirty="0" err="1"/>
              <a:t>създават</a:t>
            </a:r>
            <a:r>
              <a:rPr lang="ru-RU" dirty="0"/>
              <a:t> </a:t>
            </a:r>
            <a:r>
              <a:rPr lang="ru-RU" dirty="0" err="1"/>
              <a:t>натоварване</a:t>
            </a:r>
            <a:r>
              <a:rPr lang="ru-RU" dirty="0"/>
              <a:t> в </a:t>
            </a:r>
            <a:r>
              <a:rPr lang="ru-RU" dirty="0" err="1"/>
              <a:t>зависимост</a:t>
            </a:r>
            <a:r>
              <a:rPr lang="ru-RU" dirty="0"/>
              <a:t> от </a:t>
            </a:r>
            <a:r>
              <a:rPr lang="ru-RU" dirty="0" err="1"/>
              <a:t>отклонението</a:t>
            </a:r>
            <a:r>
              <a:rPr lang="ru-RU" dirty="0"/>
              <a:t> на </a:t>
            </a:r>
            <a:r>
              <a:rPr lang="ru-RU" dirty="0" err="1"/>
              <a:t>контролната</a:t>
            </a:r>
            <a:r>
              <a:rPr lang="ru-RU" dirty="0"/>
              <a:t> </a:t>
            </a:r>
            <a:r>
              <a:rPr lang="ru-RU" dirty="0" err="1"/>
              <a:t>повърхност</a:t>
            </a:r>
            <a:r>
              <a:rPr lang="ru-RU" dirty="0"/>
              <a:t> и от </a:t>
            </a:r>
            <a:r>
              <a:rPr lang="ru-RU" dirty="0" err="1"/>
              <a:t>скоростта</a:t>
            </a:r>
            <a:r>
              <a:rPr lang="ru-RU" dirty="0"/>
              <a:t> на движение на самолета.</a:t>
            </a:r>
            <a:r>
              <a:rPr lang="bg-BG" dirty="0"/>
              <a:t> </a:t>
            </a:r>
            <a:endParaRPr lang="en-US" dirty="0"/>
          </a:p>
        </p:txBody>
      </p:sp>
    </p:spTree>
    <p:extLst>
      <p:ext uri="{BB962C8B-B14F-4D97-AF65-F5344CB8AC3E}">
        <p14:creationId xmlns:p14="http://schemas.microsoft.com/office/powerpoint/2010/main" val="25432858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CE189-65E1-4C20-895D-27B00C8A954F}"/>
              </a:ext>
            </a:extLst>
          </p:cNvPr>
          <p:cNvSpPr>
            <a:spLocks noGrp="1"/>
          </p:cNvSpPr>
          <p:nvPr>
            <p:ph type="title"/>
          </p:nvPr>
        </p:nvSpPr>
        <p:spPr/>
        <p:txBody>
          <a:bodyPr/>
          <a:lstStyle/>
          <a:p>
            <a:r>
              <a:rPr lang="bg-BG" dirty="0"/>
              <a:t>Механизъм използващ пружини</a:t>
            </a:r>
            <a:endParaRPr lang="en-US" dirty="0"/>
          </a:p>
        </p:txBody>
      </p:sp>
      <p:pic>
        <p:nvPicPr>
          <p:cNvPr id="5" name="Content Placeholder 4">
            <a:extLst>
              <a:ext uri="{FF2B5EF4-FFF2-40B4-BE49-F238E27FC236}">
                <a16:creationId xmlns:a16="http://schemas.microsoft.com/office/drawing/2014/main" id="{D6499F3C-4648-447B-95B8-D9A83D6291BE}"/>
              </a:ext>
            </a:extLst>
          </p:cNvPr>
          <p:cNvPicPr>
            <a:picLocks noGrp="1" noChangeAspect="1"/>
          </p:cNvPicPr>
          <p:nvPr>
            <p:ph idx="1"/>
          </p:nvPr>
        </p:nvPicPr>
        <p:blipFill>
          <a:blip r:embed="rId2"/>
          <a:stretch>
            <a:fillRect/>
          </a:stretch>
        </p:blipFill>
        <p:spPr>
          <a:xfrm>
            <a:off x="1132069" y="2052638"/>
            <a:ext cx="8889638" cy="4195762"/>
          </a:xfrm>
        </p:spPr>
      </p:pic>
    </p:spTree>
    <p:extLst>
      <p:ext uri="{BB962C8B-B14F-4D97-AF65-F5344CB8AC3E}">
        <p14:creationId xmlns:p14="http://schemas.microsoft.com/office/powerpoint/2010/main" val="25291085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A5782-47D8-46EA-941F-6EFA7B5B5ED4}"/>
              </a:ext>
            </a:extLst>
          </p:cNvPr>
          <p:cNvSpPr>
            <a:spLocks noGrp="1"/>
          </p:cNvSpPr>
          <p:nvPr>
            <p:ph type="title"/>
          </p:nvPr>
        </p:nvSpPr>
        <p:spPr/>
        <p:txBody>
          <a:bodyPr/>
          <a:lstStyle/>
          <a:p>
            <a:r>
              <a:rPr lang="bg-BG" dirty="0"/>
              <a:t>Механизъм използващ скоростния напор </a:t>
            </a:r>
            <a:endParaRPr lang="en-US" dirty="0"/>
          </a:p>
        </p:txBody>
      </p:sp>
      <p:pic>
        <p:nvPicPr>
          <p:cNvPr id="5" name="Content Placeholder 4">
            <a:extLst>
              <a:ext uri="{FF2B5EF4-FFF2-40B4-BE49-F238E27FC236}">
                <a16:creationId xmlns:a16="http://schemas.microsoft.com/office/drawing/2014/main" id="{48094916-F2EF-430B-AFCC-DD6814CF1F52}"/>
              </a:ext>
            </a:extLst>
          </p:cNvPr>
          <p:cNvPicPr>
            <a:picLocks noGrp="1" noChangeAspect="1"/>
          </p:cNvPicPr>
          <p:nvPr>
            <p:ph idx="1"/>
          </p:nvPr>
        </p:nvPicPr>
        <p:blipFill>
          <a:blip r:embed="rId2"/>
          <a:stretch>
            <a:fillRect/>
          </a:stretch>
        </p:blipFill>
        <p:spPr>
          <a:xfrm>
            <a:off x="2150058" y="2052638"/>
            <a:ext cx="6853660" cy="4195762"/>
          </a:xfrm>
        </p:spPr>
      </p:pic>
    </p:spTree>
    <p:extLst>
      <p:ext uri="{BB962C8B-B14F-4D97-AF65-F5344CB8AC3E}">
        <p14:creationId xmlns:p14="http://schemas.microsoft.com/office/powerpoint/2010/main" val="4826807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4C8E85-7386-40AF-910A-176454BAE08B}"/>
              </a:ext>
            </a:extLst>
          </p:cNvPr>
          <p:cNvSpPr>
            <a:spLocks noGrp="1"/>
          </p:cNvSpPr>
          <p:nvPr>
            <p:ph idx="1"/>
          </p:nvPr>
        </p:nvSpPr>
        <p:spPr>
          <a:xfrm>
            <a:off x="1103312" y="247974"/>
            <a:ext cx="8946541" cy="6000426"/>
          </a:xfrm>
        </p:spPr>
        <p:txBody>
          <a:bodyPr/>
          <a:lstStyle/>
          <a:p>
            <a:r>
              <a:rPr lang="bg-BG" dirty="0"/>
              <a:t>За да бъдат ефективни тези механизми трябва да бъдат с много големи размери, поради което те се използват в комбинация с </a:t>
            </a:r>
            <a:r>
              <a:rPr lang="bg-BG" dirty="0" err="1"/>
              <a:t>шибърен</a:t>
            </a:r>
            <a:r>
              <a:rPr lang="bg-BG" dirty="0"/>
              <a:t> клапан, който подава хидравлична течност към буталото.</a:t>
            </a:r>
            <a:endParaRPr lang="en-US" dirty="0"/>
          </a:p>
        </p:txBody>
      </p:sp>
      <p:pic>
        <p:nvPicPr>
          <p:cNvPr id="5" name="Picture 4">
            <a:extLst>
              <a:ext uri="{FF2B5EF4-FFF2-40B4-BE49-F238E27FC236}">
                <a16:creationId xmlns:a16="http://schemas.microsoft.com/office/drawing/2014/main" id="{FDA16E53-DF6C-4C8F-961D-79D321E0513E}"/>
              </a:ext>
            </a:extLst>
          </p:cNvPr>
          <p:cNvPicPr>
            <a:picLocks noChangeAspect="1"/>
          </p:cNvPicPr>
          <p:nvPr/>
        </p:nvPicPr>
        <p:blipFill>
          <a:blip r:embed="rId2"/>
          <a:stretch>
            <a:fillRect/>
          </a:stretch>
        </p:blipFill>
        <p:spPr>
          <a:xfrm>
            <a:off x="2142147" y="1900976"/>
            <a:ext cx="7763504" cy="4347424"/>
          </a:xfrm>
          <a:prstGeom prst="rect">
            <a:avLst/>
          </a:prstGeom>
        </p:spPr>
      </p:pic>
    </p:spTree>
    <p:extLst>
      <p:ext uri="{BB962C8B-B14F-4D97-AF65-F5344CB8AC3E}">
        <p14:creationId xmlns:p14="http://schemas.microsoft.com/office/powerpoint/2010/main" val="40522753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3042CA-2D95-460D-8CD3-A2BC59C027B3}"/>
              </a:ext>
            </a:extLst>
          </p:cNvPr>
          <p:cNvSpPr>
            <a:spLocks noGrp="1"/>
          </p:cNvSpPr>
          <p:nvPr>
            <p:ph idx="1"/>
          </p:nvPr>
        </p:nvSpPr>
        <p:spPr>
          <a:xfrm>
            <a:off x="1103312" y="545690"/>
            <a:ext cx="8946541" cy="5702709"/>
          </a:xfrm>
        </p:spPr>
        <p:txBody>
          <a:bodyPr/>
          <a:lstStyle/>
          <a:p>
            <a:r>
              <a:rPr lang="ru-RU" dirty="0" err="1"/>
              <a:t>Големи</a:t>
            </a:r>
            <a:r>
              <a:rPr lang="ru-RU" dirty="0"/>
              <a:t> отклонения на </a:t>
            </a:r>
            <a:r>
              <a:rPr lang="ru-RU" dirty="0" err="1"/>
              <a:t>плоскостите</a:t>
            </a:r>
            <a:r>
              <a:rPr lang="ru-RU" dirty="0"/>
              <a:t> за управление </a:t>
            </a:r>
            <a:r>
              <a:rPr lang="ru-RU" dirty="0" err="1"/>
              <a:t>имат</a:t>
            </a:r>
            <a:r>
              <a:rPr lang="ru-RU" dirty="0"/>
              <a:t> подобен на </a:t>
            </a:r>
            <a:r>
              <a:rPr lang="ru-RU" dirty="0" err="1"/>
              <a:t>високите</a:t>
            </a:r>
            <a:r>
              <a:rPr lang="ru-RU" dirty="0"/>
              <a:t> скорости </a:t>
            </a:r>
            <a:r>
              <a:rPr lang="ru-RU" dirty="0" err="1"/>
              <a:t>ефект</a:t>
            </a:r>
            <a:r>
              <a:rPr lang="ru-RU" dirty="0"/>
              <a:t> </a:t>
            </a:r>
            <a:r>
              <a:rPr lang="ru-RU" dirty="0" err="1"/>
              <a:t>върху</a:t>
            </a:r>
            <a:r>
              <a:rPr lang="ru-RU" dirty="0"/>
              <a:t> </a:t>
            </a:r>
            <a:r>
              <a:rPr lang="ru-RU" dirty="0" err="1"/>
              <a:t>управлението</a:t>
            </a:r>
            <a:r>
              <a:rPr lang="ru-RU" dirty="0"/>
              <a:t>.</a:t>
            </a:r>
          </a:p>
          <a:p>
            <a:endParaRPr lang="en-US" dirty="0"/>
          </a:p>
        </p:txBody>
      </p:sp>
      <p:pic>
        <p:nvPicPr>
          <p:cNvPr id="7" name="Picture 6">
            <a:extLst>
              <a:ext uri="{FF2B5EF4-FFF2-40B4-BE49-F238E27FC236}">
                <a16:creationId xmlns:a16="http://schemas.microsoft.com/office/drawing/2014/main" id="{60A9C3F3-F20E-4001-ACCB-D139B1EA18AA}"/>
              </a:ext>
            </a:extLst>
          </p:cNvPr>
          <p:cNvPicPr>
            <a:picLocks noChangeAspect="1"/>
          </p:cNvPicPr>
          <p:nvPr/>
        </p:nvPicPr>
        <p:blipFill>
          <a:blip r:embed="rId2"/>
          <a:stretch>
            <a:fillRect/>
          </a:stretch>
        </p:blipFill>
        <p:spPr>
          <a:xfrm>
            <a:off x="2592744" y="1737197"/>
            <a:ext cx="7006512" cy="4826336"/>
          </a:xfrm>
          <a:prstGeom prst="rect">
            <a:avLst/>
          </a:prstGeom>
        </p:spPr>
      </p:pic>
    </p:spTree>
    <p:extLst>
      <p:ext uri="{BB962C8B-B14F-4D97-AF65-F5344CB8AC3E}">
        <p14:creationId xmlns:p14="http://schemas.microsoft.com/office/powerpoint/2010/main" val="1054072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5F09A-E305-45E5-90B2-1B3522A6FFDB}"/>
              </a:ext>
            </a:extLst>
          </p:cNvPr>
          <p:cNvSpPr>
            <a:spLocks noGrp="1"/>
          </p:cNvSpPr>
          <p:nvPr>
            <p:ph type="title"/>
          </p:nvPr>
        </p:nvSpPr>
        <p:spPr/>
        <p:txBody>
          <a:bodyPr/>
          <a:lstStyle/>
          <a:p>
            <a:r>
              <a:rPr lang="bg-BG" dirty="0"/>
              <a:t>Проверки на системата за управление</a:t>
            </a:r>
            <a:endParaRPr lang="en-US" dirty="0"/>
          </a:p>
        </p:txBody>
      </p:sp>
      <p:sp>
        <p:nvSpPr>
          <p:cNvPr id="3" name="Content Placeholder 2">
            <a:extLst>
              <a:ext uri="{FF2B5EF4-FFF2-40B4-BE49-F238E27FC236}">
                <a16:creationId xmlns:a16="http://schemas.microsoft.com/office/drawing/2014/main" id="{07778D17-D8FB-4E9D-9EC3-5E7E1B1E28BC}"/>
              </a:ext>
            </a:extLst>
          </p:cNvPr>
          <p:cNvSpPr>
            <a:spLocks noGrp="1"/>
          </p:cNvSpPr>
          <p:nvPr>
            <p:ph idx="1"/>
          </p:nvPr>
        </p:nvSpPr>
        <p:spPr/>
        <p:txBody>
          <a:bodyPr/>
          <a:lstStyle/>
          <a:p>
            <a:r>
              <a:rPr lang="bg-BG" dirty="0"/>
              <a:t>При техническото обслужване и настройката на системата е необходимо да се направят следните проверки:</a:t>
            </a:r>
          </a:p>
          <a:p>
            <a:pPr marL="0" indent="0">
              <a:buNone/>
            </a:pPr>
            <a:r>
              <a:rPr lang="bg-BG" dirty="0"/>
              <a:t>-натегнатост на въжетата за управление</a:t>
            </a:r>
          </a:p>
          <a:p>
            <a:pPr marL="0" indent="0">
              <a:buNone/>
            </a:pPr>
            <a:r>
              <a:rPr lang="bg-BG" dirty="0"/>
              <a:t>-безопасност и застопоряване на органите за управление</a:t>
            </a:r>
          </a:p>
          <a:p>
            <a:pPr marL="0" indent="0">
              <a:buNone/>
            </a:pPr>
            <a:r>
              <a:rPr lang="bg-BG" dirty="0"/>
              <a:t>-диапазон на движение на контролните повърхности</a:t>
            </a:r>
          </a:p>
          <a:p>
            <a:pPr marL="0" indent="0">
              <a:buNone/>
            </a:pPr>
            <a:r>
              <a:rPr lang="bg-BG" dirty="0"/>
              <a:t>-триене в системата</a:t>
            </a:r>
          </a:p>
          <a:p>
            <a:pPr marL="0" indent="0">
              <a:buNone/>
            </a:pPr>
            <a:r>
              <a:rPr lang="bg-BG" dirty="0"/>
              <a:t>-свободен ход на лостовете за управление.</a:t>
            </a:r>
            <a:endParaRPr lang="en-US" dirty="0"/>
          </a:p>
        </p:txBody>
      </p:sp>
    </p:spTree>
    <p:extLst>
      <p:ext uri="{BB962C8B-B14F-4D97-AF65-F5344CB8AC3E}">
        <p14:creationId xmlns:p14="http://schemas.microsoft.com/office/powerpoint/2010/main" val="34418071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349B8-B8F8-4EF5-8AFF-8189646FA27A}"/>
              </a:ext>
            </a:extLst>
          </p:cNvPr>
          <p:cNvSpPr>
            <a:spLocks noGrp="1"/>
          </p:cNvSpPr>
          <p:nvPr>
            <p:ph type="title"/>
          </p:nvPr>
        </p:nvSpPr>
        <p:spPr/>
        <p:txBody>
          <a:bodyPr/>
          <a:lstStyle/>
          <a:p>
            <a:r>
              <a:rPr lang="bg-BG" dirty="0"/>
              <a:t>Система за </a:t>
            </a:r>
            <a:r>
              <a:rPr lang="bg-BG"/>
              <a:t>изкуствено натоварване</a:t>
            </a:r>
            <a:endParaRPr lang="en-US"/>
          </a:p>
        </p:txBody>
      </p:sp>
      <p:pic>
        <p:nvPicPr>
          <p:cNvPr id="5" name="Content Placeholder 4">
            <a:extLst>
              <a:ext uri="{FF2B5EF4-FFF2-40B4-BE49-F238E27FC236}">
                <a16:creationId xmlns:a16="http://schemas.microsoft.com/office/drawing/2014/main" id="{B21FC669-567A-4E38-AEAE-BDC44A99C5E2}"/>
              </a:ext>
            </a:extLst>
          </p:cNvPr>
          <p:cNvPicPr>
            <a:picLocks noGrp="1" noChangeAspect="1"/>
          </p:cNvPicPr>
          <p:nvPr>
            <p:ph idx="1"/>
          </p:nvPr>
        </p:nvPicPr>
        <p:blipFill>
          <a:blip r:embed="rId2"/>
          <a:stretch>
            <a:fillRect/>
          </a:stretch>
        </p:blipFill>
        <p:spPr>
          <a:xfrm>
            <a:off x="2629165" y="2052637"/>
            <a:ext cx="6158374" cy="4382887"/>
          </a:xfrm>
        </p:spPr>
      </p:pic>
    </p:spTree>
    <p:extLst>
      <p:ext uri="{BB962C8B-B14F-4D97-AF65-F5344CB8AC3E}">
        <p14:creationId xmlns:p14="http://schemas.microsoft.com/office/powerpoint/2010/main" val="33566613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B8C5-63BA-0BCF-9262-483E2D332D98}"/>
              </a:ext>
            </a:extLst>
          </p:cNvPr>
          <p:cNvSpPr>
            <a:spLocks noGrp="1"/>
          </p:cNvSpPr>
          <p:nvPr>
            <p:ph type="title"/>
          </p:nvPr>
        </p:nvSpPr>
        <p:spPr/>
        <p:txBody>
          <a:bodyPr/>
          <a:lstStyle/>
          <a:p>
            <a:r>
              <a:rPr lang="bg-BG" dirty="0"/>
              <a:t>Дистанционни системи</a:t>
            </a:r>
            <a:br>
              <a:rPr lang="bg-BG" dirty="0"/>
            </a:br>
            <a:r>
              <a:rPr lang="bg-BG" dirty="0"/>
              <a:t>(</a:t>
            </a:r>
            <a:r>
              <a:rPr lang="en-US" dirty="0"/>
              <a:t>Fly By Wire</a:t>
            </a:r>
            <a:r>
              <a:rPr lang="bg-BG" dirty="0"/>
              <a:t>)</a:t>
            </a:r>
            <a:endParaRPr lang="en-US" dirty="0"/>
          </a:p>
        </p:txBody>
      </p:sp>
      <p:sp>
        <p:nvSpPr>
          <p:cNvPr id="3" name="Content Placeholder 2">
            <a:extLst>
              <a:ext uri="{FF2B5EF4-FFF2-40B4-BE49-F238E27FC236}">
                <a16:creationId xmlns:a16="http://schemas.microsoft.com/office/drawing/2014/main" id="{909262D8-A1BB-B195-7F57-71A4C9526DA8}"/>
              </a:ext>
            </a:extLst>
          </p:cNvPr>
          <p:cNvSpPr>
            <a:spLocks noGrp="1"/>
          </p:cNvSpPr>
          <p:nvPr>
            <p:ph idx="1"/>
          </p:nvPr>
        </p:nvSpPr>
        <p:spPr/>
        <p:txBody>
          <a:bodyPr/>
          <a:lstStyle/>
          <a:p>
            <a:r>
              <a:rPr lang="en-US" dirty="0"/>
              <a:t>- 2 Elevator Aileron Computers (ELAC) for pitch and roll control,</a:t>
            </a:r>
          </a:p>
          <a:p>
            <a:r>
              <a:rPr lang="en-US" dirty="0"/>
              <a:t>- 3 Spoiler Elevator Computers (SEC) for pitch and roll control,</a:t>
            </a:r>
          </a:p>
          <a:p>
            <a:r>
              <a:rPr lang="en-US" dirty="0"/>
              <a:t>- 2 Flight Augmentation Computers (FAC) for yaw control,</a:t>
            </a:r>
          </a:p>
          <a:p>
            <a:r>
              <a:rPr lang="en-US" dirty="0"/>
              <a:t>- 2 Flight Control Data Concentrators (FCDC) for indication and</a:t>
            </a:r>
          </a:p>
          <a:p>
            <a:pPr marL="0" indent="0">
              <a:buNone/>
            </a:pPr>
            <a:r>
              <a:rPr lang="bg-BG" dirty="0"/>
              <a:t>	</a:t>
            </a:r>
            <a:r>
              <a:rPr lang="en-US" dirty="0"/>
              <a:t>maintenance tests,</a:t>
            </a:r>
          </a:p>
          <a:p>
            <a:r>
              <a:rPr lang="en-US" dirty="0"/>
              <a:t>- 2 Flight Management Guidance Computer (FMGC) for autopilot</a:t>
            </a:r>
          </a:p>
          <a:p>
            <a:pPr marL="0" indent="0">
              <a:buNone/>
            </a:pPr>
            <a:r>
              <a:rPr lang="bg-BG" dirty="0"/>
              <a:t>	</a:t>
            </a:r>
            <a:r>
              <a:rPr lang="en-US" dirty="0"/>
              <a:t>commands,</a:t>
            </a:r>
          </a:p>
          <a:p>
            <a:r>
              <a:rPr lang="en-US" dirty="0"/>
              <a:t>- 2 Slat Flap Control Computers (SFCC) for slat and flap control.</a:t>
            </a:r>
          </a:p>
        </p:txBody>
      </p:sp>
    </p:spTree>
    <p:extLst>
      <p:ext uri="{BB962C8B-B14F-4D97-AF65-F5344CB8AC3E}">
        <p14:creationId xmlns:p14="http://schemas.microsoft.com/office/powerpoint/2010/main" val="27610834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2F3EC-C832-5A5D-24F0-2B8F62655B8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B999119-AA0F-68D5-D12C-906998EC2190}"/>
              </a:ext>
            </a:extLst>
          </p:cNvPr>
          <p:cNvPicPr>
            <a:picLocks noGrp="1" noChangeAspect="1"/>
          </p:cNvPicPr>
          <p:nvPr>
            <p:ph idx="1"/>
          </p:nvPr>
        </p:nvPicPr>
        <p:blipFill>
          <a:blip r:embed="rId2"/>
          <a:stretch>
            <a:fillRect/>
          </a:stretch>
        </p:blipFill>
        <p:spPr>
          <a:xfrm>
            <a:off x="1564420" y="1285240"/>
            <a:ext cx="7568104" cy="5010150"/>
          </a:xfrm>
        </p:spPr>
      </p:pic>
    </p:spTree>
    <p:extLst>
      <p:ext uri="{BB962C8B-B14F-4D97-AF65-F5344CB8AC3E}">
        <p14:creationId xmlns:p14="http://schemas.microsoft.com/office/powerpoint/2010/main" val="1903448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7FD3F-FE0E-45AF-A891-19260631DE41}"/>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1F2A30A9-E927-4B23-9BFF-BC3D28F572B9}"/>
              </a:ext>
            </a:extLst>
          </p:cNvPr>
          <p:cNvPicPr>
            <a:picLocks noGrp="1" noChangeAspect="1"/>
          </p:cNvPicPr>
          <p:nvPr>
            <p:ph idx="1"/>
          </p:nvPr>
        </p:nvPicPr>
        <p:blipFill>
          <a:blip r:embed="rId2"/>
          <a:stretch>
            <a:fillRect/>
          </a:stretch>
        </p:blipFill>
        <p:spPr>
          <a:xfrm>
            <a:off x="2196707" y="2052638"/>
            <a:ext cx="6760361" cy="4195762"/>
          </a:xfrm>
        </p:spPr>
      </p:pic>
    </p:spTree>
    <p:extLst>
      <p:ext uri="{BB962C8B-B14F-4D97-AF65-F5344CB8AC3E}">
        <p14:creationId xmlns:p14="http://schemas.microsoft.com/office/powerpoint/2010/main" val="42843905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D85D5AA8-773B-469A-8802-9645A4DC9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 shot of a computer&#10;&#10;Description automatically generated">
            <a:extLst>
              <a:ext uri="{FF2B5EF4-FFF2-40B4-BE49-F238E27FC236}">
                <a16:creationId xmlns:a16="http://schemas.microsoft.com/office/drawing/2014/main" id="{D4E97D7B-3788-FA7D-22D1-83CB88F47116}"/>
              </a:ext>
            </a:extLst>
          </p:cNvPr>
          <p:cNvPicPr>
            <a:picLocks noGrp="1" noChangeAspect="1"/>
          </p:cNvPicPr>
          <p:nvPr>
            <p:ph idx="1"/>
          </p:nvPr>
        </p:nvPicPr>
        <p:blipFill>
          <a:blip r:embed="rId7"/>
          <a:stretch>
            <a:fillRect/>
          </a:stretch>
        </p:blipFill>
        <p:spPr>
          <a:xfrm>
            <a:off x="2375232" y="643467"/>
            <a:ext cx="6463968" cy="5986888"/>
          </a:xfrm>
          <a:prstGeom prst="rect">
            <a:avLst/>
          </a:prstGeom>
        </p:spPr>
      </p:pic>
      <p:sp>
        <p:nvSpPr>
          <p:cNvPr id="24" name="Rectangle 23">
            <a:extLst>
              <a:ext uri="{FF2B5EF4-FFF2-40B4-BE49-F238E27FC236}">
                <a16:creationId xmlns:a16="http://schemas.microsoft.com/office/drawing/2014/main" id="{C75AF42C-C556-454E-B2D3-2C917CB81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1575919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C0822B-F85B-643D-C79F-AB022C8237B9}"/>
              </a:ext>
            </a:extLst>
          </p:cNvPr>
          <p:cNvSpPr>
            <a:spLocks noGrp="1"/>
          </p:cNvSpPr>
          <p:nvPr>
            <p:ph idx="1"/>
          </p:nvPr>
        </p:nvSpPr>
        <p:spPr>
          <a:xfrm>
            <a:off x="1103312" y="1295400"/>
            <a:ext cx="8946541" cy="4952999"/>
          </a:xfrm>
        </p:spPr>
        <p:txBody>
          <a:bodyPr>
            <a:normAutofit/>
          </a:bodyPr>
          <a:lstStyle/>
          <a:p>
            <a:r>
              <a:rPr lang="en-US" dirty="0"/>
              <a:t>1 	Spoilers and </a:t>
            </a:r>
            <a:r>
              <a:rPr lang="en-US" dirty="0" err="1"/>
              <a:t>speedbrakes</a:t>
            </a:r>
            <a:r>
              <a:rPr lang="en-US" dirty="0"/>
              <a:t> position</a:t>
            </a:r>
            <a:endParaRPr lang="bg-BG" dirty="0"/>
          </a:p>
          <a:p>
            <a:r>
              <a:rPr lang="en-US" dirty="0"/>
              <a:t>2 	Hydraulic system pressure</a:t>
            </a:r>
            <a:endParaRPr lang="bg-BG" dirty="0"/>
          </a:p>
          <a:p>
            <a:r>
              <a:rPr lang="en-US" dirty="0"/>
              <a:t>3</a:t>
            </a:r>
            <a:r>
              <a:rPr lang="bg-BG" dirty="0"/>
              <a:t>	</a:t>
            </a:r>
            <a:r>
              <a:rPr lang="en-US" dirty="0"/>
              <a:t>ELAC and SEC</a:t>
            </a:r>
            <a:endParaRPr lang="bg-BG" dirty="0"/>
          </a:p>
          <a:p>
            <a:r>
              <a:rPr lang="en-US" dirty="0"/>
              <a:t>4 	Aileron position</a:t>
            </a:r>
            <a:endParaRPr lang="bg-BG" dirty="0"/>
          </a:p>
          <a:p>
            <a:r>
              <a:rPr lang="en-US" dirty="0"/>
              <a:t>5 	Aileron and elevator actuator</a:t>
            </a:r>
            <a:endParaRPr lang="bg-BG" dirty="0"/>
          </a:p>
          <a:p>
            <a:r>
              <a:rPr lang="en-US" dirty="0"/>
              <a:t>6 	Elevator position</a:t>
            </a:r>
            <a:endParaRPr lang="bg-BG" dirty="0"/>
          </a:p>
          <a:p>
            <a:r>
              <a:rPr lang="en-US" dirty="0"/>
              <a:t>7 	Pitch trim position</a:t>
            </a:r>
            <a:endParaRPr lang="bg-BG" dirty="0"/>
          </a:p>
          <a:p>
            <a:r>
              <a:rPr lang="en-US" dirty="0"/>
              <a:t>8 	Rudder position</a:t>
            </a:r>
            <a:endParaRPr lang="bg-BG" dirty="0"/>
          </a:p>
          <a:p>
            <a:r>
              <a:rPr lang="en-US" dirty="0"/>
              <a:t>9 	Rudder travel limiter</a:t>
            </a:r>
            <a:endParaRPr lang="bg-BG" dirty="0"/>
          </a:p>
          <a:p>
            <a:r>
              <a:rPr lang="en-US" dirty="0"/>
              <a:t>10 	Rudder trim position</a:t>
            </a:r>
            <a:endParaRPr lang="bg-BG" dirty="0"/>
          </a:p>
          <a:p>
            <a:endParaRPr lang="bg-BG" dirty="0"/>
          </a:p>
          <a:p>
            <a:endParaRPr lang="en-US" dirty="0"/>
          </a:p>
        </p:txBody>
      </p:sp>
    </p:spTree>
    <p:extLst>
      <p:ext uri="{BB962C8B-B14F-4D97-AF65-F5344CB8AC3E}">
        <p14:creationId xmlns:p14="http://schemas.microsoft.com/office/powerpoint/2010/main" val="40078069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1A63F-2488-4030-990C-75BB8F3D8D17}"/>
              </a:ext>
            </a:extLst>
          </p:cNvPr>
          <p:cNvSpPr>
            <a:spLocks noGrp="1"/>
          </p:cNvSpPr>
          <p:nvPr>
            <p:ph type="title"/>
          </p:nvPr>
        </p:nvSpPr>
        <p:spPr/>
        <p:txBody>
          <a:bodyPr/>
          <a:lstStyle/>
          <a:p>
            <a:r>
              <a:rPr lang="en-US" dirty="0"/>
              <a:t>Flight Envelope</a:t>
            </a:r>
          </a:p>
        </p:txBody>
      </p:sp>
      <p:pic>
        <p:nvPicPr>
          <p:cNvPr id="5" name="Content Placeholder 4">
            <a:extLst>
              <a:ext uri="{FF2B5EF4-FFF2-40B4-BE49-F238E27FC236}">
                <a16:creationId xmlns:a16="http://schemas.microsoft.com/office/drawing/2014/main" id="{A434F4FC-C1E4-46B7-B99D-4B27DC6C62E7}"/>
              </a:ext>
            </a:extLst>
          </p:cNvPr>
          <p:cNvPicPr>
            <a:picLocks noGrp="1" noChangeAspect="1"/>
          </p:cNvPicPr>
          <p:nvPr>
            <p:ph idx="1"/>
          </p:nvPr>
        </p:nvPicPr>
        <p:blipFill>
          <a:blip r:embed="rId2"/>
          <a:stretch>
            <a:fillRect/>
          </a:stretch>
        </p:blipFill>
        <p:spPr>
          <a:xfrm>
            <a:off x="3288072" y="2052638"/>
            <a:ext cx="4577631" cy="4195762"/>
          </a:xfrm>
        </p:spPr>
      </p:pic>
    </p:spTree>
    <p:extLst>
      <p:ext uri="{BB962C8B-B14F-4D97-AF65-F5344CB8AC3E}">
        <p14:creationId xmlns:p14="http://schemas.microsoft.com/office/powerpoint/2010/main" val="28665669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A7FD7-4472-4FCC-8B9C-93B469BDD0B1}"/>
              </a:ext>
            </a:extLst>
          </p:cNvPr>
          <p:cNvSpPr>
            <a:spLocks noGrp="1"/>
          </p:cNvSpPr>
          <p:nvPr>
            <p:ph type="title"/>
          </p:nvPr>
        </p:nvSpPr>
        <p:spPr/>
        <p:txBody>
          <a:bodyPr/>
          <a:lstStyle/>
          <a:p>
            <a:r>
              <a:rPr lang="bg-BG" dirty="0"/>
              <a:t>Резервиране на системите</a:t>
            </a:r>
            <a:endParaRPr lang="en-US" dirty="0"/>
          </a:p>
        </p:txBody>
      </p:sp>
      <p:pic>
        <p:nvPicPr>
          <p:cNvPr id="4" name="Picture 4">
            <a:extLst>
              <a:ext uri="{FF2B5EF4-FFF2-40B4-BE49-F238E27FC236}">
                <a16:creationId xmlns:a16="http://schemas.microsoft.com/office/drawing/2014/main" id="{8136B440-B409-4445-B205-6EA74477BC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4390"/>
          <a:stretch>
            <a:fillRect/>
          </a:stretch>
        </p:blipFill>
        <p:spPr>
          <a:xfrm>
            <a:off x="2815628" y="2170373"/>
            <a:ext cx="5522519" cy="39602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834488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269C5F2B-BCAC-7ADC-7F40-919E42561250}"/>
              </a:ext>
            </a:extLst>
          </p:cNvPr>
          <p:cNvPicPr>
            <a:picLocks noGrp="1" noChangeAspect="1"/>
          </p:cNvPicPr>
          <p:nvPr>
            <p:ph idx="1"/>
          </p:nvPr>
        </p:nvPicPr>
        <p:blipFill>
          <a:blip r:embed="rId7"/>
          <a:stretch>
            <a:fillRect/>
          </a:stretch>
        </p:blipFill>
        <p:spPr>
          <a:xfrm>
            <a:off x="1888300" y="643467"/>
            <a:ext cx="8415399" cy="5571066"/>
          </a:xfrm>
          <a:prstGeom prst="rect">
            <a:avLst/>
          </a:prstGeom>
        </p:spPr>
      </p:pic>
      <p:sp>
        <p:nvSpPr>
          <p:cNvPr id="24" name="Rectangle 23">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486439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C01B-B32E-4C34-82A7-7F0BCAF742F9}"/>
              </a:ext>
            </a:extLst>
          </p:cNvPr>
          <p:cNvSpPr>
            <a:spLocks noGrp="1"/>
          </p:cNvSpPr>
          <p:nvPr>
            <p:ph type="title"/>
          </p:nvPr>
        </p:nvSpPr>
        <p:spPr/>
        <p:txBody>
          <a:bodyPr/>
          <a:lstStyle/>
          <a:p>
            <a:r>
              <a:rPr lang="bg-BG" dirty="0"/>
              <a:t>Напрегнатост на въжетата</a:t>
            </a:r>
            <a:endParaRPr lang="en-US" dirty="0"/>
          </a:p>
        </p:txBody>
      </p:sp>
      <p:sp>
        <p:nvSpPr>
          <p:cNvPr id="3" name="Content Placeholder 2">
            <a:extLst>
              <a:ext uri="{FF2B5EF4-FFF2-40B4-BE49-F238E27FC236}">
                <a16:creationId xmlns:a16="http://schemas.microsoft.com/office/drawing/2014/main" id="{1CA568FD-69EB-4394-9F9B-9497BDA11087}"/>
              </a:ext>
            </a:extLst>
          </p:cNvPr>
          <p:cNvSpPr>
            <a:spLocks noGrp="1"/>
          </p:cNvSpPr>
          <p:nvPr>
            <p:ph idx="1"/>
          </p:nvPr>
        </p:nvSpPr>
        <p:spPr/>
        <p:txBody>
          <a:bodyPr/>
          <a:lstStyle/>
          <a:p>
            <a:r>
              <a:rPr lang="bg-BG" dirty="0"/>
              <a:t>Ако въжетата не са достатъчно натегнати те ще бъдат хлабави, а ако са прекалено натегнати управлението ще бъде твърдо.</a:t>
            </a:r>
          </a:p>
          <a:p>
            <a:r>
              <a:rPr lang="bg-BG" dirty="0"/>
              <a:t>За регулиране на натегнатостта се използват обтегачи, а за измерването </a:t>
            </a:r>
            <a:r>
              <a:rPr lang="bg-BG" dirty="0">
                <a:cs typeface="Times New Roman" panose="02020603050405020304" pitchFamily="18" charset="0"/>
              </a:rPr>
              <a:t>ѝ</a:t>
            </a:r>
            <a:r>
              <a:rPr lang="bg-BG" dirty="0"/>
              <a:t> </a:t>
            </a:r>
            <a:r>
              <a:rPr lang="bg-BG" dirty="0" err="1"/>
              <a:t>тензометри</a:t>
            </a:r>
            <a:r>
              <a:rPr lang="bg-BG" dirty="0"/>
              <a:t>.</a:t>
            </a:r>
          </a:p>
        </p:txBody>
      </p:sp>
      <p:pic>
        <p:nvPicPr>
          <p:cNvPr id="5" name="Picture 4">
            <a:extLst>
              <a:ext uri="{FF2B5EF4-FFF2-40B4-BE49-F238E27FC236}">
                <a16:creationId xmlns:a16="http://schemas.microsoft.com/office/drawing/2014/main" id="{AE0BF77F-375E-4910-BF6F-0A12934C3CED}"/>
              </a:ext>
            </a:extLst>
          </p:cNvPr>
          <p:cNvPicPr>
            <a:picLocks noChangeAspect="1"/>
          </p:cNvPicPr>
          <p:nvPr/>
        </p:nvPicPr>
        <p:blipFill>
          <a:blip r:embed="rId2"/>
          <a:stretch>
            <a:fillRect/>
          </a:stretch>
        </p:blipFill>
        <p:spPr>
          <a:xfrm>
            <a:off x="325120" y="4150658"/>
            <a:ext cx="7752336" cy="1591903"/>
          </a:xfrm>
          <a:prstGeom prst="rect">
            <a:avLst/>
          </a:prstGeom>
        </p:spPr>
      </p:pic>
      <p:pic>
        <p:nvPicPr>
          <p:cNvPr id="7" name="Picture 6">
            <a:extLst>
              <a:ext uri="{FF2B5EF4-FFF2-40B4-BE49-F238E27FC236}">
                <a16:creationId xmlns:a16="http://schemas.microsoft.com/office/drawing/2014/main" id="{EFD10D02-C661-4F3D-8B31-605AA26E6FFF}"/>
              </a:ext>
            </a:extLst>
          </p:cNvPr>
          <p:cNvPicPr>
            <a:picLocks noChangeAspect="1"/>
          </p:cNvPicPr>
          <p:nvPr/>
        </p:nvPicPr>
        <p:blipFill>
          <a:blip r:embed="rId3"/>
          <a:stretch>
            <a:fillRect/>
          </a:stretch>
        </p:blipFill>
        <p:spPr>
          <a:xfrm>
            <a:off x="8203696" y="4150657"/>
            <a:ext cx="3692314" cy="1591903"/>
          </a:xfrm>
          <a:prstGeom prst="rect">
            <a:avLst/>
          </a:prstGeom>
        </p:spPr>
      </p:pic>
    </p:spTree>
    <p:extLst>
      <p:ext uri="{BB962C8B-B14F-4D97-AF65-F5344CB8AC3E}">
        <p14:creationId xmlns:p14="http://schemas.microsoft.com/office/powerpoint/2010/main" val="5506324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3625</TotalTime>
  <Words>2863</Words>
  <Application>Microsoft Office PowerPoint</Application>
  <PresentationFormat>Widescreen</PresentationFormat>
  <Paragraphs>250</Paragraphs>
  <Slides>88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88</vt:i4>
      </vt:variant>
    </vt:vector>
  </HeadingPairs>
  <TitlesOfParts>
    <vt:vector size="94" baseType="lpstr">
      <vt:lpstr>Arial</vt:lpstr>
      <vt:lpstr>Calibri</vt:lpstr>
      <vt:lpstr>Century Gothic</vt:lpstr>
      <vt:lpstr>Wingdings</vt:lpstr>
      <vt:lpstr>Wingdings 3</vt:lpstr>
      <vt:lpstr>Ion</vt:lpstr>
      <vt:lpstr>Органи за управление</vt:lpstr>
      <vt:lpstr>PowerPoint Presentation</vt:lpstr>
      <vt:lpstr>PowerPoint Presentation</vt:lpstr>
      <vt:lpstr>Основни органи за управление</vt:lpstr>
      <vt:lpstr>Механична система за управление на елеватора</vt:lpstr>
      <vt:lpstr>Макари и ограничители</vt:lpstr>
      <vt:lpstr>Водачи</vt:lpstr>
      <vt:lpstr>Проверки на системата за управление</vt:lpstr>
      <vt:lpstr>Напрегнатост на въжетата</vt:lpstr>
      <vt:lpstr>Температурна компенсация</vt:lpstr>
      <vt:lpstr>PowerPoint Presentation</vt:lpstr>
      <vt:lpstr>Обезопасяване и законтряне</vt:lpstr>
      <vt:lpstr>PowerPoint Presentation</vt:lpstr>
      <vt:lpstr>Диапазон на движение на контролните повърхности</vt:lpstr>
      <vt:lpstr>Триене в системата за управление</vt:lpstr>
      <vt:lpstr>Свободен ход</vt:lpstr>
      <vt:lpstr>Приспособления за блокиране</vt:lpstr>
      <vt:lpstr>PowerPoint Presentation</vt:lpstr>
      <vt:lpstr>Механизация на крилото</vt:lpstr>
      <vt:lpstr>Клапи на изходящия ръб</vt:lpstr>
      <vt:lpstr>PowerPoint Presentation</vt:lpstr>
      <vt:lpstr>Индикация в пилотската кабина</vt:lpstr>
      <vt:lpstr>Конфигурация на задкрилките</vt:lpstr>
      <vt:lpstr>Управление на задкрилките</vt:lpstr>
      <vt:lpstr>Механизация на атакуващия ръб на крилото</vt:lpstr>
      <vt:lpstr>Клапа на Крюгер</vt:lpstr>
      <vt:lpstr>Предкрилки</vt:lpstr>
      <vt:lpstr>Управление на предкрилките</vt:lpstr>
      <vt:lpstr>Въздушни спирачки</vt:lpstr>
      <vt:lpstr>Въздушни спирачки</vt:lpstr>
      <vt:lpstr>Работа на автоматичното управление на наземните спойлери </vt:lpstr>
      <vt:lpstr>PowerPoint Presentation</vt:lpstr>
      <vt:lpstr>Предназначение на органите за управление</vt:lpstr>
      <vt:lpstr>PowerPoint Presentation</vt:lpstr>
      <vt:lpstr>PowerPoint Presentation</vt:lpstr>
      <vt:lpstr>Шарнирни моменти </vt:lpstr>
      <vt:lpstr>Баланс на органите за управление</vt:lpstr>
      <vt:lpstr>Преместване на оста на закрепване назад</vt:lpstr>
      <vt:lpstr>Рогова компенсация</vt:lpstr>
      <vt:lpstr>Вътрешна балансировка </vt:lpstr>
      <vt:lpstr>Балансираща повърхност</vt:lpstr>
      <vt:lpstr>Антибалансираща повърхност</vt:lpstr>
      <vt:lpstr>Пружинен компенсатор (spring tab)</vt:lpstr>
      <vt:lpstr>PowerPoint Presentation</vt:lpstr>
      <vt:lpstr>Сервокомпенсатор</vt:lpstr>
      <vt:lpstr>Масова балансировка</vt:lpstr>
      <vt:lpstr>Надлъжно управление</vt:lpstr>
      <vt:lpstr>Напречно управление</vt:lpstr>
      <vt:lpstr>PowerPoint Presentation</vt:lpstr>
      <vt:lpstr>Методи за намаляване на неблагоприятния попътен момент</vt:lpstr>
      <vt:lpstr>PowerPoint Presentation</vt:lpstr>
      <vt:lpstr>PowerPoint Presentation</vt:lpstr>
      <vt:lpstr>Вътрешни елерони</vt:lpstr>
      <vt:lpstr>Флаперони</vt:lpstr>
      <vt:lpstr>Спойлери</vt:lpstr>
      <vt:lpstr>Въздушни спирачки</vt:lpstr>
      <vt:lpstr>Попътно управление</vt:lpstr>
      <vt:lpstr>Прекомерно отклонение на кормилото за направление</vt:lpstr>
      <vt:lpstr>PowerPoint Presentation</vt:lpstr>
      <vt:lpstr>Тримиране</vt:lpstr>
      <vt:lpstr>Методи за тримиране</vt:lpstr>
      <vt:lpstr>Тримираща повърхност</vt:lpstr>
      <vt:lpstr>PowerPoint Presentation</vt:lpstr>
      <vt:lpstr>Управляем стабилизатор</vt:lpstr>
      <vt:lpstr>PowerPoint Presentation</vt:lpstr>
      <vt:lpstr>PowerPoint Presentation</vt:lpstr>
      <vt:lpstr>PowerPoint Presentation</vt:lpstr>
      <vt:lpstr>Промяна на положението на центъра на тежестта</vt:lpstr>
      <vt:lpstr>Тримиране по числото на Мах</vt:lpstr>
      <vt:lpstr>Управление на тримерите, клапите и въздушните спирачки</vt:lpstr>
      <vt:lpstr>Тримиращ хоризонтален стабилизатор</vt:lpstr>
      <vt:lpstr>Бустерни системи за управление</vt:lpstr>
      <vt:lpstr>Работа на системата </vt:lpstr>
      <vt:lpstr>Реверсивна система</vt:lpstr>
      <vt:lpstr>Механизми за изкуствено натоварване</vt:lpstr>
      <vt:lpstr>Механизъм използващ пружини</vt:lpstr>
      <vt:lpstr>Механизъм използващ скоростния напор </vt:lpstr>
      <vt:lpstr>PowerPoint Presentation</vt:lpstr>
      <vt:lpstr>PowerPoint Presentation</vt:lpstr>
      <vt:lpstr>Система за изкуствено натоварване</vt:lpstr>
      <vt:lpstr>Дистанционни системи (Fly By Wire)</vt:lpstr>
      <vt:lpstr>PowerPoint Presentation</vt:lpstr>
      <vt:lpstr>PowerPoint Presentation</vt:lpstr>
      <vt:lpstr>PowerPoint Presentation</vt:lpstr>
      <vt:lpstr>PowerPoint Presentation</vt:lpstr>
      <vt:lpstr>Flight Envelope</vt:lpstr>
      <vt:lpstr>Резервиране на системите</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Органи за управление</dc:title>
  <dc:creator>Kosio Marev</dc:creator>
  <cp:lastModifiedBy>Kosio Marev</cp:lastModifiedBy>
  <cp:revision>40</cp:revision>
  <dcterms:created xsi:type="dcterms:W3CDTF">2022-03-02T13:23:19Z</dcterms:created>
  <dcterms:modified xsi:type="dcterms:W3CDTF">2023-11-29T09:13:48Z</dcterms:modified>
</cp:coreProperties>
</file>