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96" r:id="rId16"/>
    <p:sldId id="297" r:id="rId17"/>
    <p:sldId id="270" r:id="rId18"/>
    <p:sldId id="271" r:id="rId19"/>
    <p:sldId id="272" r:id="rId20"/>
    <p:sldId id="298" r:id="rId21"/>
    <p:sldId id="273" r:id="rId22"/>
    <p:sldId id="299" r:id="rId23"/>
    <p:sldId id="274" r:id="rId24"/>
    <p:sldId id="275" r:id="rId25"/>
    <p:sldId id="300" r:id="rId26"/>
    <p:sldId id="301" r:id="rId27"/>
    <p:sldId id="303" r:id="rId28"/>
    <p:sldId id="309" r:id="rId29"/>
    <p:sldId id="276" r:id="rId30"/>
    <p:sldId id="277" r:id="rId31"/>
    <p:sldId id="278" r:id="rId32"/>
    <p:sldId id="279" r:id="rId33"/>
    <p:sldId id="280" r:id="rId34"/>
    <p:sldId id="304" r:id="rId35"/>
    <p:sldId id="302" r:id="rId36"/>
    <p:sldId id="287" r:id="rId37"/>
    <p:sldId id="281" r:id="rId38"/>
    <p:sldId id="282" r:id="rId39"/>
    <p:sldId id="283" r:id="rId40"/>
    <p:sldId id="305" r:id="rId41"/>
    <p:sldId id="284" r:id="rId42"/>
    <p:sldId id="285" r:id="rId43"/>
    <p:sldId id="286" r:id="rId44"/>
    <p:sldId id="308" r:id="rId45"/>
    <p:sldId id="288" r:id="rId46"/>
    <p:sldId id="291" r:id="rId47"/>
    <p:sldId id="292" r:id="rId48"/>
    <p:sldId id="295" r:id="rId49"/>
    <p:sldId id="306" r:id="rId50"/>
    <p:sldId id="307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A19A4-FC66-4182-9FB0-EECD2685F89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C7395-CFD1-451A-BB78-A386079F0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4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1. FUEL QTY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Показва количеството гориво в резервоара.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2. HIGH LEVEL LIGHTS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Светват в син цвят, когато се отчете високо ниво на горивото и съответния заряден клапан се затваря автоматично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3. REFUEL VALVES SELECTOR (guarded in NORM)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NORM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Зарядните клапани се управляват автоматично от логическа система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OPEN</a:t>
            </a:r>
            <a:r>
              <a:rPr lang="ru-RU" altLang="en-US" sz="1200" dirty="0">
                <a:latin typeface="Arial" panose="020B0604020202020204" pitchFamily="34" charset="0"/>
              </a:rPr>
              <a:t>.   </a:t>
            </a:r>
            <a:r>
              <a:rPr lang="bg-BG" altLang="en-US" sz="1200" dirty="0">
                <a:latin typeface="Arial" panose="020B0604020202020204" pitchFamily="34" charset="0"/>
              </a:rPr>
              <a:t>Клапаните се отварят, когато превключвателя</a:t>
            </a:r>
            <a:r>
              <a:rPr lang="ru-RU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MODE SELECT </a:t>
            </a:r>
            <a:r>
              <a:rPr lang="bg-BG" altLang="en-US" sz="1200" dirty="0">
                <a:latin typeface="Arial" panose="020B0604020202020204" pitchFamily="34" charset="0"/>
              </a:rPr>
              <a:t>е поставен в положение</a:t>
            </a:r>
            <a:r>
              <a:rPr lang="ru-RU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REFUEL </a:t>
            </a:r>
            <a:r>
              <a:rPr lang="bg-BG" altLang="en-US" sz="1200" dirty="0">
                <a:latin typeface="Arial" panose="020B0604020202020204" pitchFamily="34" charset="0"/>
              </a:rPr>
              <a:t>или</a:t>
            </a:r>
            <a:r>
              <a:rPr lang="ru-RU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DEFUEL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В положение</a:t>
            </a:r>
            <a:r>
              <a:rPr lang="ru-RU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REFUEL </a:t>
            </a:r>
            <a:r>
              <a:rPr lang="bg-BG" altLang="en-US" sz="1200" dirty="0">
                <a:latin typeface="Arial" panose="020B0604020202020204" pitchFamily="34" charset="0"/>
              </a:rPr>
              <a:t>всеки клапан ще се затвори при отчитане на високо ниво в съответния резервоар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SHUT. </a:t>
            </a:r>
            <a:r>
              <a:rPr lang="bg-BG" altLang="en-US" sz="1200" dirty="0">
                <a:latin typeface="Arial" panose="020B0604020202020204" pitchFamily="34" charset="0"/>
              </a:rPr>
              <a:t>Клапаните се затварят</a:t>
            </a:r>
            <a:r>
              <a:rPr lang="en-US" altLang="en-US" sz="1200" dirty="0">
                <a:latin typeface="Arial" panose="020B0604020202020204" pitchFamily="34" charset="0"/>
              </a:rPr>
              <a:t>.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4.	</a:t>
            </a:r>
            <a:r>
              <a:rPr lang="bg-BG" altLang="en-US" sz="1200" dirty="0">
                <a:latin typeface="Arial" panose="020B0604020202020204" pitchFamily="34" charset="0"/>
              </a:rPr>
              <a:t>Превключвател </a:t>
            </a:r>
            <a:r>
              <a:rPr lang="en-US" altLang="en-US" sz="1200" dirty="0">
                <a:latin typeface="Arial" panose="020B0604020202020204" pitchFamily="34" charset="0"/>
              </a:rPr>
              <a:t>MODE SELECT (guarded at OFF)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OFF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Системата за зареждане е обезточена и зарядните клапани са затворени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REFUEL</a:t>
            </a:r>
            <a:r>
              <a:rPr lang="ru-RU" altLang="en-US" sz="1200" dirty="0">
                <a:latin typeface="Arial" panose="020B0604020202020204" pitchFamily="34" charset="0"/>
              </a:rPr>
              <a:t>.   </a:t>
            </a:r>
            <a:r>
              <a:rPr lang="bg-BG" altLang="en-US" sz="1200" dirty="0">
                <a:latin typeface="Arial" panose="020B0604020202020204" pitchFamily="34" charset="0"/>
              </a:rPr>
              <a:t>Зарядните клапани работят в автоматичен или ръчен режим, в зависимост от положението на превключвателите на зарядните клапани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DEFUEL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Клапаните за източване и клапана за прехвърляне се отварят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5.	TRF </a:t>
            </a:r>
            <a:r>
              <a:rPr lang="bg-BG" altLang="en-US" sz="1200" dirty="0">
                <a:latin typeface="Arial" panose="020B0604020202020204" pitchFamily="34" charset="0"/>
              </a:rPr>
              <a:t>лампа </a:t>
            </a:r>
            <a:r>
              <a:rPr lang="ru-RU" altLang="en-US" sz="1200" dirty="0">
                <a:latin typeface="Arial" panose="020B0604020202020204" pitchFamily="34" charset="0"/>
              </a:rPr>
              <a:t>(</a:t>
            </a:r>
            <a:r>
              <a:rPr lang="bg-BG" altLang="en-US" sz="1200" dirty="0">
                <a:latin typeface="Arial" panose="020B0604020202020204" pitchFamily="34" charset="0"/>
              </a:rPr>
              <a:t>прехвърляне</a:t>
            </a:r>
            <a:r>
              <a:rPr lang="ru-RU" altLang="en-US" sz="1200" dirty="0">
                <a:latin typeface="Arial" panose="020B0604020202020204" pitchFamily="34" charset="0"/>
              </a:rPr>
              <a:t>). </a:t>
            </a:r>
            <a:r>
              <a:rPr lang="bg-BG" altLang="en-US" sz="1200" dirty="0">
                <a:latin typeface="Arial" panose="020B0604020202020204" pitchFamily="34" charset="0"/>
              </a:rPr>
              <a:t>Свети в жълт цвят, когато клапана за прехвърляне е отворен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bg-BG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6.	</a:t>
            </a:r>
            <a:r>
              <a:rPr lang="bg-BG" altLang="en-US" sz="1200" dirty="0">
                <a:latin typeface="Arial" panose="020B0604020202020204" pitchFamily="34" charset="0"/>
              </a:rPr>
              <a:t>Превключвател </a:t>
            </a:r>
            <a:r>
              <a:rPr lang="en-US" altLang="en-US" sz="1200" dirty="0">
                <a:latin typeface="Arial" panose="020B0604020202020204" pitchFamily="34" charset="0"/>
              </a:rPr>
              <a:t>TEST.</a:t>
            </a: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HIGH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Светва, ако датчиците за високо ниво и съответните вериги са годни за експлоатация. 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LTS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Лампите на панела и указателя за количеството гориво светят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7.	ELEC POWER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Зареждане или източване може да се захранва от наземна силова установка, спомагателен двигател или акумулатор</a:t>
            </a:r>
            <a:r>
              <a:rPr lang="ru-RU" altLang="en-US" sz="1200" dirty="0">
                <a:latin typeface="Arial" panose="020B0604020202020204" pitchFamily="34" charset="0"/>
              </a:rPr>
              <a:t> 1.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8.	PRESELECTED DISPLAY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Показва предварително избраното пълно количество гориво в</a:t>
            </a:r>
            <a:r>
              <a:rPr lang="ru-RU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</a:rPr>
              <a:t>kg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en-US" altLang="en-US" sz="1200" dirty="0">
                <a:latin typeface="Arial" panose="020B0604020202020204" pitchFamily="34" charset="0"/>
              </a:rPr>
              <a:t>x</a:t>
            </a:r>
            <a:r>
              <a:rPr lang="ru-RU" altLang="en-US" sz="1200" dirty="0">
                <a:latin typeface="Arial" panose="020B0604020202020204" pitchFamily="34" charset="0"/>
              </a:rPr>
              <a:t> 1000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9.	PRESELECTOR ROCKER SWITCH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Натискане на някоя от страните на този превключвател увеличава или намалява предварително избраното количество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10.	ACTUAL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Показва пълното количество гориво на борда на ВС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altLang="en-US" sz="1200" dirty="0">
                <a:latin typeface="Arial" panose="020B0604020202020204" pitchFamily="34" charset="0"/>
              </a:rPr>
              <a:t>11.	AUTO REFUEL LIGHT</a:t>
            </a:r>
            <a:r>
              <a:rPr lang="ru-RU" altLang="en-US" sz="1200" dirty="0">
                <a:latin typeface="Arial" panose="020B0604020202020204" pitchFamily="34" charset="0"/>
              </a:rPr>
              <a:t>. </a:t>
            </a:r>
            <a:r>
              <a:rPr lang="bg-BG" altLang="en-US" sz="1200" dirty="0">
                <a:latin typeface="Arial" panose="020B0604020202020204" pitchFamily="34" charset="0"/>
              </a:rPr>
              <a:t>Светва в зелен цвят при завършване на автоматично зареждане</a:t>
            </a:r>
            <a:r>
              <a:rPr lang="ru-RU" altLang="en-US" sz="1200" dirty="0">
                <a:latin typeface="Arial" panose="020B0604020202020204" pitchFamily="34" charset="0"/>
              </a:rPr>
              <a:t>.</a:t>
            </a:r>
            <a:r>
              <a:rPr lang="bg-BG" altLang="en-US" sz="12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66CE-A48F-477F-9592-02DF0E15298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en-US" b="1" dirty="0">
                <a:latin typeface="Arial" panose="020B0604020202020204" pitchFamily="34" charset="0"/>
              </a:rPr>
              <a:t>1.25      </a:t>
            </a:r>
            <a:r>
              <a:rPr lang="bg-BG" altLang="en-US" b="1" dirty="0">
                <a:latin typeface="Arial" panose="020B0604020202020204" pitchFamily="34" charset="0"/>
              </a:rPr>
              <a:t>МАРКИРАНЕ НА ОБОРУДВАНЕТО ЗА ЗАРЕЖДАНЕ</a:t>
            </a:r>
            <a:endParaRPr lang="bg-BG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bg-BG" altLang="en-US" dirty="0">
                <a:latin typeface="Arial" panose="020B0604020202020204" pitchFamily="34" charset="0"/>
              </a:rPr>
              <a:t>Всички машини за зареждане и техните компоненти трябва да отговарят на съответните стандарти.</a:t>
            </a:r>
          </a:p>
          <a:p>
            <a:pPr eaLnBrk="1" hangingPunct="1"/>
            <a:r>
              <a:rPr lang="bg-BG" altLang="en-US" dirty="0">
                <a:latin typeface="Arial" panose="020B0604020202020204" pitchFamily="34" charset="0"/>
              </a:rPr>
              <a:t>Зареждащите машини, използващи</a:t>
            </a:r>
            <a:r>
              <a:rPr lang="ru-RU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AVTUR </a:t>
            </a:r>
            <a:r>
              <a:rPr lang="bg-BG" altLang="en-US" dirty="0">
                <a:latin typeface="Arial" panose="020B0604020202020204" pitchFamily="34" charset="0"/>
              </a:rPr>
              <a:t>се идентифицират по поставени на видимо място табели с думата</a:t>
            </a:r>
            <a:r>
              <a:rPr lang="ru-RU" altLang="en-US" dirty="0">
                <a:latin typeface="Arial" panose="020B0604020202020204" pitchFamily="34" charset="0"/>
              </a:rPr>
              <a:t> </a:t>
            </a:r>
            <a:r>
              <a:rPr lang="ru-RU" altLang="en-US" b="1" dirty="0">
                <a:latin typeface="Arial" panose="020B0604020202020204" pitchFamily="34" charset="0"/>
              </a:rPr>
              <a:t>"</a:t>
            </a:r>
            <a:r>
              <a:rPr lang="en-US" altLang="en-US" b="1" dirty="0">
                <a:latin typeface="Arial" panose="020B0604020202020204" pitchFamily="34" charset="0"/>
              </a:rPr>
              <a:t>AVTUR</a:t>
            </a:r>
            <a:r>
              <a:rPr lang="ru-RU" altLang="en-US" b="1" dirty="0">
                <a:latin typeface="Arial" panose="020B0604020202020204" pitchFamily="34" charset="0"/>
              </a:rPr>
              <a:t>" </a:t>
            </a:r>
            <a:r>
              <a:rPr lang="bg-BG" altLang="en-US" dirty="0">
                <a:latin typeface="Arial" panose="020B0604020202020204" pitchFamily="34" charset="0"/>
              </a:rPr>
              <a:t>и/или</a:t>
            </a:r>
            <a:r>
              <a:rPr lang="ru-RU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JET A</a:t>
            </a:r>
            <a:r>
              <a:rPr lang="ru-RU" altLang="en-US" dirty="0">
                <a:latin typeface="Arial" panose="020B0604020202020204" pitchFamily="34" charset="0"/>
              </a:rPr>
              <a:t>, </a:t>
            </a:r>
            <a:r>
              <a:rPr lang="en-US" altLang="en-US" dirty="0">
                <a:latin typeface="Arial" panose="020B0604020202020204" pitchFamily="34" charset="0"/>
              </a:rPr>
              <a:t>JET B </a:t>
            </a:r>
            <a:r>
              <a:rPr lang="bg-BG" altLang="en-US" dirty="0">
                <a:latin typeface="Arial" panose="020B0604020202020204" pitchFamily="34" charset="0"/>
              </a:rPr>
              <a:t>в зависимост от качеството, отпечатани с бели букви на черен фон.</a:t>
            </a:r>
          </a:p>
          <a:p>
            <a:pPr eaLnBrk="1" hangingPunct="1"/>
            <a:r>
              <a:rPr lang="bg-BG" altLang="en-US" dirty="0">
                <a:latin typeface="Arial" panose="020B0604020202020204" pitchFamily="34" charset="0"/>
              </a:rPr>
              <a:t>Зареждащи машини, използващи</a:t>
            </a:r>
            <a:r>
              <a:rPr lang="ru-RU" altLang="en-US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AVGAS </a:t>
            </a:r>
            <a:r>
              <a:rPr lang="bg-BG" altLang="en-US" dirty="0">
                <a:latin typeface="Arial" panose="020B0604020202020204" pitchFamily="34" charset="0"/>
              </a:rPr>
              <a:t>се идентифицират по поставени на видимо място табели с думата </a:t>
            </a:r>
            <a:r>
              <a:rPr lang="ru-RU" altLang="en-US" dirty="0">
                <a:latin typeface="Arial" panose="020B0604020202020204" pitchFamily="34" charset="0"/>
              </a:rPr>
              <a:t>"</a:t>
            </a:r>
            <a:r>
              <a:rPr lang="en-US" altLang="en-US" dirty="0">
                <a:latin typeface="Arial" panose="020B0604020202020204" pitchFamily="34" charset="0"/>
              </a:rPr>
              <a:t>AVGAS</a:t>
            </a:r>
            <a:r>
              <a:rPr lang="ru-RU" altLang="en-US" dirty="0">
                <a:latin typeface="Arial" panose="020B0604020202020204" pitchFamily="34" charset="0"/>
              </a:rPr>
              <a:t>" </a:t>
            </a:r>
            <a:r>
              <a:rPr lang="bg-BG" altLang="en-US" dirty="0">
                <a:latin typeface="Arial" panose="020B0604020202020204" pitchFamily="34" charset="0"/>
              </a:rPr>
              <a:t>и качеството, напр.</a:t>
            </a:r>
            <a:r>
              <a:rPr lang="ru-RU" altLang="en-US" dirty="0">
                <a:latin typeface="Arial" panose="020B0604020202020204" pitchFamily="34" charset="0"/>
              </a:rPr>
              <a:t> 100/130,100</a:t>
            </a:r>
            <a:r>
              <a:rPr lang="en-US" altLang="en-US" dirty="0">
                <a:latin typeface="Arial" panose="020B0604020202020204" pitchFamily="34" charset="0"/>
              </a:rPr>
              <a:t>LL </a:t>
            </a:r>
            <a:r>
              <a:rPr lang="bg-BG" altLang="en-US" dirty="0">
                <a:latin typeface="Arial" panose="020B0604020202020204" pitchFamily="34" charset="0"/>
              </a:rPr>
              <a:t>и т.н, отпечатани с бели букви на червен фон</a:t>
            </a:r>
            <a:r>
              <a:rPr lang="ru-RU" altLang="en-US" b="1" dirty="0">
                <a:latin typeface="Arial" panose="020B0604020202020204" pitchFamily="34" charset="0"/>
              </a:rPr>
              <a:t>.</a:t>
            </a:r>
            <a:r>
              <a:rPr lang="bg-BG" alt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566CE-A48F-477F-9592-02DF0E15298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0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489F-7EDD-40C4-A8F1-18859A7769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Горивна </a:t>
            </a:r>
            <a:r>
              <a:rPr lang="bg-BG" dirty="0" err="1"/>
              <a:t>ситема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8AA3E-ACB4-4330-90F2-B148D741B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0DAA4-56E2-41F6-8D0C-81ECF6D2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Кипене на горивото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5B56C-5221-4AF3-B734-DBF8229CD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Температурата на кипене на горивото зависи от налягането на неговата повърхност.</a:t>
            </a:r>
          </a:p>
          <a:p>
            <a:r>
              <a:rPr lang="bg-BG" dirty="0"/>
              <a:t>Попадането на горивни пари в тръбопроводите ще доведе до запушване и прекъсване на подаването на гориво към двигателите.</a:t>
            </a:r>
          </a:p>
          <a:p>
            <a:r>
              <a:rPr lang="bg-BG" dirty="0"/>
              <a:t>Използване на </a:t>
            </a:r>
            <a:r>
              <a:rPr lang="bg-BG" dirty="0" err="1"/>
              <a:t>бустерни</a:t>
            </a:r>
            <a:r>
              <a:rPr lang="bg-BG" dirty="0"/>
              <a:t> помпи в резервоарите за подаване на горивото под налягане към двигателите.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3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2B27-74EB-49EC-BD72-1D7937BB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Системи за съхранение на горивото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0EFD-456D-4ECC-8A04-0EFEFD8E8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Интегрални резервоари-вътрешността на крилата, централната </a:t>
            </a:r>
            <a:r>
              <a:rPr lang="bg-BG" dirty="0" err="1"/>
              <a:t>крилна</a:t>
            </a:r>
            <a:r>
              <a:rPr lang="bg-BG" dirty="0"/>
              <a:t> секция или хоризонталния стабилизатор се уплътнява.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45CC2-7793-45DC-A7EE-AD715C437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3089275"/>
            <a:ext cx="5456177" cy="315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0A9298-3792-49EA-A129-DBA3E4E6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60" y="3072108"/>
            <a:ext cx="506011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B4B5-5A24-4E10-9E3B-0DCEBA99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Твърди горивни резервоари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A4721-E496-4AE9-BA79-D2E881A36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Представляват </a:t>
            </a:r>
            <a:r>
              <a:rPr lang="ru-RU" dirty="0" err="1"/>
              <a:t>херметични</a:t>
            </a:r>
            <a:r>
              <a:rPr lang="ru-RU" dirty="0"/>
              <a:t> </a:t>
            </a:r>
            <a:r>
              <a:rPr lang="ru-RU" dirty="0" err="1"/>
              <a:t>метални</a:t>
            </a:r>
            <a:r>
              <a:rPr lang="ru-RU" dirty="0"/>
              <a:t> </a:t>
            </a:r>
            <a:r>
              <a:rPr lang="ru-RU" dirty="0" err="1"/>
              <a:t>контейнери</a:t>
            </a:r>
            <a:r>
              <a:rPr lang="ru-RU" dirty="0"/>
              <a:t>, </a:t>
            </a:r>
            <a:r>
              <a:rPr lang="ru-RU" dirty="0" err="1"/>
              <a:t>монтирани</a:t>
            </a:r>
            <a:r>
              <a:rPr lang="ru-RU" dirty="0"/>
              <a:t> в </a:t>
            </a:r>
            <a:r>
              <a:rPr lang="ru-RU" dirty="0" err="1"/>
              <a:t>крилата</a:t>
            </a:r>
            <a:r>
              <a:rPr lang="ru-RU" dirty="0"/>
              <a:t> или </a:t>
            </a:r>
            <a:r>
              <a:rPr lang="ru-RU" dirty="0" err="1"/>
              <a:t>фюзелажа</a:t>
            </a:r>
            <a:r>
              <a:rPr lang="ru-RU" dirty="0"/>
              <a:t> на ВС.</a:t>
            </a:r>
          </a:p>
          <a:p>
            <a:r>
              <a:rPr lang="ru-RU" dirty="0" err="1"/>
              <a:t>Изискват</a:t>
            </a:r>
            <a:r>
              <a:rPr lang="ru-RU" dirty="0"/>
              <a:t> </a:t>
            </a:r>
            <a:r>
              <a:rPr lang="ru-RU" dirty="0" err="1"/>
              <a:t>дполълнителни</a:t>
            </a:r>
            <a:r>
              <a:rPr lang="ru-RU" dirty="0"/>
              <a:t> </a:t>
            </a:r>
            <a:r>
              <a:rPr lang="ru-RU" dirty="0" err="1"/>
              <a:t>констуктивни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за </a:t>
            </a:r>
            <a:r>
              <a:rPr lang="ru-RU" dirty="0" err="1"/>
              <a:t>закрепването</a:t>
            </a:r>
            <a:r>
              <a:rPr lang="ru-RU" dirty="0"/>
              <a:t> им.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093FA-25C3-4E60-86ED-8448657C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79" y="3654069"/>
            <a:ext cx="2861228" cy="279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64D88-6AA6-408D-84E9-DF8974DF1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72" y="3654069"/>
            <a:ext cx="4965629" cy="27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9DE0-AB43-4872-8555-1AE03831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Гъвкави горивни резервоари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66C0-D364-4B81-AD26-D0ECA6EC2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Изработени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от </a:t>
            </a:r>
            <a:r>
              <a:rPr lang="ru-RU" dirty="0" err="1"/>
              <a:t>херметизирана</a:t>
            </a:r>
            <a:r>
              <a:rPr lang="ru-RU" dirty="0"/>
              <a:t> </a:t>
            </a:r>
            <a:r>
              <a:rPr lang="ru-RU" dirty="0" err="1"/>
              <a:t>гумирана</a:t>
            </a:r>
            <a:r>
              <a:rPr lang="ru-RU" dirty="0"/>
              <a:t> </a:t>
            </a:r>
            <a:r>
              <a:rPr lang="ru-RU" dirty="0" err="1"/>
              <a:t>тъкан</a:t>
            </a:r>
            <a:r>
              <a:rPr lang="ru-RU" dirty="0"/>
              <a:t> и </a:t>
            </a:r>
            <a:r>
              <a:rPr lang="ru-RU" dirty="0" err="1"/>
              <a:t>изискват</a:t>
            </a:r>
            <a:r>
              <a:rPr lang="ru-RU" dirty="0"/>
              <a:t> </a:t>
            </a:r>
            <a:r>
              <a:rPr lang="ru-RU" dirty="0" err="1"/>
              <a:t>специална</a:t>
            </a:r>
            <a:r>
              <a:rPr lang="ru-RU" dirty="0"/>
              <a:t> конструкция за </a:t>
            </a:r>
            <a:r>
              <a:rPr lang="ru-RU" dirty="0" err="1"/>
              <a:t>закрепване</a:t>
            </a:r>
            <a:r>
              <a:rPr lang="ru-RU" dirty="0"/>
              <a:t> и </a:t>
            </a:r>
            <a:r>
              <a:rPr lang="ru-RU" dirty="0" err="1"/>
              <a:t>поддържане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E9F0F-DDB3-4289-9283-5839D0CB4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96" y="3107989"/>
            <a:ext cx="4216171" cy="35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DE4A-7BE6-4905-8AA8-CC03722D8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772A0-B0D7-4C11-B1FC-5096879E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</a:t>
            </a:r>
            <a:r>
              <a:rPr lang="ru-RU" dirty="0" err="1"/>
              <a:t>резервоарите</a:t>
            </a:r>
            <a:r>
              <a:rPr lang="ru-RU" dirty="0"/>
              <a:t> се поставят прегради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пораждащите</a:t>
            </a:r>
            <a:r>
              <a:rPr lang="ru-RU" dirty="0"/>
              <a:t> се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инерционни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при движение на </a:t>
            </a:r>
            <a:r>
              <a:rPr lang="ru-RU" dirty="0" err="1"/>
              <a:t>горивото</a:t>
            </a:r>
            <a:r>
              <a:rPr lang="ru-RU" dirty="0"/>
              <a:t> по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маневриране</a:t>
            </a:r>
            <a:r>
              <a:rPr lang="ru-RU" dirty="0"/>
              <a:t>, </a:t>
            </a:r>
            <a:r>
              <a:rPr lang="ru-RU" dirty="0" err="1"/>
              <a:t>ускоряване</a:t>
            </a:r>
            <a:r>
              <a:rPr lang="ru-RU" dirty="0"/>
              <a:t>,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скоростта</a:t>
            </a:r>
            <a:r>
              <a:rPr lang="ru-RU" dirty="0"/>
              <a:t> или </a:t>
            </a:r>
            <a:r>
              <a:rPr lang="ru-RU" dirty="0" err="1"/>
              <a:t>странично</a:t>
            </a:r>
            <a:r>
              <a:rPr lang="ru-RU" dirty="0"/>
              <a:t> </a:t>
            </a:r>
            <a:r>
              <a:rPr lang="ru-RU" dirty="0" err="1"/>
              <a:t>плъзгане</a:t>
            </a:r>
            <a:r>
              <a:rPr lang="ru-RU" dirty="0"/>
              <a:t>.</a:t>
            </a:r>
          </a:p>
          <a:p>
            <a:r>
              <a:rPr lang="ru-RU" dirty="0" err="1"/>
              <a:t>Поставяне</a:t>
            </a:r>
            <a:r>
              <a:rPr lang="ru-RU" dirty="0"/>
              <a:t> на </a:t>
            </a:r>
            <a:r>
              <a:rPr lang="ru-RU" dirty="0" err="1"/>
              <a:t>обратни</a:t>
            </a:r>
            <a:r>
              <a:rPr lang="ru-RU" dirty="0"/>
              <a:t> </a:t>
            </a:r>
            <a:r>
              <a:rPr lang="ru-RU" dirty="0" err="1"/>
              <a:t>клапани-позволяват</a:t>
            </a:r>
            <a:r>
              <a:rPr lang="ru-RU" dirty="0"/>
              <a:t> </a:t>
            </a:r>
            <a:r>
              <a:rPr lang="ru-RU" dirty="0" err="1"/>
              <a:t>протичането</a:t>
            </a:r>
            <a:r>
              <a:rPr lang="ru-RU" dirty="0"/>
              <a:t> на </a:t>
            </a:r>
            <a:r>
              <a:rPr lang="ru-RU" dirty="0" err="1"/>
              <a:t>горивото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вътрешната</a:t>
            </a:r>
            <a:r>
              <a:rPr lang="ru-RU" dirty="0"/>
              <a:t> част, но не и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външната</a:t>
            </a:r>
            <a:r>
              <a:rPr lang="ru-RU" dirty="0"/>
              <a:t> част на </a:t>
            </a:r>
            <a:r>
              <a:rPr lang="ru-RU" dirty="0" err="1"/>
              <a:t>крилото</a:t>
            </a:r>
            <a:r>
              <a:rPr lang="ru-RU" dirty="0"/>
              <a:t>.</a:t>
            </a:r>
          </a:p>
          <a:p>
            <a:r>
              <a:rPr lang="ru-RU" dirty="0" err="1"/>
              <a:t>Горивните</a:t>
            </a:r>
            <a:r>
              <a:rPr lang="ru-RU" dirty="0"/>
              <a:t> </a:t>
            </a:r>
            <a:r>
              <a:rPr lang="ru-RU" dirty="0" err="1"/>
              <a:t>резервоари</a:t>
            </a:r>
            <a:r>
              <a:rPr lang="ru-RU" dirty="0"/>
              <a:t> </a:t>
            </a:r>
            <a:r>
              <a:rPr lang="ru-RU" dirty="0" err="1"/>
              <a:t>включват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и </a:t>
            </a:r>
            <a:r>
              <a:rPr lang="ru-RU" dirty="0" err="1"/>
              <a:t>вентилационни</a:t>
            </a:r>
            <a:r>
              <a:rPr lang="ru-RU" dirty="0"/>
              <a:t> отвори, дренажи за вода, </a:t>
            </a:r>
            <a:r>
              <a:rPr lang="ru-RU" dirty="0" err="1"/>
              <a:t>захранващи</a:t>
            </a:r>
            <a:r>
              <a:rPr lang="ru-RU" dirty="0"/>
              <a:t> </a:t>
            </a:r>
            <a:r>
              <a:rPr lang="ru-RU" dirty="0" err="1"/>
              <a:t>тръбопроводи</a:t>
            </a:r>
            <a:r>
              <a:rPr lang="ru-RU" dirty="0"/>
              <a:t>, система за </a:t>
            </a:r>
            <a:r>
              <a:rPr lang="ru-RU" dirty="0" err="1"/>
              <a:t>отчитане</a:t>
            </a:r>
            <a:r>
              <a:rPr lang="ru-RU" dirty="0"/>
              <a:t> на </a:t>
            </a:r>
            <a:r>
              <a:rPr lang="ru-RU" dirty="0" err="1"/>
              <a:t>горивото</a:t>
            </a:r>
            <a:r>
              <a:rPr lang="ru-RU" dirty="0"/>
              <a:t> и </a:t>
            </a:r>
            <a:r>
              <a:rPr lang="ru-RU" dirty="0" err="1"/>
              <a:t>капачки</a:t>
            </a:r>
            <a:r>
              <a:rPr lang="ru-RU" dirty="0"/>
              <a:t> на </a:t>
            </a:r>
            <a:r>
              <a:rPr lang="ru-RU" dirty="0" err="1"/>
              <a:t>зарядните</a:t>
            </a:r>
            <a:r>
              <a:rPr lang="ru-RU" dirty="0"/>
              <a:t> </a:t>
            </a:r>
            <a:r>
              <a:rPr lang="ru-RU" dirty="0" err="1"/>
              <a:t>гърловини</a:t>
            </a:r>
            <a:r>
              <a:rPr lang="ru-RU" dirty="0"/>
              <a:t>. </a:t>
            </a:r>
          </a:p>
          <a:p>
            <a:r>
              <a:rPr lang="ru-RU" dirty="0" err="1"/>
              <a:t>Горивната</a:t>
            </a:r>
            <a:r>
              <a:rPr lang="ru-RU" dirty="0"/>
              <a:t> система </a:t>
            </a:r>
            <a:r>
              <a:rPr lang="ru-RU" dirty="0" err="1"/>
              <a:t>трябва</a:t>
            </a:r>
            <a:r>
              <a:rPr lang="ru-RU" dirty="0"/>
              <a:t> да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доставя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гориво</a:t>
            </a:r>
            <a:r>
              <a:rPr lang="ru-RU" dirty="0"/>
              <a:t> от </a:t>
            </a:r>
            <a:r>
              <a:rPr lang="ru-RU" dirty="0" err="1"/>
              <a:t>количеството</a:t>
            </a:r>
            <a:r>
              <a:rPr lang="ru-RU" dirty="0"/>
              <a:t>, </a:t>
            </a:r>
            <a:r>
              <a:rPr lang="ru-RU" dirty="0" err="1"/>
              <a:t>което</a:t>
            </a:r>
            <a:r>
              <a:rPr lang="ru-RU" dirty="0"/>
              <a:t> двигателя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използва</a:t>
            </a:r>
            <a:r>
              <a:rPr lang="ru-RU" dirty="0"/>
              <a:t> в най-</a:t>
            </a:r>
            <a:r>
              <a:rPr lang="ru-RU" dirty="0" err="1"/>
              <a:t>критичната</a:t>
            </a:r>
            <a:r>
              <a:rPr lang="ru-RU" dirty="0"/>
              <a:t> фаза от полета, </a:t>
            </a:r>
            <a:r>
              <a:rPr lang="ru-RU" dirty="0" err="1"/>
              <a:t>така</a:t>
            </a:r>
            <a:r>
              <a:rPr lang="ru-RU" dirty="0"/>
              <a:t> че двигателя </a:t>
            </a:r>
            <a:r>
              <a:rPr lang="ru-RU" dirty="0" err="1"/>
              <a:t>никога</a:t>
            </a:r>
            <a:r>
              <a:rPr lang="ru-RU" dirty="0"/>
              <a:t> да не </a:t>
            </a:r>
            <a:r>
              <a:rPr lang="ru-RU" dirty="0" err="1"/>
              <a:t>остава</a:t>
            </a:r>
            <a:r>
              <a:rPr lang="ru-RU" dirty="0"/>
              <a:t> без </a:t>
            </a:r>
            <a:r>
              <a:rPr lang="ru-RU" dirty="0" err="1"/>
              <a:t>гориво</a:t>
            </a:r>
            <a:r>
              <a:rPr lang="ru-RU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4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A0DE9-6423-CBC5-BDE9-3DFDCD70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4364C3-79E2-D869-8788-2499236CE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275" y="2297906"/>
            <a:ext cx="5229225" cy="3705225"/>
          </a:xfrm>
        </p:spPr>
      </p:pic>
    </p:spTree>
    <p:extLst>
      <p:ext uri="{BB962C8B-B14F-4D97-AF65-F5344CB8AC3E}">
        <p14:creationId xmlns:p14="http://schemas.microsoft.com/office/powerpoint/2010/main" val="430466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E621-80F7-1F3F-C3B2-310B602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1" y="147918"/>
            <a:ext cx="9404723" cy="1400530"/>
          </a:xfrm>
        </p:spPr>
        <p:txBody>
          <a:bodyPr/>
          <a:lstStyle/>
          <a:p>
            <a:r>
              <a:rPr lang="bg-BG" dirty="0"/>
              <a:t>Горивни системи за леки самолети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C58B0C6-758C-14ED-A733-E2461F5E5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674" y="1636117"/>
            <a:ext cx="7338165" cy="5221883"/>
          </a:xfrm>
        </p:spPr>
      </p:pic>
    </p:spTree>
    <p:extLst>
      <p:ext uri="{BB962C8B-B14F-4D97-AF65-F5344CB8AC3E}">
        <p14:creationId xmlns:p14="http://schemas.microsoft.com/office/powerpoint/2010/main" val="216910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4DEA-5A66-4715-A4D4-CB86D54C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Гравитационна горивна система на едномоторен лек самолет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8DE5A4-8AF5-4E1D-AC7B-FD9A11521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363" y="1958076"/>
            <a:ext cx="3808412" cy="4809907"/>
          </a:xfrm>
        </p:spPr>
      </p:pic>
    </p:spTree>
    <p:extLst>
      <p:ext uri="{BB962C8B-B14F-4D97-AF65-F5344CB8AC3E}">
        <p14:creationId xmlns:p14="http://schemas.microsoft.com/office/powerpoint/2010/main" val="276720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084C-4491-4BBE-BB8A-2AF220C5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 с горивна помпа за лек едномоторен самолет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8994C-96B5-4696-A8CD-922743CF9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765" y="2052638"/>
            <a:ext cx="6262246" cy="4195762"/>
          </a:xfrm>
        </p:spPr>
      </p:pic>
    </p:spTree>
    <p:extLst>
      <p:ext uri="{BB962C8B-B14F-4D97-AF65-F5344CB8AC3E}">
        <p14:creationId xmlns:p14="http://schemas.microsoft.com/office/powerpoint/2010/main" val="3957966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425C-77E3-463C-B8B8-49D27F36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Елементи на горивната система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D41D6-405F-41DA-AB2B-D8E641BB5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Вентилационна </a:t>
            </a:r>
            <a:r>
              <a:rPr lang="bg-BG" dirty="0" err="1"/>
              <a:t>ситестема</a:t>
            </a:r>
            <a:r>
              <a:rPr lang="bg-BG" dirty="0"/>
              <a:t>-включва клапани за вентилация и преливен резервоар.</a:t>
            </a:r>
          </a:p>
          <a:p>
            <a:r>
              <a:rPr lang="bg-BG" dirty="0"/>
              <a:t>2 % от обема на всеки резервоар се използва за вентилация.</a:t>
            </a:r>
          </a:p>
          <a:p>
            <a:r>
              <a:rPr lang="bg-BG" dirty="0"/>
              <a:t>Всеки вентилационен резервоар е снабден с протектор за предпазване от </a:t>
            </a:r>
            <a:r>
              <a:rPr lang="bg-BG" dirty="0" err="1"/>
              <a:t>обледенение</a:t>
            </a:r>
            <a:r>
              <a:rPr lang="bg-BG" dirty="0"/>
              <a:t> и </a:t>
            </a:r>
            <a:r>
              <a:rPr lang="bg-BG" dirty="0" err="1"/>
              <a:t>гасител</a:t>
            </a:r>
            <a:r>
              <a:rPr lang="bg-BG" dirty="0"/>
              <a:t> на пламъка за предотвратяване на разпространението на наземен пожар към резервоарите.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9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BE0E-BA41-4514-9F99-EC29854C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Качества на идеалното гориво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E974B-0D96-459A-8C6A-AEE406894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Лесно протичане при всички експлоатационни условия</a:t>
            </a:r>
          </a:p>
          <a:p>
            <a:r>
              <a:rPr lang="bg-BG" dirty="0"/>
              <a:t>Пълно изгаряне при всички работни условия</a:t>
            </a:r>
          </a:p>
          <a:p>
            <a:r>
              <a:rPr lang="bg-BG" dirty="0"/>
              <a:t>Висока калоричност</a:t>
            </a:r>
          </a:p>
          <a:p>
            <a:r>
              <a:rPr lang="bg-BG" dirty="0"/>
              <a:t>Да не предизвиква корозия</a:t>
            </a:r>
          </a:p>
          <a:p>
            <a:r>
              <a:rPr lang="bg-BG" dirty="0"/>
              <a:t>Остатъчните продукти от горенето да не вредят на двигателя</a:t>
            </a:r>
          </a:p>
          <a:p>
            <a:r>
              <a:rPr lang="bg-BG" dirty="0"/>
              <a:t>Да създават възможно най-малка опасност за възникване на пожар</a:t>
            </a:r>
          </a:p>
          <a:p>
            <a:r>
              <a:rPr lang="bg-BG" dirty="0"/>
              <a:t>Да осигуряват лесно стартиране на двигателя</a:t>
            </a:r>
          </a:p>
          <a:p>
            <a:r>
              <a:rPr lang="bg-BG" dirty="0"/>
              <a:t>Да притежават смазващи свойства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5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D3E3-C962-5375-13B7-E28B8E3D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4997B-DCFB-57AA-E981-BE72F1225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774" y="895525"/>
            <a:ext cx="8522819" cy="5509757"/>
          </a:xfrm>
        </p:spPr>
      </p:pic>
    </p:spTree>
    <p:extLst>
      <p:ext uri="{BB962C8B-B14F-4D97-AF65-F5344CB8AC3E}">
        <p14:creationId xmlns:p14="http://schemas.microsoft.com/office/powerpoint/2010/main" val="318237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A97F-42CA-41E5-81EB-83B8C4EA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3520"/>
            <a:ext cx="8946541" cy="6024879"/>
          </a:xfrm>
        </p:spPr>
        <p:txBody>
          <a:bodyPr/>
          <a:lstStyle/>
          <a:p>
            <a:r>
              <a:rPr lang="bg-BG" dirty="0"/>
              <a:t>Филтри-не позволяват попадането на отломки в </a:t>
            </a:r>
            <a:r>
              <a:rPr lang="bg-BG" dirty="0" err="1"/>
              <a:t>бустерните</a:t>
            </a:r>
            <a:r>
              <a:rPr lang="bg-BG" dirty="0"/>
              <a:t> помпи.</a:t>
            </a:r>
          </a:p>
          <a:p>
            <a:r>
              <a:rPr lang="bg-BG" dirty="0" err="1"/>
              <a:t>Бустерни</a:t>
            </a:r>
            <a:r>
              <a:rPr lang="bg-BG" dirty="0"/>
              <a:t> помпи – центробежни помпи задвижвани от ел. двигател, подават гориво към помпата на двигателя и я предпазват от </a:t>
            </a:r>
            <a:r>
              <a:rPr lang="bg-BG" dirty="0" err="1"/>
              <a:t>кавитация</a:t>
            </a:r>
            <a:r>
              <a:rPr lang="bg-BG" dirty="0"/>
              <a:t>. Осигуряват ниско налягане 20-40 </a:t>
            </a:r>
            <a:r>
              <a:rPr lang="en-US" dirty="0"/>
              <a:t>psi </a:t>
            </a:r>
            <a:r>
              <a:rPr lang="bg-BG" dirty="0"/>
              <a:t>и голям дебит.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D217C-1635-49D3-9EC5-7CF0391FA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280" y="2025725"/>
            <a:ext cx="4602879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0C42-BC11-5F11-936E-D94A109A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52500"/>
            <a:ext cx="8946541" cy="5295899"/>
          </a:xfrm>
        </p:spPr>
        <p:txBody>
          <a:bodyPr/>
          <a:lstStyle/>
          <a:p>
            <a:r>
              <a:rPr lang="bg-BG" dirty="0"/>
              <a:t>Колекторен резервоар-побира около 500 кг., помпите остават покрити с гориво при промяна на положението на самолета и предотвратява възникването на </a:t>
            </a:r>
            <a:r>
              <a:rPr lang="bg-BG" dirty="0" err="1"/>
              <a:t>кавитация</a:t>
            </a:r>
            <a:r>
              <a:rPr lang="bg-BG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B1320-D73B-591D-2F08-D0F4743C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32" y="2419350"/>
            <a:ext cx="52197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5F1A-935C-46E0-8E46-9B3348E57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64160"/>
            <a:ext cx="8946541" cy="5984239"/>
          </a:xfrm>
        </p:spPr>
        <p:txBody>
          <a:bodyPr/>
          <a:lstStyle/>
          <a:p>
            <a:r>
              <a:rPr lang="bg-BG" dirty="0"/>
              <a:t>Клапан за кръстосано захранване и спирателни клапани-позволяват подаването на гориво от всеки резервоар към всеки двигател и изолират системата при повреди.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B4CB6-C46B-44ED-BAA5-65A5CB2FB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847" y="2491073"/>
            <a:ext cx="514547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94CD0-E70A-45A8-A213-56115F38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95250"/>
            <a:ext cx="8946541" cy="6153149"/>
          </a:xfrm>
        </p:spPr>
        <p:txBody>
          <a:bodyPr/>
          <a:lstStyle/>
          <a:p>
            <a:r>
              <a:rPr lang="bg-BG" dirty="0"/>
              <a:t>Сензори за високо и ниско ниво на горивото-позволяват автоматично затваряне на клапана за зареждане, когато резервоара е пълен и задържат минималното необходимо количество гориво в резервоарите </a:t>
            </a:r>
            <a:r>
              <a:rPr lang="ru-RU" dirty="0"/>
              <a:t>при </a:t>
            </a:r>
            <a:r>
              <a:rPr lang="ru-RU" dirty="0" err="1"/>
              <a:t>аварийно</a:t>
            </a:r>
            <a:r>
              <a:rPr lang="ru-RU" dirty="0"/>
              <a:t> </a:t>
            </a:r>
            <a:r>
              <a:rPr lang="ru-RU" dirty="0" err="1"/>
              <a:t>изхвърляне</a:t>
            </a:r>
            <a:r>
              <a:rPr lang="ru-RU" dirty="0"/>
              <a:t> на </a:t>
            </a:r>
            <a:r>
              <a:rPr lang="ru-RU" dirty="0" err="1"/>
              <a:t>горивото</a:t>
            </a:r>
            <a:r>
              <a:rPr lang="ru-RU" dirty="0"/>
              <a:t> или </a:t>
            </a:r>
            <a:r>
              <a:rPr lang="ru-RU" dirty="0" err="1"/>
              <a:t>източване</a:t>
            </a:r>
            <a:r>
              <a:rPr lang="ru-RU" dirty="0"/>
              <a:t>.</a:t>
            </a:r>
          </a:p>
          <a:p>
            <a:r>
              <a:rPr lang="ru-RU" dirty="0" err="1"/>
              <a:t>Дренажни</a:t>
            </a:r>
            <a:r>
              <a:rPr lang="ru-RU" dirty="0"/>
              <a:t> </a:t>
            </a:r>
            <a:r>
              <a:rPr lang="ru-RU" dirty="0" err="1"/>
              <a:t>клапани</a:t>
            </a:r>
            <a:r>
              <a:rPr lang="ru-RU" dirty="0"/>
              <a:t>-за </a:t>
            </a:r>
            <a:r>
              <a:rPr lang="ru-RU" dirty="0" err="1"/>
              <a:t>източване</a:t>
            </a:r>
            <a:r>
              <a:rPr lang="ru-RU" dirty="0"/>
              <a:t> на </a:t>
            </a:r>
            <a:r>
              <a:rPr lang="ru-RU" dirty="0" err="1"/>
              <a:t>водата</a:t>
            </a:r>
            <a:r>
              <a:rPr lang="ru-RU" dirty="0"/>
              <a:t> от </a:t>
            </a:r>
            <a:r>
              <a:rPr lang="ru-RU" dirty="0" err="1"/>
              <a:t>горивните</a:t>
            </a:r>
            <a:r>
              <a:rPr lang="ru-RU" dirty="0"/>
              <a:t> </a:t>
            </a:r>
            <a:r>
              <a:rPr lang="ru-RU" dirty="0" err="1"/>
              <a:t>резервоари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E5F26-7C45-40A4-AB91-1825DC0D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2389242"/>
            <a:ext cx="5586244" cy="41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15E2-A617-0EFA-0482-961842DB9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561976"/>
            <a:ext cx="8946541" cy="5686424"/>
          </a:xfrm>
        </p:spPr>
        <p:txBody>
          <a:bodyPr/>
          <a:lstStyle/>
          <a:p>
            <a:r>
              <a:rPr lang="bg-BG" dirty="0"/>
              <a:t>Смукателен клапан – позволява засмукване на гориво от резервоара, ако помпите за ниско налягане не работят.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CAAC4-C326-BA05-0DF5-6C2424521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719" y="1990725"/>
            <a:ext cx="46577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4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05A2-B794-46AF-BD2D-1AAC1F783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628650"/>
            <a:ext cx="8946541" cy="5619749"/>
          </a:xfrm>
        </p:spPr>
        <p:txBody>
          <a:bodyPr/>
          <a:lstStyle/>
          <a:p>
            <a:r>
              <a:rPr lang="bg-BG" dirty="0"/>
              <a:t>Струйни помпи – използват се за прехвърляне на гориво от един резервоар към друг и за запълване с гориво на колекторния резервоар.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1933B-AEE9-497B-6345-82EEF5814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132" y="2152650"/>
            <a:ext cx="4914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32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2A80-F98A-96F3-E528-D4A8890F1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96240"/>
            <a:ext cx="8946541" cy="5852159"/>
          </a:xfrm>
        </p:spPr>
        <p:txBody>
          <a:bodyPr/>
          <a:lstStyle/>
          <a:p>
            <a:r>
              <a:rPr lang="bg-BG" dirty="0"/>
              <a:t>Прегради-ограничават разплискването на горивото при маневриране.</a:t>
            </a:r>
          </a:p>
          <a:p>
            <a:endParaRPr lang="en-US" dirty="0"/>
          </a:p>
        </p:txBody>
      </p:sp>
      <p:pic>
        <p:nvPicPr>
          <p:cNvPr id="4" name="Picture 3" descr="A metal shelf with holes">
            <a:extLst>
              <a:ext uri="{FF2B5EF4-FFF2-40B4-BE49-F238E27FC236}">
                <a16:creationId xmlns:a16="http://schemas.microsoft.com/office/drawing/2014/main" id="{18148457-95D7-C4EA-F47D-9B6761B6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560" y="1277620"/>
            <a:ext cx="6786880" cy="509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11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C724-19CD-1A18-23A0-F2211967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Преградни клапани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3E02F3-C28B-E53C-20A5-5448BD317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975" y="1389021"/>
            <a:ext cx="8754049" cy="5323828"/>
          </a:xfrm>
        </p:spPr>
      </p:pic>
    </p:spTree>
    <p:extLst>
      <p:ext uri="{BB962C8B-B14F-4D97-AF65-F5344CB8AC3E}">
        <p14:creationId xmlns:p14="http://schemas.microsoft.com/office/powerpoint/2010/main" val="2311440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D13F-679D-4C00-9EC8-91B35BD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6C08C-30FE-4DB5-A3BC-05D0E40A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Разтоварващ клапан – при прекомерно повишаване на налягането ще предпази резервоара от повреди.</a:t>
            </a:r>
          </a:p>
          <a:p>
            <a:r>
              <a:rPr lang="bg-BG" dirty="0" err="1"/>
              <a:t>Крилните</a:t>
            </a:r>
            <a:r>
              <a:rPr lang="bg-BG" dirty="0"/>
              <a:t> резервоари се разделят на вътрешна и външна част.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F92CD-2EF0-4832-A957-C6E33E53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45" y="3581289"/>
            <a:ext cx="6305874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ADCB-E3B2-412E-82B9-75749167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Горива за бутални двигатели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290D1-03A0-45FB-9FBE-5762FF137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AVGAS (aviation gasoline)</a:t>
            </a:r>
            <a:r>
              <a:rPr lang="bg-BG" dirty="0"/>
              <a:t>-към наименованието на горивото се добавя и октановото ми число.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r>
              <a:rPr lang="ru-RU" dirty="0"/>
              <a:t>MOGAS (</a:t>
            </a:r>
            <a:r>
              <a:rPr lang="ru-RU" dirty="0" err="1"/>
              <a:t>motor</a:t>
            </a:r>
            <a:r>
              <a:rPr lang="ru-RU" dirty="0"/>
              <a:t> </a:t>
            </a:r>
            <a:r>
              <a:rPr lang="ru-RU" dirty="0" err="1"/>
              <a:t>gasoline</a:t>
            </a:r>
            <a:r>
              <a:rPr lang="ru-RU" dirty="0"/>
              <a:t>)-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по-малко</a:t>
            </a:r>
            <a:r>
              <a:rPr lang="ru-RU" dirty="0"/>
              <a:t> </a:t>
            </a:r>
            <a:r>
              <a:rPr lang="ru-RU" dirty="0" err="1"/>
              <a:t>октаново</a:t>
            </a:r>
            <a:r>
              <a:rPr lang="ru-RU" dirty="0"/>
              <a:t> число.</a:t>
            </a:r>
          </a:p>
          <a:p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високата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изпаряемост</a:t>
            </a:r>
            <a:r>
              <a:rPr lang="ru-RU" dirty="0"/>
              <a:t> е много </a:t>
            </a:r>
            <a:r>
              <a:rPr lang="ru-RU" dirty="0" err="1"/>
              <a:t>по-вероятно</a:t>
            </a:r>
            <a:r>
              <a:rPr lang="ru-RU" dirty="0"/>
              <a:t> обледенение на </a:t>
            </a:r>
            <a:r>
              <a:rPr lang="ru-RU" dirty="0" err="1"/>
              <a:t>карбуратора</a:t>
            </a:r>
            <a:r>
              <a:rPr lang="ru-RU" dirty="0"/>
              <a:t> и </a:t>
            </a:r>
            <a:r>
              <a:rPr lang="ru-RU" dirty="0" err="1"/>
              <a:t>блокиране</a:t>
            </a:r>
            <a:r>
              <a:rPr lang="ru-RU" dirty="0"/>
              <a:t> на потока от парите.</a:t>
            </a:r>
            <a:endParaRPr lang="en-US" dirty="0"/>
          </a:p>
          <a:p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1413D-5258-47A3-8DBC-2BDC1690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147" y="2905087"/>
            <a:ext cx="7017111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2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31FA-8966-4EB4-9279-294BDBEB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Горивна система на самолет с два двигателя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2B4489-A93D-457A-90A7-7B0A89F72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360" y="1760636"/>
            <a:ext cx="3779520" cy="4997218"/>
          </a:xfrm>
        </p:spPr>
      </p:pic>
    </p:spTree>
    <p:extLst>
      <p:ext uri="{BB962C8B-B14F-4D97-AF65-F5344CB8AC3E}">
        <p14:creationId xmlns:p14="http://schemas.microsoft.com/office/powerpoint/2010/main" val="2772962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6F11-79A1-40D8-9F40-513B7049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9D8243-ED52-42F9-AE6D-F2A6C9996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557" y="757241"/>
            <a:ext cx="7940887" cy="5853109"/>
          </a:xfrm>
        </p:spPr>
      </p:pic>
    </p:spTree>
    <p:extLst>
      <p:ext uri="{BB962C8B-B14F-4D97-AF65-F5344CB8AC3E}">
        <p14:creationId xmlns:p14="http://schemas.microsoft.com/office/powerpoint/2010/main" val="3023314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9E06-DF8F-4243-B1EA-359F5908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Аварийно изхвърляне на гориво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C7FA2-3FE3-429F-A547-9349C509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максималната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за </a:t>
            </a:r>
            <a:r>
              <a:rPr lang="ru-RU" dirty="0" err="1"/>
              <a:t>кацане</a:t>
            </a:r>
            <a:r>
              <a:rPr lang="ru-RU" dirty="0"/>
              <a:t> е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по-малка</a:t>
            </a:r>
            <a:r>
              <a:rPr lang="ru-RU" dirty="0"/>
              <a:t> от </a:t>
            </a:r>
            <a:r>
              <a:rPr lang="ru-RU" dirty="0" err="1"/>
              <a:t>максималната</a:t>
            </a:r>
            <a:r>
              <a:rPr lang="ru-RU" dirty="0"/>
              <a:t> </a:t>
            </a:r>
            <a:r>
              <a:rPr lang="ru-RU" dirty="0" err="1"/>
              <a:t>излетна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е </a:t>
            </a:r>
            <a:r>
              <a:rPr lang="ru-RU" dirty="0" err="1"/>
              <a:t>възможно</a:t>
            </a:r>
            <a:r>
              <a:rPr lang="ru-RU" dirty="0"/>
              <a:t> да се наложи </a:t>
            </a:r>
            <a:r>
              <a:rPr lang="ru-RU" dirty="0" err="1"/>
              <a:t>изхвърляне</a:t>
            </a:r>
            <a:r>
              <a:rPr lang="ru-RU" dirty="0"/>
              <a:t> на </a:t>
            </a:r>
            <a:r>
              <a:rPr lang="ru-RU" dirty="0" err="1"/>
              <a:t>гориво</a:t>
            </a:r>
            <a:r>
              <a:rPr lang="ru-RU" dirty="0"/>
              <a:t>.</a:t>
            </a:r>
          </a:p>
          <a:p>
            <a:r>
              <a:rPr lang="ru-RU" dirty="0" err="1"/>
              <a:t>Оставащото</a:t>
            </a:r>
            <a:r>
              <a:rPr lang="ru-RU" dirty="0"/>
              <a:t> след </a:t>
            </a:r>
            <a:r>
              <a:rPr lang="ru-RU" dirty="0" err="1"/>
              <a:t>аварийно</a:t>
            </a:r>
            <a:r>
              <a:rPr lang="ru-RU" dirty="0"/>
              <a:t> </a:t>
            </a:r>
            <a:r>
              <a:rPr lang="ru-RU" dirty="0" err="1"/>
              <a:t>изхвърляне</a:t>
            </a:r>
            <a:r>
              <a:rPr lang="ru-RU" dirty="0"/>
              <a:t> </a:t>
            </a:r>
            <a:r>
              <a:rPr lang="ru-RU" dirty="0" err="1"/>
              <a:t>гориво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е </a:t>
            </a:r>
            <a:r>
              <a:rPr lang="ru-RU" dirty="0" err="1"/>
              <a:t>достатъчно</a:t>
            </a:r>
            <a:r>
              <a:rPr lang="ru-RU" dirty="0"/>
              <a:t> за набор на </a:t>
            </a:r>
            <a:r>
              <a:rPr lang="ru-RU" dirty="0" err="1"/>
              <a:t>височина</a:t>
            </a:r>
            <a:r>
              <a:rPr lang="ru-RU" dirty="0"/>
              <a:t> на ВС до 10,000 </a:t>
            </a:r>
            <a:r>
              <a:rPr lang="ru-RU" dirty="0" err="1"/>
              <a:t>ft</a:t>
            </a:r>
            <a:r>
              <a:rPr lang="ru-RU" dirty="0"/>
              <a:t>. и </a:t>
            </a:r>
            <a:r>
              <a:rPr lang="ru-RU" dirty="0" err="1"/>
              <a:t>последващ</a:t>
            </a:r>
            <a:r>
              <a:rPr lang="ru-RU" dirty="0"/>
              <a:t> 45-минутен </a:t>
            </a:r>
            <a:r>
              <a:rPr lang="ru-RU" dirty="0" err="1"/>
              <a:t>крейсерски</a:t>
            </a:r>
            <a:r>
              <a:rPr lang="ru-RU" dirty="0"/>
              <a:t> полет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скорост</a:t>
            </a:r>
            <a:r>
              <a:rPr lang="ru-RU" dirty="0"/>
              <a:t> за </a:t>
            </a:r>
            <a:r>
              <a:rPr lang="ru-RU" dirty="0" err="1"/>
              <a:t>максимална</a:t>
            </a:r>
            <a:r>
              <a:rPr lang="ru-RU" dirty="0"/>
              <a:t> </a:t>
            </a:r>
            <a:r>
              <a:rPr lang="ru-RU" dirty="0" err="1"/>
              <a:t>далечина</a:t>
            </a:r>
            <a:r>
              <a:rPr lang="ru-RU" dirty="0"/>
              <a:t> на полета.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67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CD9E-29DB-414B-A45D-66A18188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3A07F6-A8A3-49D5-9B25-DB8600D5B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63" y="311196"/>
            <a:ext cx="9532674" cy="62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3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CEB1A7-21DA-94B2-7E54-212B34C1B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75768" y="362196"/>
            <a:ext cx="8644538" cy="61808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4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F492-AE5E-DCF1-ACA0-88AA3A40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Индикация в пилотската кабина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1F910F-25B6-8896-3879-572F70116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314" y="2052638"/>
            <a:ext cx="4951148" cy="4195762"/>
          </a:xfrm>
        </p:spPr>
      </p:pic>
    </p:spTree>
    <p:extLst>
      <p:ext uri="{BB962C8B-B14F-4D97-AF65-F5344CB8AC3E}">
        <p14:creationId xmlns:p14="http://schemas.microsoft.com/office/powerpoint/2010/main" val="2237024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828BE-1FA8-4CEE-B0DB-60257C2CE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095" y="759527"/>
            <a:ext cx="4951730" cy="5492937"/>
          </a:xfrm>
        </p:spPr>
      </p:pic>
    </p:spTree>
    <p:extLst>
      <p:ext uri="{BB962C8B-B14F-4D97-AF65-F5344CB8AC3E}">
        <p14:creationId xmlns:p14="http://schemas.microsoft.com/office/powerpoint/2010/main" val="3387910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A9AE8-E15B-4865-A5B9-947449EC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Измерване на количеството на горивото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2907-34DF-4D93-9C89-639D6C84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Измерване на обема чрез промяна на съпротивлението от поплавък.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CC7E2-B69E-429F-B3AB-0D9ED17E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70" y="3226415"/>
            <a:ext cx="5013699" cy="1848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7BE34D-09D7-4B7E-8A84-E217A4F89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3016797"/>
            <a:ext cx="6038400" cy="226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9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72311-8B12-4EB3-B9C6-A18D68A21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0026"/>
            <a:ext cx="8946541" cy="6048374"/>
          </a:xfrm>
        </p:spPr>
        <p:txBody>
          <a:bodyPr/>
          <a:lstStyle/>
          <a:p>
            <a:r>
              <a:rPr lang="bg-BG" dirty="0"/>
              <a:t>Измерване</a:t>
            </a:r>
            <a:r>
              <a:rPr lang="ru-RU" dirty="0"/>
              <a:t> на </a:t>
            </a:r>
            <a:r>
              <a:rPr lang="ru-RU" dirty="0" err="1"/>
              <a:t>теглото</a:t>
            </a:r>
            <a:r>
              <a:rPr lang="ru-RU" dirty="0"/>
              <a:t> или </a:t>
            </a:r>
            <a:r>
              <a:rPr lang="ru-RU" dirty="0" err="1"/>
              <a:t>масата</a:t>
            </a:r>
            <a:r>
              <a:rPr lang="ru-RU" dirty="0"/>
              <a:t> чрез </a:t>
            </a:r>
            <a:r>
              <a:rPr lang="ru-RU" dirty="0" err="1"/>
              <a:t>отчитане</a:t>
            </a:r>
            <a:r>
              <a:rPr lang="ru-RU" dirty="0"/>
              <a:t> на </a:t>
            </a:r>
            <a:r>
              <a:rPr lang="ru-RU" dirty="0" err="1"/>
              <a:t>изменението</a:t>
            </a:r>
            <a:r>
              <a:rPr lang="ru-RU" dirty="0"/>
              <a:t> на </a:t>
            </a:r>
            <a:r>
              <a:rPr lang="ru-RU" dirty="0" err="1"/>
              <a:t>капацитета</a:t>
            </a:r>
            <a:r>
              <a:rPr lang="ru-RU" dirty="0"/>
              <a:t>.</a:t>
            </a:r>
          </a:p>
          <a:p>
            <a:r>
              <a:rPr lang="ru-RU" dirty="0" err="1"/>
              <a:t>Осъществява</a:t>
            </a:r>
            <a:r>
              <a:rPr lang="ru-RU" dirty="0"/>
              <a:t> се чрез </a:t>
            </a:r>
            <a:r>
              <a:rPr lang="ru-RU" dirty="0" err="1"/>
              <a:t>захранване</a:t>
            </a:r>
            <a:r>
              <a:rPr lang="ru-RU" dirty="0"/>
              <a:t> с </a:t>
            </a:r>
            <a:r>
              <a:rPr lang="ru-RU" dirty="0" err="1"/>
              <a:t>променлив</a:t>
            </a:r>
            <a:r>
              <a:rPr lang="ru-RU" dirty="0"/>
              <a:t> ток на </a:t>
            </a:r>
            <a:r>
              <a:rPr lang="ru-RU" dirty="0" err="1"/>
              <a:t>двете</a:t>
            </a:r>
            <a:r>
              <a:rPr lang="ru-RU" dirty="0"/>
              <a:t> </a:t>
            </a:r>
            <a:r>
              <a:rPr lang="ru-RU" dirty="0" err="1"/>
              <a:t>пластини</a:t>
            </a:r>
            <a:r>
              <a:rPr lang="ru-RU" dirty="0"/>
              <a:t> на </a:t>
            </a:r>
            <a:r>
              <a:rPr lang="ru-RU" dirty="0" err="1"/>
              <a:t>кондензатор</a:t>
            </a:r>
            <a:r>
              <a:rPr lang="ru-RU" dirty="0"/>
              <a:t>. </a:t>
            </a:r>
          </a:p>
          <a:p>
            <a:r>
              <a:rPr lang="ru-RU" dirty="0" err="1"/>
              <a:t>Токът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протича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веригата</a:t>
            </a:r>
            <a:r>
              <a:rPr lang="ru-RU" dirty="0"/>
              <a:t> </a:t>
            </a:r>
            <a:r>
              <a:rPr lang="ru-RU" dirty="0" err="1"/>
              <a:t>зависи</a:t>
            </a:r>
            <a:r>
              <a:rPr lang="ru-RU" dirty="0"/>
              <a:t> от: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Големината</a:t>
            </a:r>
            <a:r>
              <a:rPr lang="ru-RU" dirty="0"/>
              <a:t> на </a:t>
            </a:r>
            <a:r>
              <a:rPr lang="bg-BG" dirty="0"/>
              <a:t>приложеното</a:t>
            </a:r>
            <a:r>
              <a:rPr lang="ru-RU" dirty="0"/>
              <a:t> </a:t>
            </a:r>
            <a:r>
              <a:rPr lang="ru-RU" dirty="0" err="1"/>
              <a:t>напрежение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Честотата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Размера на </a:t>
            </a:r>
            <a:r>
              <a:rPr lang="ru-RU" dirty="0" err="1"/>
              <a:t>пластините</a:t>
            </a:r>
            <a:r>
              <a:rPr lang="ru-RU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Диелектричната</a:t>
            </a:r>
            <a:r>
              <a:rPr lang="ru-RU" dirty="0"/>
              <a:t> константа на материала, </a:t>
            </a:r>
            <a:r>
              <a:rPr lang="ru-RU" dirty="0" err="1"/>
              <a:t>разделящ</a:t>
            </a:r>
            <a:r>
              <a:rPr lang="ru-RU" dirty="0"/>
              <a:t> </a:t>
            </a:r>
            <a:r>
              <a:rPr lang="ru-RU" dirty="0" err="1"/>
              <a:t>пластините</a:t>
            </a:r>
            <a:r>
              <a:rPr lang="ru-RU" dirty="0"/>
              <a:t>.</a:t>
            </a:r>
          </a:p>
          <a:p>
            <a:r>
              <a:rPr lang="bg-BG" dirty="0"/>
              <a:t>Диелектричната константа ще се променя в зависимост от количеството на горивото и въздуха намиращи се между пластините на кондензатора.</a:t>
            </a:r>
          </a:p>
          <a:p>
            <a:r>
              <a:rPr lang="bg-BG" dirty="0"/>
              <a:t>При повреда в системата уреда ще показва, че резервоара е празен.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8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E457-C7D6-4863-9E40-EB61D63B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E7AFD3-E997-4769-BBEE-D29325A6E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890" y="1315667"/>
            <a:ext cx="6234220" cy="4711358"/>
          </a:xfrm>
        </p:spPr>
      </p:pic>
    </p:spTree>
    <p:extLst>
      <p:ext uri="{BB962C8B-B14F-4D97-AF65-F5344CB8AC3E}">
        <p14:creationId xmlns:p14="http://schemas.microsoft.com/office/powerpoint/2010/main" val="3939847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F64B-5D5D-43BE-A388-72345221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Горива за газотурбинни двигатели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6BE2B-4120-4BAC-B3C3-7066C86FD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g-BG" dirty="0"/>
              <a:t>ГТД използват като гориво керосин-в състава му влизат по-тежки въглеводороди и има по-висока плътност от широкофрикционния бензин.</a:t>
            </a:r>
          </a:p>
          <a:p>
            <a:r>
              <a:rPr lang="en-US" dirty="0"/>
              <a:t>AVTUR - Aviation Turbine Fuel </a:t>
            </a:r>
            <a:endParaRPr lang="bg-B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JET A- </a:t>
            </a:r>
            <a:r>
              <a:rPr lang="bg-BG" dirty="0"/>
              <a:t>използва се в САЩ и Канада, има точка на сгъстяване при -40°С</a:t>
            </a:r>
            <a:r>
              <a:rPr lang="en-US" dirty="0"/>
              <a:t> </a:t>
            </a:r>
            <a:r>
              <a:rPr lang="bg-BG" dirty="0"/>
              <a:t>и пламна точка при 38°С.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JET A1-</a:t>
            </a:r>
            <a:r>
              <a:rPr lang="ru-RU" dirty="0" err="1"/>
              <a:t>има</a:t>
            </a:r>
            <a:r>
              <a:rPr lang="ru-RU" dirty="0"/>
              <a:t> точка на </a:t>
            </a:r>
            <a:r>
              <a:rPr lang="ru-RU" dirty="0" err="1"/>
              <a:t>сгъстяване</a:t>
            </a:r>
            <a:r>
              <a:rPr lang="ru-RU" dirty="0"/>
              <a:t> при -4</a:t>
            </a:r>
            <a:r>
              <a:rPr lang="en-US" dirty="0"/>
              <a:t>7</a:t>
            </a:r>
            <a:r>
              <a:rPr lang="ru-RU" dirty="0"/>
              <a:t>°С и </a:t>
            </a:r>
            <a:r>
              <a:rPr lang="ru-RU" dirty="0" err="1"/>
              <a:t>пламна</a:t>
            </a:r>
            <a:r>
              <a:rPr lang="ru-RU" dirty="0"/>
              <a:t> точка при 38°С.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AVTAG - Aviation </a:t>
            </a:r>
            <a:r>
              <a:rPr lang="ru-RU" dirty="0" err="1"/>
              <a:t>Turbine</a:t>
            </a:r>
            <a:r>
              <a:rPr lang="ru-RU" dirty="0"/>
              <a:t> </a:t>
            </a:r>
            <a:r>
              <a:rPr lang="ru-RU" dirty="0" err="1"/>
              <a:t>Gasoline</a:t>
            </a:r>
            <a:r>
              <a:rPr lang="ru-RU" dirty="0"/>
              <a:t> (</a:t>
            </a:r>
            <a:r>
              <a:rPr lang="ru-RU" dirty="0" err="1"/>
              <a:t>Авиационен</a:t>
            </a:r>
            <a:r>
              <a:rPr lang="ru-RU" dirty="0"/>
              <a:t> бензин за </a:t>
            </a:r>
            <a:r>
              <a:rPr lang="ru-RU" dirty="0" err="1"/>
              <a:t>турбинни</a:t>
            </a:r>
            <a:r>
              <a:rPr lang="ru-RU" dirty="0"/>
              <a:t> двигатели)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Jet B (</a:t>
            </a:r>
            <a:r>
              <a:rPr lang="ru-RU" dirty="0" err="1"/>
              <a:t>Широкофракционен</a:t>
            </a:r>
            <a:r>
              <a:rPr lang="ru-RU" dirty="0"/>
              <a:t> бензин).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по-ниска</a:t>
            </a:r>
            <a:r>
              <a:rPr lang="ru-RU" dirty="0"/>
              <a:t> температура на </a:t>
            </a:r>
            <a:r>
              <a:rPr lang="ru-RU" dirty="0" err="1"/>
              <a:t>сгъстяване</a:t>
            </a:r>
            <a:r>
              <a:rPr lang="ru-RU" dirty="0"/>
              <a:t> -60°С и </a:t>
            </a:r>
            <a:r>
              <a:rPr lang="ru-RU" dirty="0" err="1"/>
              <a:t>пламна</a:t>
            </a:r>
            <a:r>
              <a:rPr lang="ru-RU" dirty="0"/>
              <a:t> точка при -20 °С.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JET B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използва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алтернатива</a:t>
            </a:r>
            <a:r>
              <a:rPr lang="ru-RU" dirty="0"/>
              <a:t> на JET A1,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по-широк</a:t>
            </a:r>
            <a:r>
              <a:rPr lang="ru-RU" dirty="0"/>
              <a:t> диапазон на </a:t>
            </a:r>
            <a:r>
              <a:rPr lang="ru-RU" dirty="0" err="1"/>
              <a:t>запалимост</a:t>
            </a:r>
            <a:r>
              <a:rPr lang="ru-RU" dirty="0"/>
              <a:t> и </a:t>
            </a:r>
            <a:r>
              <a:rPr lang="ru-RU" dirty="0" err="1"/>
              <a:t>обикновено</a:t>
            </a:r>
            <a:r>
              <a:rPr lang="ru-RU" dirty="0"/>
              <a:t> не се </a:t>
            </a:r>
            <a:r>
              <a:rPr lang="ru-RU" dirty="0" err="1"/>
              <a:t>използва</a:t>
            </a:r>
            <a:r>
              <a:rPr lang="ru-RU" dirty="0"/>
              <a:t> за граждански ВС.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79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7B35-47CB-1689-945B-7B647866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AD194-043C-19C8-884E-514179FA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645" y="1488498"/>
            <a:ext cx="7389035" cy="4780222"/>
          </a:xfrm>
        </p:spPr>
      </p:pic>
    </p:spTree>
    <p:extLst>
      <p:ext uri="{BB962C8B-B14F-4D97-AF65-F5344CB8AC3E}">
        <p14:creationId xmlns:p14="http://schemas.microsoft.com/office/powerpoint/2010/main" val="300277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AAF67-EF9A-495C-8BF4-FFA2EDFA9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837" y="1325880"/>
            <a:ext cx="354346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dirty="0" err="1">
                <a:solidFill>
                  <a:srgbClr val="EBEBEB"/>
                </a:solidFill>
              </a:rPr>
              <a:t>Уреди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за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ръчно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измерване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на</a:t>
            </a:r>
            <a:r>
              <a:rPr lang="en-US" sz="4100" dirty="0">
                <a:solidFill>
                  <a:srgbClr val="EBEBEB"/>
                </a:solidFill>
              </a:rPr>
              <a:t> </a:t>
            </a:r>
            <a:r>
              <a:rPr lang="en-US" sz="4100" dirty="0" err="1">
                <a:solidFill>
                  <a:srgbClr val="EBEBEB"/>
                </a:solidFill>
              </a:rPr>
              <a:t>горивото</a:t>
            </a:r>
            <a:endParaRPr lang="en-US" sz="4100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18982-0841-46B7-AAF4-2B0463DA8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137" y="4588329"/>
            <a:ext cx="3571163" cy="16215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Dipstick</a:t>
            </a: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6D385-FAE5-4ABB-A2A8-34225AA98C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136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2E963-9919-4B19-82DE-DC82D266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62" y="4687096"/>
            <a:ext cx="6261917" cy="11414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7200" dirty="0" err="1"/>
              <a:t>Dripstick</a:t>
            </a:r>
            <a:endParaRPr lang="en-US" sz="7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99E374-1F67-422D-95B1-A751DA002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b="1531"/>
          <a:stretch/>
        </p:blipFill>
        <p:spPr>
          <a:xfrm>
            <a:off x="-1" y="10"/>
            <a:ext cx="463468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E7CB9-85C3-2AA8-13A9-5A46032F7D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749" y="752052"/>
            <a:ext cx="5267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6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98EBC-3B1C-410F-9271-F20617F7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Dropstick – Magnetic level indicator 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315679F-7F8B-476C-BB53-E509194C4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938" y="1636074"/>
            <a:ext cx="5661062" cy="4769208"/>
          </a:xfrm>
        </p:spPr>
      </p:pic>
    </p:spTree>
    <p:extLst>
      <p:ext uri="{BB962C8B-B14F-4D97-AF65-F5344CB8AC3E}">
        <p14:creationId xmlns:p14="http://schemas.microsoft.com/office/powerpoint/2010/main" val="380351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6F7F-99C2-1515-BBCA-E3DE539C1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Източване на гориво за проверка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EFDEE-FAED-757A-C886-2D3AEDD42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Побеляването на горивото е индикация за наличието на въздух или вода в него.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C2CA10-CFF6-346A-487B-4F68602BB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947" y="3067050"/>
            <a:ext cx="53530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61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070B-7DCD-4C9B-BC52-127990D2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Предпазни мерки при презареждане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1AC1-D613-4A77-9FAD-B82B7BDB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Определяне на зоните за зареждане - на минимум 6 метра от точките за зареждане и вентилация и оборудването.</a:t>
            </a:r>
          </a:p>
          <a:p>
            <a:r>
              <a:rPr lang="bg-BG" dirty="0"/>
              <a:t>ССУ трябва да се стартира, ако това е необходимо, преди свалянето на зарядните капачки.</a:t>
            </a:r>
          </a:p>
          <a:p>
            <a:r>
              <a:rPr lang="ru-RU" dirty="0"/>
              <a:t>ВС </a:t>
            </a:r>
            <a:r>
              <a:rPr lang="ru-RU" dirty="0" err="1"/>
              <a:t>трябва</a:t>
            </a:r>
            <a:r>
              <a:rPr lang="ru-RU" dirty="0"/>
              <a:t> да се </a:t>
            </a:r>
            <a:r>
              <a:rPr lang="ru-RU" dirty="0" err="1"/>
              <a:t>свърже</a:t>
            </a:r>
            <a:r>
              <a:rPr lang="ru-RU" dirty="0"/>
              <a:t> (</a:t>
            </a:r>
            <a:r>
              <a:rPr lang="ru-RU" dirty="0" err="1"/>
              <a:t>заземи</a:t>
            </a:r>
            <a:r>
              <a:rPr lang="ru-RU" dirty="0"/>
              <a:t>)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зареждащото</a:t>
            </a:r>
            <a:r>
              <a:rPr lang="ru-RU" dirty="0"/>
              <a:t> </a:t>
            </a:r>
            <a:r>
              <a:rPr lang="ru-RU" dirty="0" err="1"/>
              <a:t>оборудване</a:t>
            </a:r>
            <a:r>
              <a:rPr lang="ru-RU" dirty="0"/>
              <a:t>. </a:t>
            </a:r>
          </a:p>
          <a:p>
            <a:r>
              <a:rPr lang="ru-RU" dirty="0"/>
              <a:t>При </a:t>
            </a:r>
            <a:r>
              <a:rPr lang="ru-RU" dirty="0" err="1"/>
              <a:t>зареждане</a:t>
            </a:r>
            <a:r>
              <a:rPr lang="ru-RU" dirty="0"/>
              <a:t> </a:t>
            </a:r>
            <a:r>
              <a:rPr lang="ru-RU" dirty="0" err="1"/>
              <a:t>отгоре</a:t>
            </a:r>
            <a:r>
              <a:rPr lang="ru-RU" dirty="0"/>
              <a:t> на </a:t>
            </a:r>
            <a:r>
              <a:rPr lang="ru-RU" dirty="0" err="1"/>
              <a:t>крилото</a:t>
            </a:r>
            <a:r>
              <a:rPr lang="ru-RU" dirty="0"/>
              <a:t>, </a:t>
            </a:r>
            <a:r>
              <a:rPr lang="ru-RU" dirty="0" err="1"/>
              <a:t>накрайника</a:t>
            </a:r>
            <a:r>
              <a:rPr lang="ru-RU" dirty="0"/>
              <a:t> на шланга </a:t>
            </a:r>
            <a:r>
              <a:rPr lang="ru-RU" dirty="0" err="1"/>
              <a:t>трябва</a:t>
            </a:r>
            <a:r>
              <a:rPr lang="ru-RU" dirty="0"/>
              <a:t> да е </a:t>
            </a:r>
            <a:r>
              <a:rPr lang="ru-RU" dirty="0" err="1"/>
              <a:t>свързан</a:t>
            </a:r>
            <a:r>
              <a:rPr lang="ru-RU" dirty="0"/>
              <a:t> (</a:t>
            </a:r>
            <a:r>
              <a:rPr lang="ru-RU" dirty="0" err="1"/>
              <a:t>заземен</a:t>
            </a:r>
            <a:r>
              <a:rPr lang="ru-RU" dirty="0"/>
              <a:t>)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конструкцията</a:t>
            </a:r>
            <a:r>
              <a:rPr lang="ru-RU" dirty="0"/>
              <a:t> на ВС.</a:t>
            </a:r>
          </a:p>
          <a:p>
            <a:r>
              <a:rPr lang="ru-RU" dirty="0"/>
              <a:t>При </a:t>
            </a:r>
            <a:r>
              <a:rPr lang="ru-RU" dirty="0" err="1"/>
              <a:t>зареждане</a:t>
            </a:r>
            <a:r>
              <a:rPr lang="ru-RU" dirty="0"/>
              <a:t> под </a:t>
            </a:r>
            <a:r>
              <a:rPr lang="ru-RU" dirty="0" err="1"/>
              <a:t>налягане</a:t>
            </a:r>
            <a:r>
              <a:rPr lang="ru-RU" dirty="0"/>
              <a:t> </a:t>
            </a:r>
            <a:r>
              <a:rPr lang="ru-RU" dirty="0" err="1"/>
              <a:t>отдолу</a:t>
            </a:r>
            <a:r>
              <a:rPr lang="ru-RU" dirty="0"/>
              <a:t> на </a:t>
            </a:r>
            <a:r>
              <a:rPr lang="ru-RU" dirty="0" err="1"/>
              <a:t>крилото</a:t>
            </a:r>
            <a:r>
              <a:rPr lang="ru-RU" dirty="0"/>
              <a:t> </a:t>
            </a:r>
            <a:r>
              <a:rPr lang="ru-RU" dirty="0" err="1"/>
              <a:t>механичния</a:t>
            </a:r>
            <a:r>
              <a:rPr lang="ru-RU" dirty="0"/>
              <a:t> контакт метал в метал между </a:t>
            </a:r>
            <a:r>
              <a:rPr lang="ru-RU" dirty="0" err="1"/>
              <a:t>приспособлението</a:t>
            </a:r>
            <a:r>
              <a:rPr lang="ru-RU" dirty="0"/>
              <a:t> на ВС и </a:t>
            </a:r>
            <a:r>
              <a:rPr lang="ru-RU" dirty="0" err="1"/>
              <a:t>накрайника</a:t>
            </a:r>
            <a:r>
              <a:rPr lang="ru-RU" dirty="0"/>
              <a:t> </a:t>
            </a:r>
            <a:r>
              <a:rPr lang="ru-RU" dirty="0" err="1"/>
              <a:t>елиминира</a:t>
            </a:r>
            <a:r>
              <a:rPr lang="ru-RU" dirty="0"/>
              <a:t> </a:t>
            </a:r>
            <a:r>
              <a:rPr lang="ru-RU" dirty="0" err="1"/>
              <a:t>необходимостта</a:t>
            </a:r>
            <a:r>
              <a:rPr lang="ru-RU" dirty="0"/>
              <a:t> от отделен проводник за </a:t>
            </a:r>
            <a:r>
              <a:rPr lang="ru-RU" dirty="0" err="1"/>
              <a:t>заземяване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BC6F-AF39-4A3C-99DC-643120A5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Работа по време на зареждане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9E36-99F9-4F9C-9550-70591CE2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Когато ВС е на колесник, всички стълби, подпори, крикове трябва да са отстранени.</a:t>
            </a:r>
          </a:p>
          <a:p>
            <a:r>
              <a:rPr lang="ru-RU" dirty="0"/>
              <a:t>Основните двигатели не трябва да работят.</a:t>
            </a:r>
          </a:p>
          <a:p>
            <a:r>
              <a:rPr lang="ru-RU" dirty="0"/>
              <a:t>Мигащите светлини не трябва да се използват.</a:t>
            </a:r>
          </a:p>
          <a:p>
            <a:r>
              <a:rPr lang="ru-RU" dirty="0"/>
              <a:t>Всички фенери и лампи, използвани в зоните за зареждане, трябва да са или сертифицирани като пожароустойчиви, или от безопасен тип.</a:t>
            </a:r>
          </a:p>
          <a:p>
            <a:r>
              <a:rPr lang="ru-RU" dirty="0"/>
              <a:t>Само оторизиран персонал и машини може да се допускат в зоните за зареждане, а броят им трябва да е минимален.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0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61" y="0"/>
            <a:ext cx="8947522" cy="1400530"/>
          </a:xfrm>
        </p:spPr>
        <p:txBody>
          <a:bodyPr/>
          <a:lstStyle/>
          <a:p>
            <a:pPr algn="ctr"/>
            <a:r>
              <a:rPr lang="bg-BG" sz="2800" dirty="0"/>
              <a:t>Външен панел за управление на зареждането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65" y="1187003"/>
            <a:ext cx="4645715" cy="518571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7D0312-7D65-482A-8249-6404595BE984}"/>
              </a:ext>
            </a:extLst>
          </p:cNvPr>
          <p:cNvGraphicFramePr>
            <a:graphicFrameLocks noGrp="1"/>
          </p:cNvGraphicFramePr>
          <p:nvPr/>
        </p:nvGraphicFramePr>
        <p:xfrm>
          <a:off x="123641" y="734401"/>
          <a:ext cx="7269824" cy="609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555">
                  <a:extLst>
                    <a:ext uri="{9D8B030D-6E8A-4147-A177-3AD203B41FA5}">
                      <a16:colId xmlns:a16="http://schemas.microsoft.com/office/drawing/2014/main" val="2010630205"/>
                    </a:ext>
                  </a:extLst>
                </a:gridCol>
                <a:gridCol w="1342121">
                  <a:extLst>
                    <a:ext uri="{9D8B030D-6E8A-4147-A177-3AD203B41FA5}">
                      <a16:colId xmlns:a16="http://schemas.microsoft.com/office/drawing/2014/main" val="4023459662"/>
                    </a:ext>
                  </a:extLst>
                </a:gridCol>
                <a:gridCol w="5473148">
                  <a:extLst>
                    <a:ext uri="{9D8B030D-6E8A-4147-A177-3AD203B41FA5}">
                      <a16:colId xmlns:a16="http://schemas.microsoft.com/office/drawing/2014/main" val="2726695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11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FUEL QTY</a:t>
                      </a:r>
                      <a:endParaRPr lang="bg-BG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/>
                        <a:t>Показва количеството гориво в резервоара.</a:t>
                      </a:r>
                      <a:endParaRPr lang="bg-BG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5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HIGH LEVEL LIGHTS 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Светват в син цвят, когато се отчете високо ниво на горивото и съответния заряден клапан се затваря автоматично.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52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REFUEL VALVES SELECTOR (guarded</a:t>
                      </a:r>
                      <a:r>
                        <a:rPr lang="bg-BG" sz="1100" dirty="0"/>
                        <a:t> </a:t>
                      </a:r>
                      <a:r>
                        <a:rPr lang="en-US" sz="1100" dirty="0"/>
                        <a:t>in NORM)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NORM - Зарядните клапани се управляват автоматично от логическа система. </a:t>
                      </a:r>
                    </a:p>
                    <a:p>
                      <a:r>
                        <a:rPr lang="ru-RU" sz="1100" dirty="0"/>
                        <a:t>OPEN - Клапаните се отварят, когато превключвателя MODE SELECT е поставен в положение REFUEL или DEFUEL. В положение REFUEL всеки клапан ще се затвори при отчитане на високо ниво в съответния резервоар. </a:t>
                      </a:r>
                    </a:p>
                    <a:p>
                      <a:r>
                        <a:rPr lang="ru-RU" sz="1100" dirty="0"/>
                        <a:t>SHUT - Клапаните се затварят.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7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MODE SELECT (guarded</a:t>
                      </a:r>
                      <a:r>
                        <a:rPr lang="bg-BG" sz="1100" dirty="0"/>
                        <a:t> </a:t>
                      </a:r>
                      <a:r>
                        <a:rPr lang="en-US" sz="1100" dirty="0"/>
                        <a:t>at OFF)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OFF - Системата за зареждане е без </a:t>
                      </a:r>
                      <a:r>
                        <a:rPr lang="ru-RU" sz="1100" dirty="0" err="1"/>
                        <a:t>захранване</a:t>
                      </a:r>
                      <a:r>
                        <a:rPr lang="ru-RU" sz="1100" dirty="0"/>
                        <a:t> и зарядните клапани са затворени. </a:t>
                      </a:r>
                    </a:p>
                    <a:p>
                      <a:r>
                        <a:rPr lang="ru-RU" sz="1100" dirty="0"/>
                        <a:t>REFUEL -  Зарядните клапани работят в автоматичен или ръчен режим, в зависимост от положението на превключвателите на зарядните клапани. </a:t>
                      </a:r>
                    </a:p>
                    <a:p>
                      <a:r>
                        <a:rPr lang="ru-RU" sz="1100" dirty="0"/>
                        <a:t>DEFUEL - Клапаните за източване и клапана за прехвърляне се отварят.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1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TRF </a:t>
                      </a:r>
                      <a:r>
                        <a:rPr lang="bg-BG" sz="1100" dirty="0"/>
                        <a:t>лампа (прехвърляне)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Свети в жълт цвят, когато клапана за прехвърляне е отворен.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50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100" dirty="0"/>
                        <a:t>Превключвател </a:t>
                      </a:r>
                      <a:r>
                        <a:rPr lang="en-US" sz="1100" dirty="0"/>
                        <a:t>TEST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HIGH - Светва, ако датчиците за високо ниво и съответните вериги са годни за експлоатация.</a:t>
                      </a:r>
                    </a:p>
                    <a:p>
                      <a:r>
                        <a:rPr lang="ru-RU" sz="1100" dirty="0"/>
                        <a:t>LTS - Лампите на панела и указателя за количеството гориво светят.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83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ELEC POWER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Зареждане или източване може да се захранва от наземна силова установка, спомагателен двигател или акумулатор 1.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00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PRESELECTED DISPLAY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Показва предварително избраното пълно количество гориво в kg. x 1000 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5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PRESELECTOR ROCKER SWITCH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Натискане на някоя от страните на този превключвател увеличава или намалява предварително избраното количество.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11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ACTUAL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Показва пълното количество гориво на борда.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8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AUTO REFUEL LIGHT</a:t>
                      </a:r>
                      <a:endParaRPr lang="bg-B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Светва в зелен цвят при завършване на автоматично зареждане.</a:t>
                      </a:r>
                      <a:endParaRPr lang="bg-B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07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263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0AA4-439B-431B-BD48-50A90208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/>
              <a:t>Маркиране на оборудването за зареждане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D92B5-1CB8-46DA-9186-6B0A028FA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Зареждащите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използващи</a:t>
            </a:r>
            <a:r>
              <a:rPr lang="ru-RU" dirty="0"/>
              <a:t> AVTUR се </a:t>
            </a:r>
            <a:r>
              <a:rPr lang="ru-RU" dirty="0" err="1"/>
              <a:t>идентифицират</a:t>
            </a:r>
            <a:r>
              <a:rPr lang="ru-RU" dirty="0"/>
              <a:t> по </a:t>
            </a:r>
            <a:r>
              <a:rPr lang="ru-RU" dirty="0" err="1"/>
              <a:t>поставени</a:t>
            </a:r>
            <a:r>
              <a:rPr lang="ru-RU" dirty="0"/>
              <a:t> на видимо </a:t>
            </a:r>
            <a:r>
              <a:rPr lang="ru-RU" dirty="0" err="1"/>
              <a:t>място</a:t>
            </a:r>
            <a:r>
              <a:rPr lang="ru-RU" dirty="0"/>
              <a:t> табели с </a:t>
            </a:r>
            <a:r>
              <a:rPr lang="ru-RU" dirty="0" err="1"/>
              <a:t>думата</a:t>
            </a:r>
            <a:r>
              <a:rPr lang="ru-RU" dirty="0"/>
              <a:t> "AVTUR" и/или JET A, JET B , </a:t>
            </a:r>
            <a:r>
              <a:rPr lang="en-US" dirty="0"/>
              <a:t>JET A1</a:t>
            </a:r>
            <a:r>
              <a:rPr lang="ru-RU" dirty="0"/>
              <a:t> </a:t>
            </a:r>
            <a:r>
              <a:rPr lang="ru-RU" dirty="0" err="1"/>
              <a:t>отпечатани</a:t>
            </a:r>
            <a:r>
              <a:rPr lang="ru-RU" dirty="0"/>
              <a:t> с бели </a:t>
            </a:r>
            <a:r>
              <a:rPr lang="ru-RU" dirty="0" err="1"/>
              <a:t>букви</a:t>
            </a:r>
            <a:r>
              <a:rPr lang="ru-RU" dirty="0"/>
              <a:t> на черен фон.</a:t>
            </a:r>
          </a:p>
          <a:p>
            <a:r>
              <a:rPr lang="ru-RU" dirty="0" err="1"/>
              <a:t>Зареждащи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, </a:t>
            </a:r>
            <a:r>
              <a:rPr lang="ru-RU" dirty="0" err="1"/>
              <a:t>използващи</a:t>
            </a:r>
            <a:r>
              <a:rPr lang="ru-RU" dirty="0"/>
              <a:t> AVGAS се </a:t>
            </a:r>
            <a:r>
              <a:rPr lang="ru-RU" dirty="0" err="1"/>
              <a:t>идентифицират</a:t>
            </a:r>
            <a:r>
              <a:rPr lang="ru-RU" dirty="0"/>
              <a:t> по </a:t>
            </a:r>
            <a:r>
              <a:rPr lang="ru-RU" dirty="0" err="1"/>
              <a:t>поставени</a:t>
            </a:r>
            <a:r>
              <a:rPr lang="ru-RU" dirty="0"/>
              <a:t> на видимо </a:t>
            </a:r>
            <a:r>
              <a:rPr lang="ru-RU" dirty="0" err="1"/>
              <a:t>място</a:t>
            </a:r>
            <a:r>
              <a:rPr lang="ru-RU" dirty="0"/>
              <a:t> табели с </a:t>
            </a:r>
            <a:r>
              <a:rPr lang="ru-RU" dirty="0" err="1"/>
              <a:t>думата</a:t>
            </a:r>
            <a:r>
              <a:rPr lang="ru-RU" dirty="0"/>
              <a:t> "AVGAS" и </a:t>
            </a:r>
            <a:r>
              <a:rPr lang="ru-RU" dirty="0" err="1"/>
              <a:t>качеството</a:t>
            </a:r>
            <a:r>
              <a:rPr lang="ru-RU" dirty="0"/>
              <a:t>, </a:t>
            </a:r>
            <a:r>
              <a:rPr lang="ru-RU" dirty="0" err="1"/>
              <a:t>отпечатани</a:t>
            </a:r>
            <a:r>
              <a:rPr lang="ru-RU" dirty="0"/>
              <a:t> с бели </a:t>
            </a:r>
            <a:r>
              <a:rPr lang="ru-RU" dirty="0" err="1"/>
              <a:t>букви</a:t>
            </a:r>
            <a:r>
              <a:rPr lang="ru-RU" dirty="0"/>
              <a:t> на </a:t>
            </a:r>
            <a:r>
              <a:rPr lang="ru-RU" dirty="0" err="1"/>
              <a:t>червен</a:t>
            </a:r>
            <a:r>
              <a:rPr lang="ru-RU" dirty="0"/>
              <a:t> фон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7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2539-65B5-13CC-07B6-0260448C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0C26A-3DEF-8379-F511-00132F8D2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520" y="1118753"/>
            <a:ext cx="6766560" cy="5188999"/>
          </a:xfrm>
        </p:spPr>
      </p:pic>
    </p:spTree>
    <p:extLst>
      <p:ext uri="{BB962C8B-B14F-4D97-AF65-F5344CB8AC3E}">
        <p14:creationId xmlns:p14="http://schemas.microsoft.com/office/powerpoint/2010/main" val="214068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5706-ED17-460F-B86F-3B73750A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2B9CBB-FD91-4064-A701-1BE20FAC4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8544" y="2052638"/>
            <a:ext cx="515668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564F-F812-1B82-0EC3-6B97B4A6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Обозначаване на зарядни цистерни и тръбопроводи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C0F75-0685-1B26-0E04-95CFF894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Означението на </a:t>
            </a:r>
            <a:r>
              <a:rPr lang="en-US" dirty="0"/>
              <a:t>MOGAS </a:t>
            </a:r>
            <a:r>
              <a:rPr lang="bg-BG" dirty="0"/>
              <a:t>ще е подобно на това на </a:t>
            </a:r>
            <a:r>
              <a:rPr lang="en-US" dirty="0"/>
              <a:t>AVGAS</a:t>
            </a:r>
            <a:r>
              <a:rPr lang="bg-BG" dirty="0"/>
              <a:t>, но вместо синя лентата ще бъде жълта.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54568-17B2-1F32-72DE-1FD0776A0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912" y="2938462"/>
            <a:ext cx="54387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4CB1-C0FB-4F2D-A550-3E96A5C3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Добавки в горивото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20A1-6406-4FD7-B1ED-48F1344F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FSII (Fuel System Icing Inhibitor)</a:t>
            </a:r>
            <a:r>
              <a:rPr lang="bg-BG" dirty="0"/>
              <a:t> използва се за: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Да предотврати образуването на лед в горивото, който може да запуши компонентите на горивната система.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Да предотврати </a:t>
            </a:r>
            <a:r>
              <a:rPr lang="ru-RU" dirty="0" err="1"/>
              <a:t>развитието</a:t>
            </a:r>
            <a:r>
              <a:rPr lang="ru-RU" dirty="0"/>
              <a:t> на </a:t>
            </a:r>
            <a:r>
              <a:rPr lang="ru-RU" dirty="0" err="1"/>
              <a:t>гъбички</a:t>
            </a:r>
            <a:r>
              <a:rPr lang="ru-RU" dirty="0"/>
              <a:t> и </a:t>
            </a:r>
            <a:r>
              <a:rPr lang="ru-RU" dirty="0" err="1"/>
              <a:t>корозия</a:t>
            </a:r>
            <a:r>
              <a:rPr lang="ru-RU" dirty="0"/>
              <a:t> – </a:t>
            </a:r>
            <a:r>
              <a:rPr lang="ru-RU" dirty="0" err="1"/>
              <a:t>Микроорганизмите</a:t>
            </a:r>
            <a:r>
              <a:rPr lang="ru-RU" dirty="0"/>
              <a:t> се </a:t>
            </a:r>
            <a:r>
              <a:rPr lang="ru-RU" dirty="0" err="1"/>
              <a:t>развиват</a:t>
            </a:r>
            <a:r>
              <a:rPr lang="ru-RU" dirty="0"/>
              <a:t> </a:t>
            </a:r>
            <a:r>
              <a:rPr lang="ru-RU" dirty="0" err="1"/>
              <a:t>обикновено</a:t>
            </a:r>
            <a:r>
              <a:rPr lang="ru-RU" dirty="0"/>
              <a:t>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горивото</a:t>
            </a:r>
            <a:r>
              <a:rPr lang="ru-RU" dirty="0"/>
              <a:t> е </a:t>
            </a:r>
            <a:r>
              <a:rPr lang="ru-RU" dirty="0" err="1"/>
              <a:t>оставено</a:t>
            </a:r>
            <a:r>
              <a:rPr lang="ru-RU" dirty="0"/>
              <a:t> </a:t>
            </a:r>
            <a:r>
              <a:rPr lang="ru-RU" dirty="0" err="1"/>
              <a:t>дълго</a:t>
            </a:r>
            <a:r>
              <a:rPr lang="ru-RU" dirty="0"/>
              <a:t> </a:t>
            </a:r>
            <a:r>
              <a:rPr lang="ru-RU" dirty="0" err="1"/>
              <a:t>време</a:t>
            </a:r>
            <a:r>
              <a:rPr lang="ru-RU" dirty="0"/>
              <a:t> без да се мести.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горива</a:t>
            </a:r>
            <a:r>
              <a:rPr lang="ru-RU" dirty="0"/>
              <a:t> за </a:t>
            </a:r>
            <a:r>
              <a:rPr lang="ru-RU" dirty="0" err="1"/>
              <a:t>турбинни</a:t>
            </a:r>
            <a:r>
              <a:rPr lang="ru-RU" dirty="0"/>
              <a:t> двигатели </a:t>
            </a:r>
            <a:r>
              <a:rPr lang="ru-RU" dirty="0" err="1"/>
              <a:t>има</a:t>
            </a:r>
            <a:r>
              <a:rPr lang="ru-RU" dirty="0"/>
              <a:t> </a:t>
            </a:r>
            <a:r>
              <a:rPr lang="ru-RU" dirty="0" err="1"/>
              <a:t>микробиологични</a:t>
            </a:r>
            <a:r>
              <a:rPr lang="ru-RU" dirty="0"/>
              <a:t> </a:t>
            </a:r>
            <a:r>
              <a:rPr lang="ru-RU" dirty="0" err="1"/>
              <a:t>гъбички</a:t>
            </a:r>
            <a:r>
              <a:rPr lang="ru-RU" dirty="0"/>
              <a:t>, </a:t>
            </a:r>
            <a:r>
              <a:rPr lang="ru-RU" dirty="0" err="1"/>
              <a:t>наречени</a:t>
            </a:r>
            <a:r>
              <a:rPr lang="ru-RU" dirty="0"/>
              <a:t> </a:t>
            </a:r>
            <a:r>
              <a:rPr lang="ru-RU" dirty="0" err="1"/>
              <a:t>Cladasporium</a:t>
            </a:r>
            <a:r>
              <a:rPr lang="ru-RU" dirty="0"/>
              <a:t> </a:t>
            </a:r>
            <a:r>
              <a:rPr lang="ru-RU" dirty="0" err="1"/>
              <a:t>Resinae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запушат </a:t>
            </a:r>
            <a:r>
              <a:rPr lang="ru-RU" dirty="0" err="1"/>
              <a:t>елементите</a:t>
            </a:r>
            <a:r>
              <a:rPr lang="ru-RU" dirty="0"/>
              <a:t> на </a:t>
            </a:r>
            <a:r>
              <a:rPr lang="ru-RU" dirty="0" err="1"/>
              <a:t>горивната</a:t>
            </a:r>
            <a:r>
              <a:rPr lang="ru-RU" dirty="0"/>
              <a:t> система, а </a:t>
            </a:r>
            <a:r>
              <a:rPr lang="ru-RU" dirty="0" err="1"/>
              <a:t>техните</a:t>
            </a:r>
            <a:r>
              <a:rPr lang="ru-RU" dirty="0"/>
              <a:t> </a:t>
            </a:r>
            <a:r>
              <a:rPr lang="ru-RU" dirty="0" err="1"/>
              <a:t>отпадъчни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имат</a:t>
            </a:r>
            <a:r>
              <a:rPr lang="ru-RU" dirty="0"/>
              <a:t> </a:t>
            </a:r>
            <a:r>
              <a:rPr lang="ru-RU" dirty="0" err="1"/>
              <a:t>корозивно</a:t>
            </a:r>
            <a:r>
              <a:rPr lang="ru-RU" dirty="0"/>
              <a:t> действие.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30B5-93AA-4DCB-A633-E2333791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DDF9B-C364-4CD0-9291-D8363BA58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HITEC</a:t>
            </a:r>
            <a:r>
              <a:rPr lang="bg-BG" dirty="0"/>
              <a:t>-смазващо вещество, което намалява износването на компонентите в горивната система.</a:t>
            </a:r>
          </a:p>
          <a:p>
            <a:r>
              <a:rPr lang="bg-BG" dirty="0"/>
              <a:t>Добавки за разсейване на статичното електричество-увеличават проводимостта на горивото.</a:t>
            </a:r>
          </a:p>
          <a:p>
            <a:r>
              <a:rPr lang="bg-BG" dirty="0"/>
              <a:t>Инхибитори на корозия-предпазват металните части на системата, като тръбопроводи и резервоари от корозия.</a:t>
            </a:r>
          </a:p>
          <a:p>
            <a:r>
              <a:rPr lang="ru-RU" dirty="0" err="1"/>
              <a:t>Метални</a:t>
            </a:r>
            <a:r>
              <a:rPr lang="ru-RU" dirty="0"/>
              <a:t> </a:t>
            </a:r>
            <a:r>
              <a:rPr lang="ru-RU" dirty="0" err="1"/>
              <a:t>деактиватори</a:t>
            </a:r>
            <a:r>
              <a:rPr lang="ru-RU" dirty="0"/>
              <a:t> – </a:t>
            </a:r>
            <a:r>
              <a:rPr lang="ru-RU" dirty="0" err="1"/>
              <a:t>потискат</a:t>
            </a:r>
            <a:r>
              <a:rPr lang="ru-RU" dirty="0"/>
              <a:t> катализа</a:t>
            </a:r>
            <a:r>
              <a:rPr lang="bg-BG" dirty="0" err="1"/>
              <a:t>ционния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някои</a:t>
            </a:r>
            <a:r>
              <a:rPr lang="ru-RU" dirty="0"/>
              <a:t> метали </a:t>
            </a:r>
            <a:r>
              <a:rPr lang="ru-RU" dirty="0" err="1"/>
              <a:t>оказват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err="1"/>
              <a:t>окисляването</a:t>
            </a:r>
            <a:r>
              <a:rPr lang="ru-RU" dirty="0"/>
              <a:t> на </a:t>
            </a:r>
            <a:r>
              <a:rPr lang="ru-RU" dirty="0" err="1"/>
              <a:t>горивото</a:t>
            </a:r>
            <a:r>
              <a:rPr lang="ru-RU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8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0BE7-813D-47B2-9ECB-3918F8C3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Вода в горивото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9DB4-CEDF-4E44-9C9E-9EA48C2A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горивото винаги има известно количество вода, което варира в зависимост от контрола на качеството при производството му и предпазните мерки взети при съхранение и трансфера му.</a:t>
            </a:r>
          </a:p>
          <a:p>
            <a:r>
              <a:rPr lang="bg-BG" dirty="0"/>
              <a:t>Мерки за намаляването на натрупване на вода в горивото: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Източване на водата през дренажни клапани.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Подгряване на горивото-с горещ въздух от компресора или използване на гориво-маслен топлообменник.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Запълване на резервоарите до максимум и извеждане на атмосферния въздух от тях.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3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A81E-A879-46B6-8AAD-89C5DA72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Кристализация на горивото</a:t>
            </a:r>
            <a:br>
              <a:rPr lang="bg-B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1535-98F6-485F-B281-2EF4DAEAA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Утаяване на тежки въглеводороди от горивото при ниски температури.</a:t>
            </a:r>
          </a:p>
          <a:p>
            <a:r>
              <a:rPr lang="bg-BG" dirty="0"/>
              <a:t>Утайката представлява парафинови восъчни кристали, които могат да запушат филтрите и да нарушат работата на </a:t>
            </a:r>
            <a:r>
              <a:rPr lang="ru-RU" dirty="0" err="1"/>
              <a:t>регулатора</a:t>
            </a:r>
            <a:r>
              <a:rPr lang="ru-RU" dirty="0"/>
              <a:t> за </a:t>
            </a:r>
            <a:r>
              <a:rPr lang="ru-RU" dirty="0" err="1"/>
              <a:t>подаване</a:t>
            </a:r>
            <a:r>
              <a:rPr lang="ru-RU" dirty="0"/>
              <a:t> на </a:t>
            </a:r>
            <a:r>
              <a:rPr lang="ru-RU" dirty="0" err="1"/>
              <a:t>горивото</a:t>
            </a:r>
            <a:r>
              <a:rPr lang="bg-BG" dirty="0"/>
              <a:t>.</a:t>
            </a:r>
          </a:p>
          <a:p>
            <a:r>
              <a:rPr lang="bg-BG" dirty="0"/>
              <a:t>Вредното влияние на кристализацията може да се намали чрез: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Поддържане на ниско съдържание на тежки въглеводороди от рафинерията.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dirty="0"/>
              <a:t>Използване на </a:t>
            </a:r>
            <a:r>
              <a:rPr lang="bg-BG" dirty="0" err="1"/>
              <a:t>подгревател</a:t>
            </a:r>
            <a:r>
              <a:rPr lang="bg-BG" dirty="0"/>
              <a:t> в горивната система.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83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1540</TotalTime>
  <Words>2174</Words>
  <Application>Microsoft Office PowerPoint</Application>
  <PresentationFormat>Widescreen</PresentationFormat>
  <Paragraphs>184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Wingdings</vt:lpstr>
      <vt:lpstr>Wingdings 3</vt:lpstr>
      <vt:lpstr>Ion</vt:lpstr>
      <vt:lpstr>Горивна ситема</vt:lpstr>
      <vt:lpstr>Качества на идеалното гориво</vt:lpstr>
      <vt:lpstr>Горива за бутални двигатели</vt:lpstr>
      <vt:lpstr>Горива за газотурбинни двигатели</vt:lpstr>
      <vt:lpstr>PowerPoint Presentation</vt:lpstr>
      <vt:lpstr>Добавки в горивото</vt:lpstr>
      <vt:lpstr>PowerPoint Presentation</vt:lpstr>
      <vt:lpstr>Вода в горивото</vt:lpstr>
      <vt:lpstr>Кристализация на горивото </vt:lpstr>
      <vt:lpstr>Кипене на горивото</vt:lpstr>
      <vt:lpstr>Системи за съхранение на горивото</vt:lpstr>
      <vt:lpstr>Твърди горивни резервоари</vt:lpstr>
      <vt:lpstr>Гъвкави горивни резервоари</vt:lpstr>
      <vt:lpstr>PowerPoint Presentation</vt:lpstr>
      <vt:lpstr>PowerPoint Presentation</vt:lpstr>
      <vt:lpstr>Горивни системи за леки самолети</vt:lpstr>
      <vt:lpstr>Гравитационна горивна система на едномоторен лек самолет</vt:lpstr>
      <vt:lpstr>Система с горивна помпа за лек едномоторен самолет</vt:lpstr>
      <vt:lpstr>Елементи на горивната система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Преградни клапани</vt:lpstr>
      <vt:lpstr>PowerPoint Presentation</vt:lpstr>
      <vt:lpstr>Горивна система на самолет с два двигателя</vt:lpstr>
      <vt:lpstr>PowerPoint Presentation</vt:lpstr>
      <vt:lpstr>Аварийно изхвърляне на гориво</vt:lpstr>
      <vt:lpstr>PowerPoint Presentation</vt:lpstr>
      <vt:lpstr>PowerPoint Presentation</vt:lpstr>
      <vt:lpstr>Индикация в пилотската кабина</vt:lpstr>
      <vt:lpstr>PowerPoint Presentation</vt:lpstr>
      <vt:lpstr>Измерване на количеството на горивото</vt:lpstr>
      <vt:lpstr>PowerPoint Presentation</vt:lpstr>
      <vt:lpstr>PowerPoint Presentation</vt:lpstr>
      <vt:lpstr>PowerPoint Presentation</vt:lpstr>
      <vt:lpstr>Уреди за ръчно измерване на горивото</vt:lpstr>
      <vt:lpstr>Dripstick</vt:lpstr>
      <vt:lpstr>Dropstick – Magnetic level indicator </vt:lpstr>
      <vt:lpstr>Източване на гориво за проверка </vt:lpstr>
      <vt:lpstr>Предпазни мерки при презареждане</vt:lpstr>
      <vt:lpstr>Работа по време на зареждане</vt:lpstr>
      <vt:lpstr>Външен панел за управление на зареждането</vt:lpstr>
      <vt:lpstr>Маркиране на оборудването за зареждане</vt:lpstr>
      <vt:lpstr>PowerPoint Presentation</vt:lpstr>
      <vt:lpstr>Обозначаване на зарядни цистерни и тръбопроводи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Горивна ситема</dc:title>
  <dc:creator>Kosio Marev</dc:creator>
  <cp:lastModifiedBy>Kosio Marev</cp:lastModifiedBy>
  <cp:revision>25</cp:revision>
  <dcterms:created xsi:type="dcterms:W3CDTF">2022-03-24T07:16:17Z</dcterms:created>
  <dcterms:modified xsi:type="dcterms:W3CDTF">2024-04-08T11:50:10Z</dcterms:modified>
</cp:coreProperties>
</file>