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57" r:id="rId3"/>
    <p:sldId id="258" r:id="rId4"/>
    <p:sldId id="377" r:id="rId5"/>
    <p:sldId id="376" r:id="rId6"/>
    <p:sldId id="259" r:id="rId7"/>
    <p:sldId id="260" r:id="rId8"/>
    <p:sldId id="262" r:id="rId9"/>
    <p:sldId id="263" r:id="rId10"/>
    <p:sldId id="264" r:id="rId11"/>
    <p:sldId id="266" r:id="rId12"/>
    <p:sldId id="261" r:id="rId13"/>
    <p:sldId id="267" r:id="rId14"/>
    <p:sldId id="268" r:id="rId15"/>
    <p:sldId id="271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78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85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5" r:id="rId47"/>
    <p:sldId id="338" r:id="rId48"/>
    <p:sldId id="372" r:id="rId49"/>
    <p:sldId id="303" r:id="rId50"/>
    <p:sldId id="378" r:id="rId51"/>
    <p:sldId id="379" r:id="rId52"/>
    <p:sldId id="373" r:id="rId53"/>
    <p:sldId id="374" r:id="rId54"/>
    <p:sldId id="340" r:id="rId55"/>
    <p:sldId id="341" r:id="rId56"/>
    <p:sldId id="342" r:id="rId57"/>
    <p:sldId id="304" r:id="rId58"/>
    <p:sldId id="306" r:id="rId59"/>
    <p:sldId id="339" r:id="rId60"/>
    <p:sldId id="343" r:id="rId61"/>
    <p:sldId id="344" r:id="rId62"/>
    <p:sldId id="345" r:id="rId63"/>
    <p:sldId id="346" r:id="rId64"/>
    <p:sldId id="310" r:id="rId65"/>
    <p:sldId id="347" r:id="rId66"/>
    <p:sldId id="311" r:id="rId67"/>
    <p:sldId id="313" r:id="rId68"/>
    <p:sldId id="314" r:id="rId69"/>
    <p:sldId id="315" r:id="rId70"/>
    <p:sldId id="316" r:id="rId71"/>
    <p:sldId id="317" r:id="rId72"/>
    <p:sldId id="318" r:id="rId73"/>
    <p:sldId id="334" r:id="rId74"/>
    <p:sldId id="319" r:id="rId75"/>
    <p:sldId id="348" r:id="rId76"/>
    <p:sldId id="349" r:id="rId77"/>
    <p:sldId id="380" r:id="rId78"/>
    <p:sldId id="381" r:id="rId79"/>
    <p:sldId id="351" r:id="rId80"/>
    <p:sldId id="350" r:id="rId81"/>
    <p:sldId id="352" r:id="rId82"/>
    <p:sldId id="353" r:id="rId83"/>
    <p:sldId id="354" r:id="rId84"/>
    <p:sldId id="355" r:id="rId85"/>
    <p:sldId id="356" r:id="rId86"/>
    <p:sldId id="357" r:id="rId87"/>
    <p:sldId id="358" r:id="rId88"/>
    <p:sldId id="360" r:id="rId89"/>
    <p:sldId id="359" r:id="rId90"/>
    <p:sldId id="361" r:id="rId91"/>
    <p:sldId id="362" r:id="rId92"/>
    <p:sldId id="363" r:id="rId93"/>
    <p:sldId id="364" r:id="rId94"/>
    <p:sldId id="365" r:id="rId95"/>
    <p:sldId id="367" r:id="rId96"/>
    <p:sldId id="366" r:id="rId97"/>
    <p:sldId id="368" r:id="rId98"/>
    <p:sldId id="369" r:id="rId99"/>
    <p:sldId id="370" r:id="rId100"/>
    <p:sldId id="371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4CBF85-6F08-4726-95A3-8733FE98719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8BE89-448E-4FA9-92A9-64C99A92E65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CA46F3F-58DA-406A-90FC-CB913AD1DAC1}" type="datetime1">
              <a:rPr lang="en-US"/>
              <a:pPr lvl="0"/>
              <a:t>4/8/2024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9FA9949-7CEB-42B9-9FB5-FE0034FBCD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98448D8-ACC5-4E2B-9E2E-79ED5F0D0CA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228EC-3B9D-4030-9B54-04B1274B888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1496D-0F14-4666-AC3D-FA60BE6C69F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13F49FF-4549-431A-BB4A-0AA358E3C2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42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CAEAA-F534-4552-B3A4-E17A93A2C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6984A7-74B9-45C0-8FBB-E35C3BF511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86682-56B5-41A6-A99A-F0C159581D4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350AC9-1837-4994-89C1-921AA19586AA}" type="slidenum">
              <a:t>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5D013E-E93E-46D9-9AA7-FD1018A81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0D31D-6BB5-4A24-9E19-65CE47C0F9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83E19-4B50-4BB1-A701-59F8B9DA960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46F12C-6619-44AE-BAF9-1FC87CB0F2BB}" type="slidenum">
              <a:t>27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82D655-0598-4EEA-ACA4-61FE6DF3C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BE50B-739D-4F08-95FE-0FAE0B0983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2012C-A644-4ED5-AA76-4ACDD329886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7BE56D-BAF5-4FA0-ACB1-0B72540D0545}" type="slidenum">
              <a:t>28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E87C3-AC21-414A-81D0-51CF39B76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778B6-0BF3-4D2A-BFB8-A318E96105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7112C-9B4B-42BD-8DF5-19A6E1CF430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9ADC22B-F76F-4F0F-BBD7-E3AAAB0D7104}" type="slidenum">
              <a:t>29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6775D-7C71-45D8-91E6-4788D5508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16F209-0C48-42FE-87C3-CF2A85ACD2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19810-B91B-4A44-9687-644E5D233E2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1822C8-EB86-429A-8909-4DE401649527}" type="slidenum">
              <a:t>30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0699A4-F669-40D5-8FBE-AC6DCA29E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48C72-98B5-4EDC-B65D-499E25B0C63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EC866-E5EA-4C96-A2B1-90B375C9B35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8AA378-99DD-4F98-9D82-9141126AD255}" type="slidenum">
              <a:t>31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89C805-6584-45CB-8E2B-29AD30E58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F64ED-B40D-4F12-9029-8B6E78A5943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C6354-C2B8-4C16-B9E4-9C5875E36B4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BB5757B-3AAD-485B-AF7E-AD328F756869}" type="slidenum">
              <a:t>35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73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59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28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69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1E6E8-0AD2-4E8B-BBAE-EDF4AB808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F3796-128A-457E-8381-01247E2981E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01F53-3F10-4CB9-8069-447479E227B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318B6E-505C-4A6A-BFD3-5366D715187D}" type="slidenum">
              <a:t>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93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36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2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53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53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7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61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66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049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2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73AA7-FC72-4FE2-AD22-3F1ACFDAA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B83DB-87DE-48BD-8EFC-EB20D67430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415EE-D275-4FA7-9767-6863AF2F8C0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BB932D9-7950-4DB1-B4FC-B53138EDBC7C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84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DE94-BE85-4242-95D2-125342CF862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6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CADAB7-BD27-4FEF-A1D0-BD8E83FD9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6D493-5711-486C-8CFC-047257F534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B6496-A7D5-4CE0-92E2-331A617DEEA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5B4B4C-4AF7-46C5-B72B-F2BC14BFDF66}" type="slidenum"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6292E-7D50-4BE0-A9E0-E4D0BF637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E9B46A-EF9C-4672-BB67-9CB85E8ED73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5E766-5B90-4DDE-ACC1-133A725AA8D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708A01-FC80-49F4-877B-3ABD023B6DEF}" type="slidenum">
              <a:t>15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D1A98-E821-4CB8-91D2-88B7A52F9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41809-5D42-44C9-8655-28B659A83B6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9E7EC-B185-4890-A72A-BF4C9DC932D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E28751-A93A-4CDE-8F00-17E23D219C55}" type="slidenum">
              <a:t>22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A8C8E-6749-4FE3-B311-94953C898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638C3-CC75-4EEE-966A-A330E48500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88D15-7546-41AB-881B-0BDC7FBD551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5C05A7-C92B-4FB0-8343-C8AB6AF5717F}" type="slidenum">
              <a:t>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625E2-F225-4870-85FA-CF59974F5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9B5F63-5E7C-4285-9B16-E932FD8696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5E933-72A2-4FA1-96D9-FA83207A4A3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9AE155-591E-4716-AD3C-E5194AEBE43C}" type="slidenum">
              <a:t>24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8F390-B7DB-42C8-81F2-B6D76F369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41FE06-E4A3-4E99-8C38-7F656DF603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B57BC-8D6B-4696-B1A3-A1714560264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F47353-0171-436C-83D8-F993AA7D4A4B}" type="slidenum">
              <a:t>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08CB3-CCB8-427A-B5A4-A0C5F67001F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54951" y="1447796"/>
            <a:ext cx="8825660" cy="3329577"/>
          </a:xfrm>
        </p:spPr>
        <p:txBody>
          <a:bodyPr anchor="b"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883C0-09E7-4F9D-9E88-0E80F23E4A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4951" y="4777383"/>
            <a:ext cx="8825660" cy="861419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95894-2873-4836-B248-98468AF200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52A645-291F-4C68-962B-9856AAA0572D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8BF9-D92F-4A9C-8290-020278AF0C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E99EB-2233-4D1B-A6F5-5041BDC74C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C5C38A-6AB5-4AD0-AE8C-1FCA1BC391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8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1857-4034-411C-BB69-10FA7ABE5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4800590"/>
            <a:ext cx="8825660" cy="56673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52D64-AB06-4B30-8E4B-59ABB432720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54951" y="685800"/>
            <a:ext cx="8825660" cy="3640665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EBE1D-9B25-4743-A4A0-58E61C5CE3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60" y="5367326"/>
            <a:ext cx="8825651" cy="49371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DD870-E0D8-4537-92BB-BE67DB7EC9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7415CF-1970-40E3-8460-9031CFAE7448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93BE0-7FB1-45D6-AE77-7996B0066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4A74B-D306-4334-AE54-326BF8E289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5815B4-EB35-4D65-900C-7AB243D8C5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3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AAB9-0B9D-4541-9100-A4DD97CB3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8825660" cy="1981203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BCFAD8-DAC3-4B2B-96C4-158C1EE0C0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3657600"/>
            <a:ext cx="8825660" cy="23621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F7DB1-2BCC-45EA-BBE2-B104738F4F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CEEE00-ECEA-4980-8636-BFCFDDB2E048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00F52-AE8D-4C86-99F2-C38AE52F3B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A328F-74BD-4F62-9CE7-1CEB3353EA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334C6F-7F07-450A-A468-A49B0603412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8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BEF9-FDC0-47CC-ADB3-5AEB700AFC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4797" y="1447796"/>
            <a:ext cx="7999317" cy="2323371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D68F3B5-BD41-4EFD-82B4-CC8B8C0EFD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30398" y="3771177"/>
            <a:ext cx="7279648" cy="342177"/>
          </a:xfrm>
        </p:spPr>
        <p:txBody>
          <a:bodyPr/>
          <a:lstStyle>
            <a:lvl1pPr marL="0" indent="0">
              <a:buNone/>
              <a:defRPr sz="1400" cap="sm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4100A-94B0-4F4C-A1E6-9FDE08BBDE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350660"/>
            <a:ext cx="8825660" cy="16763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FEFA40-0924-4841-996D-A166FCE530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A095EE-1CE9-42D3-927B-51650151E187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346F9-FC14-4D90-850C-2C013B6FD8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53739E-0E30-4AC6-BCDA-5D8517B1D6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11562A-F373-44D2-B11B-1BC53F65609E}" type="slidenum">
              <a:t>‹#›</a:t>
            </a:fld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6053C0F1-6AAD-4264-B748-DD42C2332E70}"/>
              </a:ext>
            </a:extLst>
          </p:cNvPr>
          <p:cNvSpPr txBox="1"/>
          <p:nvPr/>
        </p:nvSpPr>
        <p:spPr>
          <a:xfrm>
            <a:off x="898297" y="971257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5CBBB2F-6CE0-45D8-BA7D-F6E27465FF2D}"/>
              </a:ext>
            </a:extLst>
          </p:cNvPr>
          <p:cNvSpPr txBox="1"/>
          <p:nvPr/>
        </p:nvSpPr>
        <p:spPr>
          <a:xfrm>
            <a:off x="9330491" y="2613784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7503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D3DD7-C3E1-43AE-B936-3CFE4DDBA8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3124203"/>
            <a:ext cx="8825660" cy="1653180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C44CD-5598-44FD-892E-E3A91E4A0F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1E968-9658-4E39-A61D-B5A8C8D1DB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2C2E04-B439-4D04-958A-197AD07FF4EB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40C08-3604-4649-B89B-CB7B5C836F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9463F-A75C-4CA7-A1B8-5D9649202D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A3A305-AD55-4F04-8CB7-9760F49217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32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8CCC-E6B7-4798-945A-4C62140D548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18C96-28E4-467F-B3CC-88F1194E94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947" y="1981203"/>
            <a:ext cx="294686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40CD2-8DD7-4847-A8D4-0A61C71CDE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2667003"/>
            <a:ext cx="292735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72D6C-6D18-475C-9156-61AD050B49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3657" y="1981203"/>
            <a:ext cx="2936238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9D47BEB-3067-4ED0-ABB6-38F8CBF6F1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73105" y="2667003"/>
            <a:ext cx="294679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7121600-FB31-4090-93A1-7089DF5458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1981203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3EEAA62-14A5-4A00-9B7F-A746A24EA2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2667003"/>
            <a:ext cx="2932115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F7496F4A-2557-4998-BB25-DA6B0CB46E9B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F4BD9248-DE4C-4C6A-90AA-13520BA95795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7CD0495-B76B-4240-A9F4-FBEC7D0F45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E69695-0014-45A6-B08E-E7A4F91375FE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6F167B-47EF-42A6-B38E-B4030B50C3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E48A1F6-C98E-46A7-B4A6-129DF3E641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AAE454-E002-41E9-8326-B2C1632D68F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98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D384-C3BC-4012-91F7-92A39D38D1B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52403-D122-4B70-B7FD-495206ECC8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250945"/>
            <a:ext cx="2940052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B99689F-8F7F-4E98-86F4-D8C1241FBAB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2460" y="2209803"/>
            <a:ext cx="2940052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E6E8FB7-AD40-49E4-B173-E6DF35E68F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827209"/>
            <a:ext cx="2940052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2E49E47-0F50-4EED-B98A-2316D43206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9372" y="4250945"/>
            <a:ext cx="2930523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59C8233-1D8F-4747-B4A8-1ADA3374FF3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89372" y="2209803"/>
            <a:ext cx="2930523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88AFB1-CE3D-4359-915A-EFC5E783E8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19" y="4827209"/>
            <a:ext cx="2934410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EC1D49E-8248-4E59-BEAC-05E3E7050D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4250945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207FB6F-E80B-4768-90B2-4122E92B1F6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24703" y="2209803"/>
            <a:ext cx="2932115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ECDC8C-5B73-4E4B-9139-1760F5893B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575" y="4827209"/>
            <a:ext cx="2936001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F7A2CC61-09D8-4FE8-A181-BF9B01A6C03D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04946397-CD84-4597-9C9D-816AB8EA48E0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B0B2DF6-5A3C-447F-B4DB-A4A6026183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6FD15D-5F79-4252-BE19-93A3601172D5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A8F17A5-745E-4E13-B5BA-210AF2D0F4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4CB9423-40A5-4218-8151-B3DE75A8E1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884967-4421-43F3-813C-F52938DECE6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2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6B02-D20A-4C3E-8534-F50E81935E1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2369E-9EF6-4C16-A543-DD8F2457676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C63EE-44AC-4760-8801-6934B21E17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15A6B4-031B-47A2-A4B5-E3690AF770A2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506A4-8AB2-4FF3-BF4A-D65C419C86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1BC35-3ABE-4D3B-A6EB-7D415F618F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06EF8E-4907-4157-A215-D30B52A22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0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78D420-DE3D-473E-819B-E6BC8A21770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304215" y="430216"/>
            <a:ext cx="1752603" cy="5826127"/>
          </a:xfrm>
        </p:spPr>
        <p:txBody>
          <a:bodyPr vert="eaVert"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00DB1-05CD-4921-8762-A0CE1DAE99B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52460" y="887416"/>
            <a:ext cx="7423144" cy="536892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C85AF-4092-4ADB-80FB-042340D9DC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BDC8F3-747C-4681-BE4E-A599B5A85C35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D7344-129E-4F90-AA67-0969A18C5E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3E659-52F3-4FC7-B308-A90AAA6772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B112D3-3317-4178-8DB2-F5843C8804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3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5AE2-E197-4AD6-B4A4-94CCC3C736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564F0-C325-4E96-978E-950FAB72E0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DDEC4-8739-40C1-A618-ED7610BE27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89330F-FE22-4683-996F-8AEB9A55546D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05AA6-00A2-469E-9847-EB5EE6686A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DFF7-7FD4-4983-B088-E83CE98A407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CFBCD3-8D40-4A5D-B27B-944DD6BCFDD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49162-83EC-40D7-B447-EA74ACB1E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2861733"/>
            <a:ext cx="8825660" cy="1915649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1B60E-5035-4718-92A4-70DDD95778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E11C5-2E53-476B-98A4-1EE47C1ED9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2A1632-80AC-42BB-98D5-BB724A6756E8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10D14-2C81-4D73-ACC3-2332F021FB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A0EB5-7772-4372-BC83-C0CFC4499A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2798A1-7943-477C-BA09-1EFF6DB0629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3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9847-94AE-42A2-B2A7-A7624AD2187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B1AF1-E0AF-4C65-8B21-D8A13DD1947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5" y="2060572"/>
            <a:ext cx="4396334" cy="41957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9F6D7-B630-456D-9747-7DF22156D03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654494" y="2056092"/>
            <a:ext cx="4396343" cy="42002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5B633-C63D-4468-B8D8-0A1766EDE2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402071-D981-4D7E-B8B8-EA9F6BAEBCDD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40DC1-37EB-4C65-99BF-070D724797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11F5B-1676-4593-BC22-FF75169B2A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732622-1B00-4BA3-9E46-06E9FFC5FBD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D2E69-303B-462A-9529-F54017A8AFA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41034-E843-4049-A476-C299F4741E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5EDE6-E801-4BF3-BCF2-E135E7EFFBB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103315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7F8C6-8AF5-426D-86F8-FEF4320789B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654494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4214E3-44AC-4348-8D50-279818BA362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654494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77F6A-414F-4D6A-AA1A-02B363FF8E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533CFE-9D55-4D0F-9B3B-44E8D876047F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1CBFE6-2409-47B8-9BFF-1F31A11751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F8C75-80C3-472A-AA51-FEBF3E7755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0A7F25-B632-4A90-B949-396EC1EC4C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DF4B-0088-49D6-87D2-E1FBCED0C42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83BCD-88E8-4742-8D28-7B736E41EC4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EA3572-A3BE-432D-9A86-236612721FDB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80498-9968-4278-9E7D-D3F70CB5BE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0E07-1ABB-4D9B-B851-B106F85F13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2EF13D-7D78-42A6-8E3B-5DE337CE50F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8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EAE27-4458-4418-B174-A4E3734A6BB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2B23A4-18E1-4DB4-B38F-3BB16A830D56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A83FC1-BBAB-4789-B3CE-0B8081610A2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6601D-4E71-4AE6-A546-8E1A20EE92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EBCC77-E408-4E17-B1BB-9A97745483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6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FC18-8417-4FD5-B822-2F67D546AB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3401065" cy="1447796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50091-A913-4ECD-9B49-BD070929692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84616" y="1447796"/>
            <a:ext cx="5195995" cy="4572000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B5570-3A65-4901-B982-6043A6547E3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129277"/>
            <a:ext cx="3401065" cy="289560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A0759-25CF-4FE0-A08D-D9DB9749F9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21F7ED-32CA-468B-9533-C7A3950CDB14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E3FC4-C7A2-4CF7-84C5-6A13A2DD69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64320-29E7-4445-A0DB-71EA979BF2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463455-4053-4747-BE13-5FCDAD4F07C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B825B-D5B0-47D4-9256-A195449EF2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908" y="1854192"/>
            <a:ext cx="5092906" cy="157480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D89844-9F6A-4788-90E3-3D2A17B49B0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949549" y="1143000"/>
            <a:ext cx="3200400" cy="4572000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B7079-154F-427F-A502-4ADB5EE76D6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084978" cy="13716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B0849-7E39-44CD-B781-6A37E87BFA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43A7F7-6A95-412D-9242-3543DF0ECFDE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DF17D-3BC1-476E-8C66-84ED6DA84D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4B232-D454-4561-909D-C5EBA9E361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FDEDCA-CA05-4F24-A277-3A4A89F485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0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D204B64D-499C-4A03-9C4F-86C793F1C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613"/>
          <a:stretch>
            <a:fillRect/>
          </a:stretch>
        </p:blipFill>
        <p:spPr>
          <a:xfrm>
            <a:off x="0" y="2669682"/>
            <a:ext cx="4037011" cy="41883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D841587-81DE-4AC2-842D-78D4EF66DE0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5640"/>
          <a:stretch>
            <a:fillRect/>
          </a:stretch>
        </p:blipFill>
        <p:spPr>
          <a:xfrm>
            <a:off x="0" y="2892347"/>
            <a:ext cx="1522411" cy="23654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B022CD66-20C2-4FF1-BE22-3B6653870052}"/>
              </a:ext>
            </a:extLst>
          </p:cNvPr>
          <p:cNvSpPr/>
          <p:nvPr/>
        </p:nvSpPr>
        <p:spPr>
          <a:xfrm>
            <a:off x="8609011" y="1676396"/>
            <a:ext cx="2819396" cy="28193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gradFill>
            <a:gsLst>
              <a:gs pos="0">
                <a:srgbClr val="50B9C1">
                  <a:alpha val="7000"/>
                </a:srgbClr>
              </a:gs>
              <a:gs pos="100000">
                <a:srgbClr val="50B9C1">
                  <a:alpha val="6000"/>
                </a:srgbClr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B3A2B0E-2447-4FCE-9A81-5FC655EAD31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28813"/>
          <a:stretch>
            <a:fillRect/>
          </a:stretch>
        </p:blipFill>
        <p:spPr>
          <a:xfrm>
            <a:off x="7999408" y="0"/>
            <a:ext cx="1603391" cy="1141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F61CFA5-B40D-427F-83EB-F00A53BDF568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b="23320"/>
          <a:stretch>
            <a:fillRect/>
          </a:stretch>
        </p:blipFill>
        <p:spPr>
          <a:xfrm>
            <a:off x="8605875" y="6096003"/>
            <a:ext cx="993733" cy="761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A138B981-8CE9-44F3-BDED-1BC5845E7F23}"/>
              </a:ext>
            </a:extLst>
          </p:cNvPr>
          <p:cNvSpPr/>
          <p:nvPr/>
        </p:nvSpPr>
        <p:spPr>
          <a:xfrm>
            <a:off x="10437811" y="0"/>
            <a:ext cx="685800" cy="1143000"/>
          </a:xfrm>
          <a:prstGeom prst="rect">
            <a:avLst/>
          </a:prstGeom>
          <a:solidFill>
            <a:srgbClr val="B01513"/>
          </a:solidFill>
          <a:ln cap="flat">
            <a:noFill/>
            <a:prstDash val="solid"/>
          </a:ln>
          <a:effectLst>
            <a:outerShdw dist="25402" dir="5400000" algn="tl">
              <a:srgbClr val="000000">
                <a:alpha val="45000"/>
              </a:srgb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06455E4-95B4-4729-968D-6181589C28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14005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1F0219F-279D-4921-8EEE-BB44C5EEB5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2052919"/>
            <a:ext cx="8946544" cy="4195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6807105-FD72-4A94-9A7B-6F32FDFA840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 rot="5400013">
            <a:off x="10155647" y="1790697"/>
            <a:ext cx="990596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bg-BG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D6B8B63C-54FA-44A6-A3DF-CFC8AF4AC468}" type="datetime4">
              <a:rPr lang="bg-BG" smtClean="0"/>
              <a:t>08 април 2024 г.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A20C511-F96C-4785-9E1B-C1D89C835C2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 rot="5400013">
            <a:off x="8951578" y="3225295"/>
            <a:ext cx="3859792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bg-BG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B6048BF-2864-4603-8A74-7902AE61B06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58DBF4E7-D2A9-4BFD-A786-72E4C4C1C8A8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200" b="0" i="0" u="none" strike="noStrike" kern="1200" cap="none" spc="0" baseline="0">
          <a:solidFill>
            <a:srgbClr val="EBEBEB"/>
          </a:solidFill>
          <a:uFillTx/>
          <a:latin typeface="Century Gothic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Century Gothic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Century Gothic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C600-4594-4059-91DC-DE2E1B1052A9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 anchorCtr="1"/>
          <a:lstStyle/>
          <a:p>
            <a:pPr lvl="0" algn="ctr"/>
            <a:r>
              <a:rPr lang="bg-BG"/>
              <a:t>КОЛЕСНИК</a:t>
            </a:r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8E732C8-296B-48C5-8118-8DE8EBA77F9F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6B741-A598-4738-8E4E-60DE70B9C00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Двуопорна схема (</a:t>
            </a:r>
            <a:r>
              <a:rPr lang="en-US"/>
              <a:t>bicycle)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D2530-9455-47B0-8345-90F7318D30F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n-US" dirty="0"/>
              <a:t>Lockheed U-2 Dragon Lady</a:t>
            </a:r>
          </a:p>
          <a:p>
            <a:pPr lvl="0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1F006D-4201-429D-82E9-F3CACA316CD3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9F44957-67A7-4E30-A211-82462169A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29" y="2575105"/>
            <a:ext cx="6274484" cy="39316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16ED-9810-4EB2-A58A-941A1D6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FBE896-D5C5-4C7E-ADEF-23EF7A2E4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276" y="2052638"/>
            <a:ext cx="464922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2189-5AB7-4600-AF87-D6269C3A13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Фактори, влияещи на конструкцията и устройството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A9FA-5329-4AA6-B399-17CAE783ABF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5127" y="2052919"/>
            <a:ext cx="9404722" cy="4195477"/>
          </a:xfrm>
        </p:spPr>
        <p:txBody>
          <a:bodyPr/>
          <a:lstStyle/>
          <a:p>
            <a:pPr lvl="0"/>
            <a:r>
              <a:rPr lang="ru-RU"/>
              <a:t>Размерите на самолета.</a:t>
            </a:r>
          </a:p>
          <a:p>
            <a:pPr lvl="0"/>
            <a:r>
              <a:rPr lang="ru-RU"/>
              <a:t>Масата на самолета.</a:t>
            </a:r>
          </a:p>
          <a:p>
            <a:pPr lvl="0"/>
            <a:r>
              <a:rPr lang="ru-RU"/>
              <a:t>Предназначението на самолета.</a:t>
            </a:r>
          </a:p>
          <a:p>
            <a:pPr lvl="0"/>
            <a:r>
              <a:rPr lang="ru-RU"/>
              <a:t>Разположение на крилата (нископлощник или високоплощник).</a:t>
            </a:r>
          </a:p>
          <a:p>
            <a:pPr lvl="0"/>
            <a:r>
              <a:rPr lang="ru-RU"/>
              <a:t>Експлоатационни  характеристики.</a:t>
            </a:r>
          </a:p>
          <a:p>
            <a:pPr lvl="0"/>
            <a:r>
              <a:rPr lang="ru-RU"/>
              <a:t>Конструкция на самолета.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29652C-0ECF-4048-BA7E-C2110A070E55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2446-A50C-4FAB-A2AE-BAC45C9E1CF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Колесник намиращ се под крилото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335FB-BE7E-4E46-A316-0961AE13485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Опора, свързана шарнирно за конструкцията на ВС.</a:t>
            </a:r>
          </a:p>
          <a:p>
            <a:pPr lvl="0"/>
            <a:r>
              <a:rPr lang="ru-RU"/>
              <a:t>Колело (колела).</a:t>
            </a:r>
          </a:p>
          <a:p>
            <a:pPr lvl="0"/>
            <a:r>
              <a:rPr lang="ru-RU"/>
              <a:t>Средства за поглъщане на ударното натоварване при кацане.</a:t>
            </a:r>
          </a:p>
          <a:p>
            <a:pPr lvl="0"/>
            <a:r>
              <a:rPr lang="ru-RU"/>
              <a:t>Средства за управление намаляването на скоростта на ВС.</a:t>
            </a:r>
          </a:p>
          <a:p>
            <a:pPr lvl="0"/>
            <a:r>
              <a:rPr lang="ru-RU"/>
              <a:t>Средства за поемане на натоварванията при завиване и спиране.</a:t>
            </a:r>
          </a:p>
          <a:p>
            <a:pPr lvl="0"/>
            <a:r>
              <a:rPr lang="ru-RU"/>
              <a:t>Големите ВС (например Boeing 747) имат възможност да завъртат основния си колесник, за улесняване на завиването.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28AA9-4B8F-43DA-8F7A-7A57002BD2CF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404E-3FE6-4A4F-BFDB-6B3B7BC6DEB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Тележка (</a:t>
            </a:r>
            <a:r>
              <a:rPr lang="en-US"/>
              <a:t>bogie)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16BDB287-DBBF-403E-A1CC-CED4F6EFF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669" y="2209519"/>
            <a:ext cx="5056668" cy="41957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DF9AE-72B0-4B6D-9DDF-E10EE65FE357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38717-9EB0-4A1A-A9C5-2B85678DF9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Колесник намиращ се в тялото на самолета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6CB36-735F-4D1A-8341-D8DD95CBE46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Няма възможност за геометрично заключване, поради което е необходимо да се осигури друг метод за обезопасяване на колесника.</a:t>
            </a:r>
          </a:p>
          <a:p>
            <a:pPr lvl="0"/>
            <a:r>
              <a:rPr lang="bg-BG"/>
              <a:t>В зависимост от конфигурацията на колелата е възможно всяко колело да разполага със собствена стойка и механизъм за завиване.</a:t>
            </a:r>
          </a:p>
          <a:p>
            <a:pPr lvl="0"/>
            <a:r>
              <a:rPr lang="bg-BG"/>
              <a:t>Лесния достъп до колесника по време на полет, позволява ръчното му спускане при спешни случаи.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DDC56-0D5A-4F16-9D40-95F27A3068CF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5" name="Picture 2" descr="Landing gear - Wikipedia">
            <a:extLst>
              <a:ext uri="{FF2B5EF4-FFF2-40B4-BE49-F238E27FC236}">
                <a16:creationId xmlns:a16="http://schemas.microsoft.com/office/drawing/2014/main" id="{9B240A29-83C4-4B02-A57E-EF41077495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27423" y="4562115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3394-5AF4-41D9-BF4D-39FD1A602D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Натоварвания понасяни от колесника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1313D-56F4-413B-9D67-7C6E11CA3DB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400" dirty="0"/>
              <a:t>Натиск (при статично положение и при контакт с </a:t>
            </a:r>
            <a:r>
              <a:rPr lang="ru-RU" sz="2400" dirty="0" err="1"/>
              <a:t>земната</a:t>
            </a:r>
            <a:r>
              <a:rPr lang="ru-RU" sz="2400" dirty="0"/>
              <a:t> </a:t>
            </a:r>
            <a:r>
              <a:rPr lang="ru-RU" sz="2400" dirty="0" err="1"/>
              <a:t>повърхност</a:t>
            </a:r>
            <a:r>
              <a:rPr lang="ru-RU" sz="2400" dirty="0"/>
              <a:t>).</a:t>
            </a:r>
          </a:p>
          <a:p>
            <a:pPr lvl="0"/>
            <a:r>
              <a:rPr lang="ru-RU" sz="2400" dirty="0" err="1"/>
              <a:t>Огъване</a:t>
            </a:r>
            <a:r>
              <a:rPr lang="ru-RU" sz="2400" dirty="0"/>
              <a:t> назад</a:t>
            </a:r>
            <a:r>
              <a:rPr lang="en-US" sz="2400" dirty="0"/>
              <a:t> </a:t>
            </a:r>
            <a:r>
              <a:rPr lang="bg-BG" sz="2400" dirty="0"/>
              <a:t>(при движение по пистата и при спиране)</a:t>
            </a:r>
            <a:r>
              <a:rPr lang="ru-RU" sz="2400" dirty="0"/>
              <a:t>.</a:t>
            </a:r>
          </a:p>
          <a:p>
            <a:pPr lvl="0"/>
            <a:r>
              <a:rPr lang="ru-RU" sz="2400" dirty="0" err="1"/>
              <a:t>Странични</a:t>
            </a:r>
            <a:r>
              <a:rPr lang="ru-RU" sz="2400" dirty="0"/>
              <a:t> (при </a:t>
            </a:r>
            <a:r>
              <a:rPr lang="ru-RU" sz="2400" dirty="0" err="1"/>
              <a:t>кацане</a:t>
            </a:r>
            <a:r>
              <a:rPr lang="en-US" sz="2400" dirty="0"/>
              <a:t> </a:t>
            </a:r>
            <a:r>
              <a:rPr lang="ru-RU" sz="2400" dirty="0" err="1"/>
              <a:t>със</a:t>
            </a:r>
            <a:r>
              <a:rPr lang="ru-RU" sz="2400" dirty="0"/>
              <a:t> </a:t>
            </a:r>
            <a:r>
              <a:rPr lang="ru-RU" sz="2400" dirty="0" err="1"/>
              <a:t>страничен</a:t>
            </a:r>
            <a:r>
              <a:rPr lang="ru-RU" sz="2400" dirty="0"/>
              <a:t> </a:t>
            </a:r>
            <a:r>
              <a:rPr lang="ru-RU" sz="2400" dirty="0" err="1"/>
              <a:t>вятър</a:t>
            </a:r>
            <a:r>
              <a:rPr lang="ru-RU" sz="2400" dirty="0"/>
              <a:t>, </a:t>
            </a:r>
            <a:r>
              <a:rPr lang="ru-RU" sz="2400" dirty="0" err="1"/>
              <a:t>излитане</a:t>
            </a:r>
            <a:r>
              <a:rPr lang="ru-RU" sz="2400" dirty="0"/>
              <a:t> или </a:t>
            </a:r>
            <a:r>
              <a:rPr lang="ru-RU" sz="2400" dirty="0" err="1"/>
              <a:t>рулиране</a:t>
            </a:r>
            <a:r>
              <a:rPr lang="ru-RU" sz="2400" dirty="0"/>
              <a:t>).</a:t>
            </a:r>
          </a:p>
          <a:p>
            <a:pPr lvl="0"/>
            <a:r>
              <a:rPr lang="ru-RU" sz="2400" dirty="0" err="1"/>
              <a:t>Насочени</a:t>
            </a:r>
            <a:r>
              <a:rPr lang="ru-RU" sz="2400" dirty="0"/>
              <a:t> </a:t>
            </a:r>
            <a:r>
              <a:rPr lang="ru-RU" sz="2400" dirty="0" err="1"/>
              <a:t>напред</a:t>
            </a:r>
            <a:r>
              <a:rPr lang="ru-RU" sz="2400" dirty="0"/>
              <a:t> (при </a:t>
            </a:r>
            <a:r>
              <a:rPr lang="bg-BG" sz="2400" dirty="0" err="1"/>
              <a:t>буксиране</a:t>
            </a:r>
            <a:r>
              <a:rPr lang="ru-RU" sz="2400" dirty="0"/>
              <a:t> на самолета).</a:t>
            </a:r>
          </a:p>
          <a:p>
            <a:pPr lvl="0"/>
            <a:r>
              <a:rPr lang="ru-RU" sz="2400" dirty="0" err="1"/>
              <a:t>Усукване</a:t>
            </a:r>
            <a:r>
              <a:rPr lang="ru-RU" sz="2400" dirty="0"/>
              <a:t>  (при </a:t>
            </a:r>
            <a:r>
              <a:rPr lang="ru-RU" sz="2400" dirty="0" err="1"/>
              <a:t>маневриране</a:t>
            </a:r>
            <a:r>
              <a:rPr lang="ru-RU" sz="2400" dirty="0"/>
              <a:t> на </a:t>
            </a:r>
            <a:r>
              <a:rPr lang="ru-RU" sz="2400" dirty="0" err="1"/>
              <a:t>земя</a:t>
            </a:r>
            <a:r>
              <a:rPr lang="ru-RU" sz="2400" dirty="0"/>
              <a:t>). </a:t>
            </a:r>
            <a:endParaRPr lang="en-US" sz="24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7B251D-4C6D-4F71-ACC7-A95746034ED9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1A2BB-23A1-4A6E-944D-6DB0E674CB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Носов колесник</a:t>
            </a:r>
            <a:br>
              <a:rPr lang="bg-BG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E0B81-3F4C-4FDA-A80B-7DB1D3A8A5A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bg-BG" dirty="0"/>
              <a:t>Има по-лека конструкция и е подложен на натиск и срязване.</a:t>
            </a:r>
          </a:p>
          <a:p>
            <a:pPr lvl="0">
              <a:lnSpc>
                <a:spcPct val="90000"/>
              </a:lnSpc>
            </a:pPr>
            <a:r>
              <a:rPr lang="bg-BG" dirty="0"/>
              <a:t>Изисквания към носовия колесник: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bg-BG" dirty="0"/>
              <a:t>-Да има възможност за свободно завъртане при движение по земята, когато колесника е натоварен.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bg-BG" dirty="0"/>
              <a:t>-Да има възможност за </a:t>
            </a:r>
            <a:r>
              <a:rPr lang="bg-BG" dirty="0" err="1"/>
              <a:t>самоцентриране</a:t>
            </a:r>
            <a:r>
              <a:rPr lang="bg-BG" dirty="0"/>
              <a:t> преди прибирането на колесника.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bg-BG" dirty="0"/>
              <a:t>-Да има възможност за завиване с педалите на кормилото за височина или с колело за завиване.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bg-BG" dirty="0"/>
              <a:t>-Да има възможност за поемане на вибрациите в колесника (</a:t>
            </a:r>
            <a:r>
              <a:rPr lang="en-US" dirty="0"/>
              <a:t>Anti-shimmy).</a:t>
            </a:r>
            <a:endParaRPr lang="bg-BG" dirty="0"/>
          </a:p>
          <a:p>
            <a:pPr marL="0" lvl="0" indent="0">
              <a:lnSpc>
                <a:spcPct val="90000"/>
              </a:lnSpc>
              <a:buNone/>
            </a:pPr>
            <a:r>
              <a:rPr lang="bg-BG" dirty="0"/>
              <a:t>-Да има възможност да поема натоварванията от срязване.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7424F-E2E7-42AB-91F8-0ACE261D5DA6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A580E-DFB0-4F40-A609-B13697F5C9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126BF0C1-7FF2-42C4-9C0D-D87E55B1E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240" y="2052635"/>
            <a:ext cx="5005288" cy="41957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0425E-D668-4D0B-9B36-9AE17F085487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5AEE0-738C-4E3F-9182-4A0A12B8812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Система за центриране на носовия колесник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5CFA58A-AD49-4D23-A127-298CFBA7D873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D6DD705F-16E2-4DD6-A0D8-3FDE379EF9F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72310" y="2279370"/>
            <a:ext cx="4731023" cy="3207029"/>
          </a:xfrm>
        </p:spPr>
        <p:txBody>
          <a:bodyPr/>
          <a:lstStyle/>
          <a:p>
            <a:pPr lvl="0"/>
            <a:r>
              <a:rPr lang="bg-BG"/>
              <a:t>Центрирането се извършва механично с помощта на палци или хидравлично чрез механизма за завиване.</a:t>
            </a:r>
          </a:p>
          <a:p>
            <a:pPr lvl="0"/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0358EAC-1AFC-47FC-990F-28537598E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76" y="1525621"/>
            <a:ext cx="2012155" cy="48796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49C65525-BF59-4B18-B3D1-DBA94D66D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2330311"/>
            <a:ext cx="3552828" cy="31051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03C-BC0D-400B-9585-7A76246741E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Система за завиване с носовия колесник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60700-53B2-4341-A57D-6B25264E5DE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При малките самолети се използва механична система от въжета и педалите на кормилото за направление.</a:t>
            </a:r>
          </a:p>
          <a:p>
            <a:pPr lvl="0"/>
            <a:r>
              <a:rPr lang="bg-BG"/>
              <a:t>При големите самолети се използва хидравлични, пневматична или електрическа система.</a:t>
            </a:r>
          </a:p>
          <a:p>
            <a:pPr lvl="0"/>
            <a:r>
              <a:rPr lang="bg-BG"/>
              <a:t>Хидравличната система включва: ръчка или колело за завиване, контролен клапан, цилиндри за завъртане на колесника, устройство, което да задържа механизма в избраната позиция.</a:t>
            </a:r>
          </a:p>
          <a:p>
            <a:pPr lvl="0"/>
            <a:r>
              <a:rPr lang="bg-BG"/>
              <a:t>Налягането в цилиндрите се осигурява от линията за спускане на колесника, така завиването може да се осъществи само, ако колесника е спуснат.</a:t>
            </a:r>
          </a:p>
          <a:p>
            <a:pPr marL="0" lvl="0" indent="0">
              <a:buNone/>
            </a:pPr>
            <a:endParaRPr 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F8A44-A742-4632-9147-7CD90A48A47F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9985A8-281B-495C-8D99-90DDD7F4E7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5" y="523878"/>
            <a:ext cx="8946544" cy="5724528"/>
          </a:xfrm>
        </p:spPr>
        <p:txBody>
          <a:bodyPr/>
          <a:lstStyle/>
          <a:p>
            <a:pPr lvl="0"/>
            <a:r>
              <a:rPr lang="bg-BG"/>
              <a:t>Предназначение</a:t>
            </a:r>
          </a:p>
          <a:p>
            <a:pPr marL="0" lvl="0" indent="0">
              <a:buNone/>
            </a:pPr>
            <a:r>
              <a:rPr lang="bg-BG"/>
              <a:t>-осигурява маневрирането на самолета по пистата</a:t>
            </a:r>
          </a:p>
          <a:p>
            <a:pPr marL="0" lvl="0" indent="0">
              <a:buNone/>
            </a:pPr>
            <a:r>
              <a:rPr lang="bg-BG"/>
              <a:t>-поема теглото на самолета</a:t>
            </a:r>
          </a:p>
          <a:p>
            <a:pPr marL="0" lvl="0" indent="0">
              <a:buNone/>
            </a:pPr>
            <a:r>
              <a:rPr lang="bg-BG"/>
              <a:t>-поема кинетичната енергия при кацане </a:t>
            </a:r>
          </a:p>
          <a:p>
            <a:pPr marL="0" lvl="0" indent="0">
              <a:buNone/>
            </a:pPr>
            <a:r>
              <a:rPr lang="bg-BG"/>
              <a:t>-осигурява безопасното спиране на самолета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406B928-8663-4D8B-BB03-63727EEB6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882" y="3078208"/>
            <a:ext cx="4761390" cy="31701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62964C6-C501-4677-BCC7-02575855F36D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3C129-AC44-40FE-9750-D36B0A6AF42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05880FE-5EDD-46DB-981E-9254CE71CEE8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FBD6C00-F5B0-4464-A487-C341904EB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88" t="2005" r="4251" b="10112"/>
          <a:stretch>
            <a:fillRect/>
          </a:stretch>
        </p:blipFill>
        <p:spPr>
          <a:xfrm>
            <a:off x="2762827" y="874107"/>
            <a:ext cx="5908562" cy="539378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04CA-49B2-466F-AA46-4AAB399DD40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Работа на системата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752EC-0A52-482A-B9EB-39CE9C8178A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Налягането се подава от контролния клапан към цилиндрите, които завъртат колесника в желаната посока.</a:t>
            </a:r>
          </a:p>
          <a:p>
            <a:pPr lvl="0"/>
            <a:r>
              <a:rPr lang="bg-BG"/>
              <a:t>От линията за вдигане на колесника се захранват центриращите цилиндри, намиращи се в изпълнителните мехазнизми.</a:t>
            </a:r>
          </a:p>
          <a:p>
            <a:pPr lvl="0"/>
            <a:r>
              <a:rPr lang="bg-BG"/>
              <a:t>Когато контролния клапан е в неутрално положение, хидравличната течност може свободно да се премества между цилиндрите, което позволява тегленето на самолета.</a:t>
            </a:r>
          </a:p>
          <a:p>
            <a:pPr lvl="0"/>
            <a:r>
              <a:rPr lang="bg-BG"/>
              <a:t>Рестрикторите осигуряват плавното движение на завиващия механизъм.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9C80C-DE05-469E-BB5F-C2FE37CA2E3B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E9161-24FC-49BF-B974-EAC6734AB70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Шими на носовото колело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29A3B-DA0E-4DC8-9CE5-CA8D0B4C20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4796" y="1590260"/>
            <a:ext cx="6750329" cy="5062328"/>
          </a:xfrm>
        </p:spPr>
        <p:txBody>
          <a:bodyPr>
            <a:normAutofit lnSpcReduction="10000"/>
          </a:bodyPr>
          <a:lstStyle/>
          <a:p>
            <a:pPr lvl="0">
              <a:lnSpc>
                <a:spcPct val="90000"/>
              </a:lnSpc>
            </a:pPr>
            <a:r>
              <a:rPr lang="en-US" dirty="0"/>
              <a:t>Nose wheel shimmy.</a:t>
            </a:r>
          </a:p>
          <a:p>
            <a:pPr lvl="0">
              <a:lnSpc>
                <a:spcPct val="90000"/>
              </a:lnSpc>
            </a:pPr>
            <a:r>
              <a:rPr lang="bg-BG" dirty="0"/>
              <a:t>Определение за </a:t>
            </a:r>
            <a:r>
              <a:rPr lang="bg-BG" dirty="0" err="1"/>
              <a:t>шими</a:t>
            </a:r>
            <a:r>
              <a:rPr lang="bg-BG" dirty="0"/>
              <a:t>: </a:t>
            </a:r>
            <a:r>
              <a:rPr lang="ru-RU" dirty="0" err="1"/>
              <a:t>променливи</a:t>
            </a:r>
            <a:r>
              <a:rPr lang="ru-RU" dirty="0"/>
              <a:t>, </a:t>
            </a:r>
            <a:r>
              <a:rPr lang="ru-RU" dirty="0" err="1"/>
              <a:t>краткотрайни</a:t>
            </a:r>
            <a:r>
              <a:rPr lang="ru-RU" dirty="0"/>
              <a:t> </a:t>
            </a:r>
            <a:r>
              <a:rPr lang="ru-RU" dirty="0" err="1"/>
              <a:t>синусоидални</a:t>
            </a:r>
            <a:r>
              <a:rPr lang="ru-RU" dirty="0"/>
              <a:t> </a:t>
            </a:r>
            <a:r>
              <a:rPr lang="ru-RU" dirty="0" err="1"/>
              <a:t>трептения</a:t>
            </a:r>
            <a:r>
              <a:rPr lang="ru-RU" dirty="0"/>
              <a:t> или вибрации.</a:t>
            </a:r>
          </a:p>
          <a:p>
            <a:pPr lvl="0">
              <a:lnSpc>
                <a:spcPct val="90000"/>
              </a:lnSpc>
            </a:pPr>
            <a:r>
              <a:rPr lang="bg-BG" dirty="0"/>
              <a:t>В</a:t>
            </a:r>
            <a:r>
              <a:rPr lang="ru-RU" dirty="0" err="1"/>
              <a:t>ъзниква</a:t>
            </a:r>
            <a:r>
              <a:rPr lang="ru-RU" dirty="0"/>
              <a:t> в </a:t>
            </a:r>
            <a:r>
              <a:rPr lang="ru-RU" dirty="0" err="1"/>
              <a:t>резултат</a:t>
            </a:r>
            <a:r>
              <a:rPr lang="ru-RU" dirty="0"/>
              <a:t> от </a:t>
            </a:r>
            <a:r>
              <a:rPr lang="ru-RU" dirty="0" err="1"/>
              <a:t>еласичните</a:t>
            </a:r>
            <a:r>
              <a:rPr lang="ru-RU" dirty="0"/>
              <a:t> свойства на </a:t>
            </a:r>
            <a:r>
              <a:rPr lang="ru-RU" dirty="0" err="1"/>
              <a:t>страничната</a:t>
            </a:r>
            <a:r>
              <a:rPr lang="ru-RU" dirty="0"/>
              <a:t> стени на </a:t>
            </a:r>
            <a:r>
              <a:rPr lang="ru-RU" dirty="0" err="1"/>
              <a:t>гумите</a:t>
            </a:r>
            <a:r>
              <a:rPr lang="ru-RU" dirty="0"/>
              <a:t>.</a:t>
            </a:r>
          </a:p>
          <a:p>
            <a:pPr lvl="0">
              <a:lnSpc>
                <a:spcPct val="90000"/>
              </a:lnSpc>
            </a:pPr>
            <a:r>
              <a:rPr lang="ru-RU" dirty="0"/>
              <a:t>При </a:t>
            </a:r>
            <a:r>
              <a:rPr lang="ru-RU" dirty="0" err="1"/>
              <a:t>високи</a:t>
            </a:r>
            <a:r>
              <a:rPr lang="ru-RU" dirty="0"/>
              <a:t> скорости </a:t>
            </a:r>
            <a:r>
              <a:rPr lang="ru-RU" dirty="0" err="1"/>
              <a:t>вибрациите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се  </a:t>
            </a:r>
            <a:r>
              <a:rPr lang="ru-RU" dirty="0" err="1"/>
              <a:t>пренесат</a:t>
            </a:r>
            <a:r>
              <a:rPr lang="ru-RU" dirty="0"/>
              <a:t> в </a:t>
            </a:r>
            <a:r>
              <a:rPr lang="ru-RU" dirty="0" err="1"/>
              <a:t>конструкцията</a:t>
            </a:r>
            <a:r>
              <a:rPr lang="ru-RU" dirty="0"/>
              <a:t> на самолета.</a:t>
            </a:r>
          </a:p>
          <a:p>
            <a:pPr lvl="0">
              <a:lnSpc>
                <a:spcPct val="90000"/>
              </a:lnSpc>
            </a:pPr>
            <a:r>
              <a:rPr lang="ru-RU" dirty="0" err="1"/>
              <a:t>Намаляване</a:t>
            </a:r>
            <a:r>
              <a:rPr lang="ru-RU" dirty="0"/>
              <a:t> на </a:t>
            </a:r>
            <a:r>
              <a:rPr lang="ru-RU" dirty="0" err="1"/>
              <a:t>възможността</a:t>
            </a:r>
            <a:r>
              <a:rPr lang="ru-RU" dirty="0"/>
              <a:t> за </a:t>
            </a:r>
            <a:r>
              <a:rPr lang="ru-RU" dirty="0" err="1"/>
              <a:t>поява</a:t>
            </a:r>
            <a:r>
              <a:rPr lang="ru-RU" dirty="0"/>
              <a:t> на </a:t>
            </a:r>
            <a:r>
              <a:rPr lang="ru-RU" dirty="0" err="1"/>
              <a:t>шими</a:t>
            </a:r>
            <a:r>
              <a:rPr lang="ru-RU" dirty="0"/>
              <a:t>: </a:t>
            </a:r>
            <a:r>
              <a:rPr lang="ru-RU" dirty="0" err="1"/>
              <a:t>хидравлично</a:t>
            </a:r>
            <a:r>
              <a:rPr lang="ru-RU" dirty="0"/>
              <a:t> </a:t>
            </a:r>
            <a:r>
              <a:rPr lang="ru-RU" dirty="0" err="1"/>
              <a:t>заключване</a:t>
            </a:r>
            <a:r>
              <a:rPr lang="ru-RU" dirty="0"/>
              <a:t> на </a:t>
            </a:r>
            <a:r>
              <a:rPr lang="ru-RU" dirty="0" err="1"/>
              <a:t>изпълнителния</a:t>
            </a:r>
            <a:r>
              <a:rPr lang="ru-RU" dirty="0"/>
              <a:t> </a:t>
            </a:r>
            <a:r>
              <a:rPr lang="ru-RU" dirty="0" err="1"/>
              <a:t>механизъм</a:t>
            </a:r>
            <a:r>
              <a:rPr lang="ru-RU" dirty="0"/>
              <a:t>, </a:t>
            </a:r>
            <a:r>
              <a:rPr lang="ru-RU" dirty="0" err="1"/>
              <a:t>използване</a:t>
            </a:r>
            <a:r>
              <a:rPr lang="ru-RU" dirty="0"/>
              <a:t> на </a:t>
            </a:r>
            <a:r>
              <a:rPr lang="ru-RU" dirty="0" err="1"/>
              <a:t>бутални</a:t>
            </a:r>
            <a:r>
              <a:rPr lang="ru-RU" dirty="0"/>
              <a:t> </a:t>
            </a:r>
            <a:r>
              <a:rPr lang="ru-RU" dirty="0" err="1"/>
              <a:t>шими</a:t>
            </a:r>
            <a:r>
              <a:rPr lang="ru-RU" dirty="0"/>
              <a:t> </a:t>
            </a:r>
            <a:r>
              <a:rPr lang="ru-RU" dirty="0" err="1"/>
              <a:t>демпфери</a:t>
            </a:r>
            <a:r>
              <a:rPr lang="ru-RU" dirty="0"/>
              <a:t> или </a:t>
            </a:r>
            <a:r>
              <a:rPr lang="ru-RU" dirty="0" err="1"/>
              <a:t>центриращи</a:t>
            </a:r>
            <a:r>
              <a:rPr lang="ru-RU" dirty="0"/>
              <a:t> </a:t>
            </a:r>
            <a:r>
              <a:rPr lang="ru-RU" dirty="0" err="1"/>
              <a:t>пружини</a:t>
            </a:r>
            <a:r>
              <a:rPr lang="ru-RU" dirty="0"/>
              <a:t>, </a:t>
            </a:r>
            <a:r>
              <a:rPr lang="ru-RU" dirty="0" err="1"/>
              <a:t>използване</a:t>
            </a:r>
            <a:r>
              <a:rPr lang="ru-RU" dirty="0"/>
              <a:t> на две </a:t>
            </a:r>
            <a:r>
              <a:rPr lang="ru-RU" dirty="0" err="1"/>
              <a:t>носови</a:t>
            </a:r>
            <a:r>
              <a:rPr lang="ru-RU" dirty="0"/>
              <a:t> колела или колело с двоен контакт.</a:t>
            </a:r>
          </a:p>
          <a:p>
            <a:pPr lvl="0">
              <a:lnSpc>
                <a:spcPct val="90000"/>
              </a:lnSpc>
            </a:pPr>
            <a:r>
              <a:rPr lang="ru-RU" dirty="0" err="1"/>
              <a:t>Освен</a:t>
            </a:r>
            <a:r>
              <a:rPr lang="ru-RU" dirty="0"/>
              <a:t> на </a:t>
            </a:r>
            <a:r>
              <a:rPr lang="ru-RU" dirty="0" err="1"/>
              <a:t>предния</a:t>
            </a:r>
            <a:r>
              <a:rPr lang="ru-RU" dirty="0"/>
              <a:t> колесник, демпфер се </a:t>
            </a:r>
            <a:r>
              <a:rPr lang="ru-RU" dirty="0" err="1"/>
              <a:t>поставя</a:t>
            </a:r>
            <a:r>
              <a:rPr lang="ru-RU" dirty="0"/>
              <a:t> и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torque</a:t>
            </a:r>
            <a:r>
              <a:rPr lang="ru-RU" dirty="0"/>
              <a:t> </a:t>
            </a:r>
            <a:r>
              <a:rPr lang="ru-RU" dirty="0" err="1"/>
              <a:t>link</a:t>
            </a:r>
            <a:r>
              <a:rPr lang="ru-RU" dirty="0"/>
              <a:t>-a на </a:t>
            </a:r>
            <a:r>
              <a:rPr lang="ru-RU" dirty="0" err="1"/>
              <a:t>основния</a:t>
            </a:r>
            <a:r>
              <a:rPr lang="ru-RU" dirty="0"/>
              <a:t> колесник.</a:t>
            </a:r>
          </a:p>
          <a:p>
            <a:pPr lvl="0"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FB44F5-EF4A-499A-BB4D-E4189A98A77D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0D40F37-01B0-47DB-A25C-A50D50278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000" y="1469349"/>
            <a:ext cx="3270507" cy="34396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1BA1A89-EB6B-4CB8-A466-4DC14995F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951" y="5004751"/>
            <a:ext cx="4023167" cy="17828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AE2E-8532-4F62-B10F-EF5613E32B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995077"/>
          </a:xfrm>
        </p:spPr>
        <p:txBody>
          <a:bodyPr anchorCtr="1"/>
          <a:lstStyle/>
          <a:p>
            <a:pPr lvl="0" algn="ctr"/>
            <a:r>
              <a:rPr lang="bg-BG" sz="3200"/>
              <a:t>Конфигурация на стойката на колесника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4A6DD-8EFD-461B-8D1A-1B5E691125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8297" y="1447796"/>
            <a:ext cx="10220239" cy="5114467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ru-RU" sz="1900" dirty="0" err="1"/>
              <a:t>Увеличаването</a:t>
            </a:r>
            <a:r>
              <a:rPr lang="ru-RU" sz="1900" dirty="0"/>
              <a:t> на размерите и </a:t>
            </a:r>
            <a:r>
              <a:rPr lang="ru-RU" sz="1900" dirty="0" err="1"/>
              <a:t>масата</a:t>
            </a:r>
            <a:r>
              <a:rPr lang="ru-RU" sz="1900" dirty="0"/>
              <a:t> на </a:t>
            </a:r>
            <a:r>
              <a:rPr lang="ru-RU" sz="1900" dirty="0" err="1"/>
              <a:t>съвременните</a:t>
            </a:r>
            <a:r>
              <a:rPr lang="ru-RU" sz="1900" dirty="0"/>
              <a:t> ВС е довело до </a:t>
            </a:r>
            <a:r>
              <a:rPr lang="ru-RU" sz="1900" dirty="0" err="1"/>
              <a:t>увеличаване</a:t>
            </a:r>
            <a:r>
              <a:rPr lang="ru-RU" sz="1900" dirty="0"/>
              <a:t> на </a:t>
            </a:r>
            <a:r>
              <a:rPr lang="ru-RU" sz="1900" dirty="0" err="1"/>
              <a:t>натоварването</a:t>
            </a:r>
            <a:r>
              <a:rPr lang="ru-RU" sz="1900" dirty="0"/>
              <a:t> в </a:t>
            </a:r>
            <a:r>
              <a:rPr lang="ru-RU" sz="1900" dirty="0" err="1"/>
              <a:t>колелата</a:t>
            </a:r>
            <a:r>
              <a:rPr lang="ru-RU" sz="1900" dirty="0"/>
              <a:t>.</a:t>
            </a:r>
          </a:p>
          <a:p>
            <a:pPr lvl="0">
              <a:lnSpc>
                <a:spcPct val="90000"/>
              </a:lnSpc>
            </a:pPr>
            <a:r>
              <a:rPr lang="ru-RU" sz="1900" dirty="0" err="1"/>
              <a:t>Натоварването</a:t>
            </a:r>
            <a:r>
              <a:rPr lang="ru-RU" sz="1900" dirty="0"/>
              <a:t> на </a:t>
            </a:r>
            <a:r>
              <a:rPr lang="ru-RU" sz="1900" dirty="0" err="1"/>
              <a:t>колелата</a:t>
            </a:r>
            <a:r>
              <a:rPr lang="ru-RU" sz="1900" dirty="0"/>
              <a:t> </a:t>
            </a:r>
            <a:r>
              <a:rPr lang="ru-RU" sz="1900" dirty="0" err="1"/>
              <a:t>има</a:t>
            </a:r>
            <a:r>
              <a:rPr lang="ru-RU" sz="1900" dirty="0"/>
              <a:t> </a:t>
            </a:r>
            <a:r>
              <a:rPr lang="ru-RU" sz="1900" dirty="0" err="1"/>
              <a:t>пряко</a:t>
            </a:r>
            <a:r>
              <a:rPr lang="ru-RU" sz="1900" dirty="0"/>
              <a:t> отношение </a:t>
            </a:r>
            <a:r>
              <a:rPr lang="ru-RU" sz="1900" dirty="0" err="1"/>
              <a:t>към</a:t>
            </a:r>
            <a:r>
              <a:rPr lang="ru-RU" sz="1900" dirty="0"/>
              <a:t> вида </a:t>
            </a:r>
            <a:r>
              <a:rPr lang="ru-RU" sz="1900" dirty="0" err="1"/>
              <a:t>повърхност</a:t>
            </a:r>
            <a:r>
              <a:rPr lang="ru-RU" sz="1900" dirty="0"/>
              <a:t>, от </a:t>
            </a:r>
            <a:r>
              <a:rPr lang="ru-RU" sz="1900" dirty="0" err="1"/>
              <a:t>която</a:t>
            </a:r>
            <a:r>
              <a:rPr lang="ru-RU" sz="1900" dirty="0"/>
              <a:t> ВС </a:t>
            </a:r>
            <a:r>
              <a:rPr lang="ru-RU" sz="1900" dirty="0" err="1"/>
              <a:t>може</a:t>
            </a:r>
            <a:r>
              <a:rPr lang="ru-RU" sz="1900" dirty="0"/>
              <a:t> да </a:t>
            </a:r>
            <a:r>
              <a:rPr lang="ru-RU" sz="1900" dirty="0" err="1"/>
              <a:t>оперира</a:t>
            </a:r>
            <a:r>
              <a:rPr lang="ru-RU" sz="1900" dirty="0"/>
              <a:t>.</a:t>
            </a:r>
          </a:p>
          <a:p>
            <a:pPr lvl="0">
              <a:lnSpc>
                <a:spcPct val="90000"/>
              </a:lnSpc>
            </a:pPr>
            <a:r>
              <a:rPr lang="ru-RU" sz="1900" dirty="0" err="1"/>
              <a:t>Основно</a:t>
            </a:r>
            <a:r>
              <a:rPr lang="ru-RU" sz="1900" dirty="0"/>
              <a:t> се </a:t>
            </a:r>
            <a:r>
              <a:rPr lang="ru-RU" sz="1900" dirty="0" err="1"/>
              <a:t>използват</a:t>
            </a:r>
            <a:r>
              <a:rPr lang="ru-RU" sz="1900" dirty="0"/>
              <a:t> </a:t>
            </a:r>
            <a:r>
              <a:rPr lang="ru-RU" sz="1900" dirty="0" err="1"/>
              <a:t>колесници</a:t>
            </a:r>
            <a:r>
              <a:rPr lang="ru-RU" sz="1900" dirty="0"/>
              <a:t>, </a:t>
            </a:r>
            <a:r>
              <a:rPr lang="ru-RU" sz="1900" dirty="0" err="1"/>
              <a:t>които</a:t>
            </a:r>
            <a:r>
              <a:rPr lang="ru-RU" sz="1900" dirty="0"/>
              <a:t> </a:t>
            </a:r>
            <a:r>
              <a:rPr lang="ru-RU" sz="1900" dirty="0" err="1"/>
              <a:t>осигуряват</a:t>
            </a:r>
            <a:r>
              <a:rPr lang="ru-RU" sz="1900" dirty="0"/>
              <a:t> </a:t>
            </a:r>
            <a:r>
              <a:rPr lang="ru-RU" sz="1900" dirty="0" err="1"/>
              <a:t>ниско</a:t>
            </a:r>
            <a:r>
              <a:rPr lang="ru-RU" sz="1900" dirty="0"/>
              <a:t> </a:t>
            </a:r>
            <a:r>
              <a:rPr lang="ru-RU" sz="1900" dirty="0" err="1"/>
              <a:t>натоварване</a:t>
            </a:r>
            <a:r>
              <a:rPr lang="ru-RU" sz="1900" dirty="0"/>
              <a:t> на </a:t>
            </a:r>
            <a:r>
              <a:rPr lang="ru-RU" sz="1900" dirty="0" err="1"/>
              <a:t>колелата</a:t>
            </a:r>
            <a:r>
              <a:rPr lang="ru-RU" sz="1900" dirty="0"/>
              <a:t>.</a:t>
            </a:r>
          </a:p>
          <a:p>
            <a:pPr lvl="0">
              <a:lnSpc>
                <a:spcPct val="90000"/>
              </a:lnSpc>
              <a:buFont typeface="Arial" pitchFamily="34"/>
              <a:buChar char="•"/>
            </a:pPr>
            <a:r>
              <a:rPr lang="ru-RU" sz="1900" dirty="0" err="1"/>
              <a:t>Замяна</a:t>
            </a:r>
            <a:r>
              <a:rPr lang="ru-RU" sz="1900" dirty="0"/>
              <a:t> на </a:t>
            </a:r>
            <a:r>
              <a:rPr lang="ru-RU" sz="1900" dirty="0" err="1"/>
              <a:t>единичните</a:t>
            </a:r>
            <a:r>
              <a:rPr lang="ru-RU" sz="1900" dirty="0"/>
              <a:t> колела с </a:t>
            </a:r>
            <a:r>
              <a:rPr lang="ru-RU" sz="1900" dirty="0" err="1"/>
              <a:t>по-малки</a:t>
            </a:r>
            <a:r>
              <a:rPr lang="ru-RU" sz="1900" dirty="0"/>
              <a:t> и </a:t>
            </a:r>
            <a:r>
              <a:rPr lang="ru-RU" sz="1900" dirty="0" err="1"/>
              <a:t>повече</a:t>
            </a:r>
            <a:r>
              <a:rPr lang="ru-RU" sz="1900" dirty="0"/>
              <a:t> на </a:t>
            </a:r>
            <a:r>
              <a:rPr lang="ru-RU" sz="1900" dirty="0" err="1"/>
              <a:t>брой</a:t>
            </a:r>
            <a:r>
              <a:rPr lang="ru-RU" sz="1900" dirty="0"/>
              <a:t> колела.</a:t>
            </a:r>
          </a:p>
          <a:p>
            <a:pPr lvl="0">
              <a:lnSpc>
                <a:spcPct val="90000"/>
              </a:lnSpc>
              <a:buFont typeface="Arial" pitchFamily="34"/>
              <a:buChar char="•"/>
            </a:pPr>
            <a:r>
              <a:rPr lang="ru-RU" sz="1900" dirty="0" err="1"/>
              <a:t>Възможно</a:t>
            </a:r>
            <a:r>
              <a:rPr lang="ru-RU" sz="1900" dirty="0"/>
              <a:t> е </a:t>
            </a:r>
            <a:r>
              <a:rPr lang="ru-RU" sz="1900" dirty="0" err="1"/>
              <a:t>използването</a:t>
            </a:r>
            <a:r>
              <a:rPr lang="ru-RU" sz="1900" dirty="0"/>
              <a:t> на </a:t>
            </a:r>
            <a:r>
              <a:rPr lang="ru-RU" sz="1900" dirty="0" err="1"/>
              <a:t>повече</a:t>
            </a:r>
            <a:r>
              <a:rPr lang="ru-RU" sz="1900" dirty="0"/>
              <a:t> от две </a:t>
            </a:r>
            <a:r>
              <a:rPr lang="ru-RU" sz="1900" dirty="0" err="1"/>
              <a:t>основни</a:t>
            </a:r>
            <a:r>
              <a:rPr lang="ru-RU" sz="1900" dirty="0"/>
              <a:t> стойки.</a:t>
            </a:r>
          </a:p>
          <a:p>
            <a:pPr lvl="0">
              <a:lnSpc>
                <a:spcPct val="90000"/>
              </a:lnSpc>
            </a:pPr>
            <a:r>
              <a:rPr lang="ru-RU" sz="1900" dirty="0" err="1"/>
              <a:t>Използването</a:t>
            </a:r>
            <a:r>
              <a:rPr lang="ru-RU" sz="1900" dirty="0"/>
              <a:t> на </a:t>
            </a:r>
            <a:r>
              <a:rPr lang="ru-RU" sz="1900" dirty="0" err="1"/>
              <a:t>повече</a:t>
            </a:r>
            <a:r>
              <a:rPr lang="ru-RU" sz="1900" dirty="0"/>
              <a:t> кол</a:t>
            </a:r>
            <a:r>
              <a:rPr lang="bg-BG" sz="1900" dirty="0"/>
              <a:t>е</a:t>
            </a:r>
            <a:r>
              <a:rPr lang="ru-RU" sz="1900" dirty="0"/>
              <a:t>ла </a:t>
            </a:r>
            <a:r>
              <a:rPr lang="ru-RU" sz="1900" dirty="0" err="1"/>
              <a:t>има</a:t>
            </a:r>
            <a:r>
              <a:rPr lang="ru-RU" sz="1900" dirty="0"/>
              <a:t> и </a:t>
            </a:r>
            <a:r>
              <a:rPr lang="ru-RU" sz="1900" dirty="0" err="1"/>
              <a:t>други</a:t>
            </a:r>
            <a:r>
              <a:rPr lang="ru-RU" sz="1900" dirty="0"/>
              <a:t> </a:t>
            </a:r>
            <a:r>
              <a:rPr lang="ru-RU" sz="1900" dirty="0" err="1"/>
              <a:t>предимства</a:t>
            </a:r>
            <a:r>
              <a:rPr lang="ru-RU" sz="1900" dirty="0"/>
              <a:t> </a:t>
            </a:r>
            <a:r>
              <a:rPr lang="ru-RU" sz="1900" dirty="0" err="1"/>
              <a:t>освен</a:t>
            </a:r>
            <a:r>
              <a:rPr lang="ru-RU" sz="1900" dirty="0"/>
              <a:t> </a:t>
            </a:r>
            <a:r>
              <a:rPr lang="ru-RU" sz="1900" dirty="0" err="1"/>
              <a:t>намаляване</a:t>
            </a:r>
            <a:r>
              <a:rPr lang="ru-RU" sz="1900" dirty="0"/>
              <a:t> на </a:t>
            </a:r>
            <a:r>
              <a:rPr lang="ru-RU" sz="1900" dirty="0" err="1"/>
              <a:t>натоварването</a:t>
            </a:r>
            <a:r>
              <a:rPr lang="ru-RU" sz="1900" dirty="0"/>
              <a:t>. </a:t>
            </a:r>
            <a:r>
              <a:rPr lang="ru-RU" sz="1900" dirty="0" err="1"/>
              <a:t>Това</a:t>
            </a:r>
            <a:r>
              <a:rPr lang="ru-RU" sz="1900" dirty="0"/>
              <a:t> </a:t>
            </a:r>
            <a:r>
              <a:rPr lang="ru-RU" sz="1900" dirty="0" err="1"/>
              <a:t>са</a:t>
            </a:r>
            <a:r>
              <a:rPr lang="ru-RU" sz="1900" dirty="0"/>
              <a:t>:</a:t>
            </a:r>
          </a:p>
          <a:p>
            <a:pPr lvl="0">
              <a:lnSpc>
                <a:spcPct val="90000"/>
              </a:lnSpc>
              <a:buFont typeface="Arial" pitchFamily="34"/>
              <a:buChar char="•"/>
            </a:pPr>
            <a:r>
              <a:rPr lang="bg-BG" sz="1900" dirty="0"/>
              <a:t>Тегло.</a:t>
            </a:r>
          </a:p>
          <a:p>
            <a:pPr lvl="0">
              <a:lnSpc>
                <a:spcPct val="90000"/>
              </a:lnSpc>
              <a:buFont typeface="Arial" pitchFamily="34"/>
              <a:buChar char="•"/>
            </a:pPr>
            <a:r>
              <a:rPr lang="bg-BG" sz="1900" dirty="0"/>
              <a:t>Улеснено обслужване.</a:t>
            </a:r>
          </a:p>
          <a:p>
            <a:pPr lvl="0">
              <a:lnSpc>
                <a:spcPct val="90000"/>
              </a:lnSpc>
              <a:buFont typeface="Arial" pitchFamily="34"/>
              <a:buChar char="•"/>
            </a:pPr>
            <a:r>
              <a:rPr lang="bg-BG" sz="1900" dirty="0"/>
              <a:t>По-висок коефициент на безопасност. </a:t>
            </a:r>
          </a:p>
          <a:p>
            <a:pPr lvl="0">
              <a:lnSpc>
                <a:spcPct val="90000"/>
              </a:lnSpc>
              <a:buFont typeface="Arial" pitchFamily="34"/>
              <a:buChar char="•"/>
            </a:pPr>
            <a:r>
              <a:rPr lang="ru-RU" sz="1900" dirty="0" err="1"/>
              <a:t>Улеснено</a:t>
            </a:r>
            <a:r>
              <a:rPr lang="ru-RU" sz="1900" dirty="0"/>
              <a:t> </a:t>
            </a:r>
            <a:r>
              <a:rPr lang="ru-RU" sz="1900" dirty="0" err="1"/>
              <a:t>поместване</a:t>
            </a:r>
            <a:r>
              <a:rPr lang="ru-RU" sz="1900" dirty="0"/>
              <a:t> на колесника в прибрано положение. </a:t>
            </a:r>
            <a:endParaRPr lang="bg-BG" sz="1900" dirty="0"/>
          </a:p>
          <a:p>
            <a:pPr lvl="0">
              <a:lnSpc>
                <a:spcPct val="90000"/>
              </a:lnSpc>
              <a:buFont typeface="Arial" pitchFamily="34"/>
              <a:buChar char="•"/>
            </a:pPr>
            <a:endParaRPr lang="en-US" sz="19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4C76EE-3CD2-414D-94D2-629230744207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BE31-8D6E-4695-99B9-3B487825B0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 sz="4400"/>
              <a:t>Конфигурация на стойката на колесника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E63AD-C9EB-4FAB-BA16-7D41664A169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err="1"/>
              <a:t>Основният</a:t>
            </a:r>
            <a:r>
              <a:rPr lang="ru-RU" dirty="0"/>
              <a:t> </a:t>
            </a:r>
            <a:r>
              <a:rPr lang="ru-RU" dirty="0" err="1"/>
              <a:t>недостатък</a:t>
            </a:r>
            <a:r>
              <a:rPr lang="ru-RU" dirty="0"/>
              <a:t> на </a:t>
            </a:r>
            <a:r>
              <a:rPr lang="ru-RU" dirty="0" err="1"/>
              <a:t>многоколесните</a:t>
            </a:r>
            <a:r>
              <a:rPr lang="ru-RU" dirty="0"/>
              <a:t> </a:t>
            </a:r>
            <a:r>
              <a:rPr lang="ru-RU" dirty="0" err="1"/>
              <a:t>ходови</a:t>
            </a:r>
            <a:r>
              <a:rPr lang="ru-RU" dirty="0"/>
              <a:t> части е, че те </a:t>
            </a:r>
            <a:r>
              <a:rPr lang="ru-RU" dirty="0" err="1"/>
              <a:t>имат</a:t>
            </a:r>
            <a:r>
              <a:rPr lang="ru-RU" dirty="0"/>
              <a:t> много </a:t>
            </a:r>
            <a:r>
              <a:rPr lang="ru-RU" dirty="0" err="1"/>
              <a:t>голяма</a:t>
            </a:r>
            <a:r>
              <a:rPr lang="ru-RU" dirty="0"/>
              <a:t> контактна </a:t>
            </a:r>
            <a:r>
              <a:rPr lang="ru-RU" dirty="0" err="1"/>
              <a:t>повърхнина</a:t>
            </a:r>
            <a:r>
              <a:rPr lang="ru-RU" dirty="0"/>
              <a:t>, </a:t>
            </a:r>
            <a:r>
              <a:rPr lang="ru-RU" dirty="0" err="1"/>
              <a:t>поради</a:t>
            </a:r>
            <a:r>
              <a:rPr lang="ru-RU" dirty="0"/>
              <a:t> </a:t>
            </a:r>
            <a:r>
              <a:rPr lang="ru-RU" dirty="0" err="1"/>
              <a:t>което</a:t>
            </a:r>
            <a:r>
              <a:rPr lang="ru-RU" dirty="0"/>
              <a:t> се влачат при завой. </a:t>
            </a:r>
          </a:p>
          <a:p>
            <a:pPr lvl="0"/>
            <a:r>
              <a:rPr lang="ru-RU" dirty="0" err="1"/>
              <a:t>Това</a:t>
            </a:r>
            <a:r>
              <a:rPr lang="ru-RU" dirty="0"/>
              <a:t> води до </a:t>
            </a:r>
            <a:r>
              <a:rPr lang="ru-RU" dirty="0" err="1"/>
              <a:t>повишено</a:t>
            </a:r>
            <a:r>
              <a:rPr lang="ru-RU" dirty="0"/>
              <a:t> </a:t>
            </a:r>
            <a:r>
              <a:rPr lang="ru-RU" dirty="0" err="1"/>
              <a:t>натоварване</a:t>
            </a:r>
            <a:r>
              <a:rPr lang="ru-RU" dirty="0"/>
              <a:t> в колесника и </a:t>
            </a:r>
            <a:r>
              <a:rPr lang="ru-RU" dirty="0" err="1"/>
              <a:t>гумите</a:t>
            </a:r>
            <a:r>
              <a:rPr lang="ru-RU" dirty="0"/>
              <a:t>. </a:t>
            </a:r>
          </a:p>
          <a:p>
            <a:pPr lvl="0"/>
            <a:r>
              <a:rPr lang="ru-RU" dirty="0"/>
              <a:t>За </a:t>
            </a:r>
            <a:r>
              <a:rPr lang="ru-RU" dirty="0" err="1"/>
              <a:t>намаляването</a:t>
            </a:r>
            <a:r>
              <a:rPr lang="ru-RU" dirty="0"/>
              <a:t> на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натоварване</a:t>
            </a:r>
            <a:r>
              <a:rPr lang="ru-RU" dirty="0"/>
              <a:t> е необходимо </a:t>
            </a:r>
            <a:r>
              <a:rPr lang="ru-RU" dirty="0" err="1"/>
              <a:t>маневрирането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с </a:t>
            </a:r>
            <a:r>
              <a:rPr lang="ru-RU" dirty="0" err="1"/>
              <a:t>възможно</a:t>
            </a:r>
            <a:r>
              <a:rPr lang="ru-RU" dirty="0"/>
              <a:t> най-</a:t>
            </a:r>
            <a:r>
              <a:rPr lang="ru-RU" dirty="0" err="1"/>
              <a:t>голям</a:t>
            </a:r>
            <a:r>
              <a:rPr lang="ru-RU" dirty="0"/>
              <a:t> радиус на </a:t>
            </a:r>
            <a:r>
              <a:rPr lang="ru-RU" dirty="0" err="1"/>
              <a:t>завоя</a:t>
            </a:r>
            <a:r>
              <a:rPr lang="ru-RU" dirty="0"/>
              <a:t> и самолета да се </a:t>
            </a:r>
            <a:r>
              <a:rPr lang="ru-RU" dirty="0" err="1"/>
              <a:t>движи</a:t>
            </a:r>
            <a:r>
              <a:rPr lang="ru-RU" dirty="0"/>
              <a:t> по права линия за известно </a:t>
            </a:r>
            <a:r>
              <a:rPr lang="ru-RU" dirty="0" err="1"/>
              <a:t>време</a:t>
            </a:r>
            <a:r>
              <a:rPr lang="ru-RU" dirty="0"/>
              <a:t> </a:t>
            </a:r>
            <a:r>
              <a:rPr lang="ru-RU" dirty="0" err="1"/>
              <a:t>преди</a:t>
            </a:r>
            <a:r>
              <a:rPr lang="ru-RU" dirty="0"/>
              <a:t> </a:t>
            </a:r>
            <a:r>
              <a:rPr lang="ru-RU" dirty="0" err="1"/>
              <a:t>спиране</a:t>
            </a:r>
            <a:r>
              <a:rPr lang="ru-RU" dirty="0"/>
              <a:t>.</a:t>
            </a:r>
            <a:endParaRPr lang="bg-BG" dirty="0"/>
          </a:p>
          <a:p>
            <a:pPr lvl="0"/>
            <a:r>
              <a:rPr lang="bg-BG" dirty="0"/>
              <a:t>Когато по пистата има киша, смес от вода, мокър сняг и лед трябва колесника да се вдигне и спусне няколко пъти, за да не замръзне и да се блокира, когато е в прибрано положение.</a:t>
            </a:r>
            <a:endParaRPr lang="ru-RU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9CDE8A-6CCD-4105-8C9F-AABEF93935B3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6001-C77A-4882-BC6C-1B17213419E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Хидравлична система за вдигане и спускане на колесника</a:t>
            </a:r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F06CB13-1214-4839-A983-F6723F5239F2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4DC4BAE-4C09-4285-BFD5-056027FF5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58" r="1" b="2053"/>
          <a:stretch>
            <a:fillRect/>
          </a:stretch>
        </p:blipFill>
        <p:spPr>
          <a:xfrm>
            <a:off x="2430923" y="2052635"/>
            <a:ext cx="6291922" cy="419576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73FAA9A-EDAB-4324-8B66-62AD625DAC4D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32F03B7D-2EEE-4CCF-8E35-B00BD6C87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278" t="17406" r="10625" b="3000"/>
          <a:stretch>
            <a:fillRect/>
          </a:stretch>
        </p:blipFill>
        <p:spPr>
          <a:xfrm>
            <a:off x="1890659" y="1973128"/>
            <a:ext cx="6915625" cy="456539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46661F-1940-42FD-9619-67215032E3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688A8B6-834F-42AE-9A82-CFD729D8ED5B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E9E24546-1E24-4F96-99E4-AA7E3A025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6231" t="22957" r="12656" b="4001"/>
          <a:stretch>
            <a:fillRect/>
          </a:stretch>
        </p:blipFill>
        <p:spPr>
          <a:xfrm>
            <a:off x="1846255" y="1963161"/>
            <a:ext cx="7004422" cy="454978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009D81-158A-4A02-92E2-AE16171D144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2CA6D34-D0ED-463B-81B5-5490C8B2FB8A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C54937ED-07CB-4F3F-8B2B-08C957B29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0786" t="16234" r="8160" b="1738"/>
          <a:stretch>
            <a:fillRect/>
          </a:stretch>
        </p:blipFill>
        <p:spPr>
          <a:xfrm>
            <a:off x="1904119" y="2043748"/>
            <a:ext cx="6888696" cy="462844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4E20D6-8E87-42FA-8636-DB2A608379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106F4-D9D9-44B1-A61F-AE29E31C12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73" y="452719"/>
            <a:ext cx="10206761" cy="1400531"/>
          </a:xfrm>
        </p:spPr>
        <p:txBody>
          <a:bodyPr anchorCtr="1"/>
          <a:lstStyle/>
          <a:p>
            <a:pPr lvl="0" algn="ctr"/>
            <a:r>
              <a:rPr lang="bg-BG"/>
              <a:t>Пневматична система за прибиране и пускане на колесника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74E0B9F-762B-435B-A3F0-B14C7656C174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9EEA3C0-F7FE-4A20-AF12-5F588107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6480"/>
          <a:stretch>
            <a:fillRect/>
          </a:stretch>
        </p:blipFill>
        <p:spPr>
          <a:xfrm>
            <a:off x="1758574" y="1853251"/>
            <a:ext cx="6981169" cy="484247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3496-A9AB-4BE9-80BE-EA1F9814EB0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Видове колесници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4CBF7-46C3-4FD5-91D2-30E37EC8472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Неприбираем колесник</a:t>
            </a:r>
          </a:p>
          <a:p>
            <a:pPr marL="0" lvl="0" indent="0">
              <a:buNone/>
            </a:pPr>
            <a:r>
              <a:rPr lang="bg-BG"/>
              <a:t>-</a:t>
            </a:r>
            <a:r>
              <a:rPr lang="ru-RU"/>
              <a:t>с ресорен амортизатор</a:t>
            </a:r>
          </a:p>
          <a:p>
            <a:pPr marL="0" lvl="0" indent="0">
              <a:buNone/>
            </a:pPr>
            <a:r>
              <a:rPr lang="ru-RU"/>
              <a:t>-с амортизиращ шнур</a:t>
            </a:r>
          </a:p>
          <a:p>
            <a:pPr marL="0" lvl="0" indent="0">
              <a:buNone/>
            </a:pPr>
            <a:r>
              <a:rPr lang="ru-RU"/>
              <a:t>-маслено-пружинен или маслено-пневматичен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EA76F-FCAD-4D01-8F4C-0BC70F15A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11" y="3952155"/>
            <a:ext cx="3371383" cy="23776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0802D-413D-4C25-B32C-72D55CBD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654" y="3854654"/>
            <a:ext cx="1938692" cy="27678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1CDA-0CE3-42F9-8434-0FDD32A46BB0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5A2AC-FE23-3877-791D-F86BE3DDC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264" y="4150657"/>
            <a:ext cx="4825778" cy="181762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99B76-87AD-4D61-8659-78626251DD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Електрическа система за прибиране на колесника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1C5837-E40F-4C54-ADA9-5C5411C47AD5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14265FB-1635-4D8F-A1FD-C2AA329CB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8049"/>
          <a:stretch>
            <a:fillRect/>
          </a:stretch>
        </p:blipFill>
        <p:spPr>
          <a:xfrm>
            <a:off x="1834679" y="2231090"/>
            <a:ext cx="7027584" cy="417419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00B3-14CD-4DEC-854B-02ED25D2FB5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Индикация на положението на колесника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492B6D3-6647-43D0-B486-3F3E31856F36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DE7D4F0-6B76-4EC7-A5AC-B4F4D06A8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65" t="2554" r="1140" b="7727"/>
          <a:stretch>
            <a:fillRect/>
          </a:stretch>
        </p:blipFill>
        <p:spPr>
          <a:xfrm>
            <a:off x="2299194" y="1813364"/>
            <a:ext cx="6098545" cy="502681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1E85-5DBA-4754-A110-4F1F175868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Индикация на положението на колесника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CE03CCE-3DD6-4E02-B7C6-5AD271FC4BFE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01E5F011-9789-45FC-895A-BDDE93D04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851" y="1853251"/>
            <a:ext cx="4319241" cy="48037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B9263-7B4D-43FD-93B3-6B0B8B1238B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Безопастност на системата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8D55C-8E79-4DC7-9729-CB3C3086132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ru-RU" b="1"/>
              <a:t>Центриране на носовото колело</a:t>
            </a:r>
            <a:r>
              <a:rPr lang="en-US" b="1"/>
              <a:t> (Nose wheel centering)</a:t>
            </a:r>
            <a:r>
              <a:rPr lang="ru-RU" b="1"/>
              <a:t>:</a:t>
            </a:r>
            <a:r>
              <a:rPr lang="ru-RU"/>
              <a:t> за предотвратяване повреда на конструкцията.</a:t>
            </a:r>
          </a:p>
          <a:p>
            <a:pPr lvl="0">
              <a:lnSpc>
                <a:spcPct val="90000"/>
              </a:lnSpc>
            </a:pPr>
            <a:r>
              <a:rPr lang="ru-RU" b="1"/>
              <a:t>Заключване на ръчката за управление на колесника</a:t>
            </a:r>
            <a:r>
              <a:rPr lang="en-US" b="1"/>
              <a:t> (Gear selector lock)</a:t>
            </a:r>
            <a:r>
              <a:rPr lang="ru-RU" b="1"/>
              <a:t>: </a:t>
            </a:r>
            <a:r>
              <a:rPr lang="ru-RU"/>
              <a:t>за предотвратяване неволното прибиране на колесника на земя.</a:t>
            </a:r>
          </a:p>
          <a:p>
            <a:pPr lvl="0">
              <a:lnSpc>
                <a:spcPct val="90000"/>
              </a:lnSpc>
            </a:pPr>
            <a:r>
              <a:rPr lang="ru-RU" b="1"/>
              <a:t>Наземни заключващи механизми</a:t>
            </a:r>
            <a:r>
              <a:rPr lang="en-US" b="1"/>
              <a:t> / </a:t>
            </a:r>
            <a:r>
              <a:rPr lang="bg-BG" b="1"/>
              <a:t>щифтове </a:t>
            </a:r>
            <a:r>
              <a:rPr lang="en-US" b="1"/>
              <a:t>(Ground locks)</a:t>
            </a:r>
            <a:r>
              <a:rPr lang="ru-RU" b="1"/>
              <a:t>: </a:t>
            </a:r>
            <a:r>
              <a:rPr lang="ru-RU"/>
              <a:t>предпазват от неволно прибиране на колесника на земя.</a:t>
            </a:r>
          </a:p>
          <a:p>
            <a:pPr lvl="0">
              <a:lnSpc>
                <a:spcPct val="90000"/>
              </a:lnSpc>
            </a:pPr>
            <a:r>
              <a:rPr lang="ru-RU" b="1"/>
              <a:t>Сигнализиращи устройства</a:t>
            </a:r>
            <a:r>
              <a:rPr lang="en-US" b="1"/>
              <a:t> (Warning devices)</a:t>
            </a:r>
            <a:r>
              <a:rPr lang="ru-RU" b="1"/>
              <a:t>:</a:t>
            </a:r>
            <a:r>
              <a:rPr lang="ru-RU"/>
              <a:t> за предпазване от кацане с прибран или незаключен колесник.</a:t>
            </a:r>
          </a:p>
          <a:p>
            <a:pPr lvl="0">
              <a:lnSpc>
                <a:spcPct val="90000"/>
              </a:lnSpc>
            </a:pPr>
            <a:r>
              <a:rPr lang="ru-RU"/>
              <a:t> </a:t>
            </a:r>
            <a:r>
              <a:rPr lang="ru-RU" b="1"/>
              <a:t>GPWS</a:t>
            </a:r>
            <a:r>
              <a:rPr lang="en-US" b="1"/>
              <a:t> (Ground Proximity Warning System)</a:t>
            </a:r>
            <a:r>
              <a:rPr lang="ru-RU" b="1"/>
              <a:t> </a:t>
            </a:r>
            <a:r>
              <a:rPr lang="ru-RU"/>
              <a:t>– С</a:t>
            </a:r>
            <a:r>
              <a:rPr lang="bg-BG"/>
              <a:t>истемата за предупреждение за близост със земята няма да работи при височина под 500 </a:t>
            </a:r>
            <a:r>
              <a:rPr lang="en-US"/>
              <a:t>ft</a:t>
            </a:r>
            <a:r>
              <a:rPr lang="bg-BG"/>
              <a:t>, ако колесника е спуснат и заключен и задкрилките са в положение за кацане.</a:t>
            </a:r>
            <a:endParaRPr lang="ru-RU"/>
          </a:p>
          <a:p>
            <a:pPr lvl="0">
              <a:lnSpc>
                <a:spcPct val="90000"/>
              </a:lnSpc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9B478-F14C-432F-9D1A-872B0B313C10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B165-18D9-49A8-ACBC-3E9CCB3051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4D77B-9B71-4709-8406-AE658ADD326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Ограничение на скоростта на полета:</a:t>
            </a:r>
          </a:p>
          <a:p>
            <a:pPr marL="0" lvl="0" indent="0">
              <a:buNone/>
            </a:pPr>
            <a:r>
              <a:rPr lang="bg-BG"/>
              <a:t>-при спускане или вдигане на колесника </a:t>
            </a:r>
          </a:p>
          <a:p>
            <a:pPr marL="0" lvl="0" indent="0">
              <a:buNone/>
            </a:pPr>
            <a:r>
              <a:rPr lang="bg-BG"/>
              <a:t>-при спуснат колесник.</a:t>
            </a:r>
          </a:p>
          <a:p>
            <a:pPr lvl="0"/>
            <a:r>
              <a:rPr lang="bg-BG"/>
              <a:t>Система за аварийно спускане на колесника:</a:t>
            </a:r>
          </a:p>
          <a:p>
            <a:pPr marL="0" lvl="0" indent="0">
              <a:buNone/>
            </a:pPr>
            <a:r>
              <a:rPr lang="bg-BG"/>
              <a:t>-колесника се освобождава ръчно от горно заключено положение</a:t>
            </a:r>
          </a:p>
          <a:p>
            <a:pPr marL="0" lvl="0" indent="0">
              <a:buNone/>
            </a:pPr>
            <a:r>
              <a:rPr lang="bg-BG"/>
              <a:t>-спускането на колесника се извършва с помощта на собственото му тегло</a:t>
            </a:r>
          </a:p>
          <a:p>
            <a:pPr marL="0" lvl="0" indent="0">
              <a:buNone/>
            </a:pPr>
            <a:r>
              <a:rPr lang="bg-BG"/>
              <a:t>-заключването в долно положение става механично и има механична индикация, че колесника е заключен</a:t>
            </a:r>
          </a:p>
          <a:p>
            <a:pPr marL="0" lvl="0" indent="0">
              <a:buNone/>
            </a:pPr>
            <a:r>
              <a:rPr lang="bg-BG"/>
              <a:t>-вратите на колесника остават отворени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27BA7-7953-4856-B788-64ED2CE3E8FA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6E7C-D807-421F-8744-75B8E64CF8E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/>
              <a:t>Логическа система въздух/земя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BD4D9-5C04-4A78-8E88-15F36F1EF4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5" y="1563761"/>
            <a:ext cx="8946544" cy="5181603"/>
          </a:xfrm>
        </p:spPr>
        <p:txBody>
          <a:bodyPr/>
          <a:lstStyle/>
          <a:p>
            <a:pPr lvl="0"/>
            <a:r>
              <a:rPr lang="bg-BG"/>
              <a:t>Подава информация за положението на колесника и дали е заключен.</a:t>
            </a:r>
          </a:p>
          <a:p>
            <a:pPr lvl="0"/>
            <a:r>
              <a:rPr lang="bg-BG"/>
              <a:t>Използват се електрически ключове или сензори за близост.</a:t>
            </a:r>
            <a:endParaRPr lang="en-US"/>
          </a:p>
          <a:p>
            <a:pPr marL="0" lvl="0" indent="0">
              <a:buNone/>
            </a:pPr>
            <a:endParaRPr lang="bg-BG"/>
          </a:p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B7EC27-75C8-4FB4-B633-48183AAE6B6D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ABB1838-C4F1-4D67-B552-5A642505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107" y="3429000"/>
            <a:ext cx="7172325" cy="32861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02AFA-1F65-4F67-9148-9B65613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Спускане и прибиране на колесника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CE3B8F-F5FB-4CE5-8CD5-9775D6322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58" t="3174" r="4781"/>
          <a:stretch/>
        </p:blipFill>
        <p:spPr>
          <a:xfrm>
            <a:off x="1702430" y="1853248"/>
            <a:ext cx="7292083" cy="469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66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91B1-16A8-4848-923A-9331350BE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Колела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B4896-0445-47DC-A753-E4903EA62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Колелата и гумите поемат теглото на ВС на земя и осигуряват подвижността му.</a:t>
            </a:r>
          </a:p>
          <a:p>
            <a:r>
              <a:rPr lang="bg-BG" dirty="0"/>
              <a:t>В колелата на основния, а понякога и на носовия, колесник се поставят спирачките, които контролират движението и осигуряват безопасното спиране на ВС.</a:t>
            </a:r>
          </a:p>
          <a:p>
            <a:r>
              <a:rPr lang="bg-BG" dirty="0"/>
              <a:t>Колелата биват два вида:</a:t>
            </a:r>
          </a:p>
          <a:p>
            <a:pPr marL="0" indent="0">
              <a:buNone/>
            </a:pPr>
            <a:r>
              <a:rPr lang="bg-BG" dirty="0"/>
              <a:t>-със свободен или разединяващ се фланец</a:t>
            </a:r>
          </a:p>
          <a:p>
            <a:pPr marL="0" indent="0">
              <a:buNone/>
            </a:pPr>
            <a:r>
              <a:rPr lang="bg-BG" dirty="0"/>
              <a:t>-съставни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6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02E8-1141-49E0-AFBE-220CE97D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Колела със свободен и разединяващ се фланец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7E51-5848-4BE5-BF9E-D32EB38A6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Единия фланец е част от тялото на колелото, а другия е отделна част, която се закрепва към венеца на колелото.</a:t>
            </a:r>
          </a:p>
          <a:p>
            <a:r>
              <a:rPr lang="bg-BG" dirty="0"/>
              <a:t>Свободният фланец се закрепва с помощта на захващащ пръстен.</a:t>
            </a:r>
          </a:p>
          <a:p>
            <a:r>
              <a:rPr lang="bg-BG" dirty="0"/>
              <a:t>Разединяващия се фланец  се закрепва с болтове и гайки към колелото, като той може да бъде съставен от няколко части свързани с болтове или една цяла част.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46410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0844-2BAB-46AD-85C3-00907DDD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240C73-C5C2-4899-A73A-6295BDF62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1329" y="1534751"/>
            <a:ext cx="5638055" cy="419576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D5BF18-6FF1-5F33-0C75-D56F965D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18" y="1534751"/>
            <a:ext cx="5638055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20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9E4A8-A483-DC59-5BE9-649D416C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4" descr="A close-up of a yellow airplane">
            <a:extLst>
              <a:ext uri="{FF2B5EF4-FFF2-40B4-BE49-F238E27FC236}">
                <a16:creationId xmlns:a16="http://schemas.microsoft.com/office/drawing/2014/main" id="{9FDB5B04-0CA9-DF7F-CDFC-B7489B99E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-3" b="-3"/>
          <a:stretch/>
        </p:blipFill>
        <p:spPr>
          <a:xfrm>
            <a:off x="396768" y="2314754"/>
            <a:ext cx="5603541" cy="3890357"/>
          </a:xfrm>
          <a:prstGeom prst="rect">
            <a:avLst/>
          </a:prstGeom>
        </p:spPr>
      </p:pic>
      <p:pic>
        <p:nvPicPr>
          <p:cNvPr id="5" name="Picture 4" descr="A white metal object with a green and white stripe&#10;&#10;Description automatically generated with medium confidence">
            <a:extLst>
              <a:ext uri="{FF2B5EF4-FFF2-40B4-BE49-F238E27FC236}">
                <a16:creationId xmlns:a16="http://schemas.microsoft.com/office/drawing/2014/main" id="{E601157D-D05A-C222-596F-61A738204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0" r="1" b="12946"/>
          <a:stretch/>
        </p:blipFill>
        <p:spPr>
          <a:xfrm>
            <a:off x="6667929" y="2751373"/>
            <a:ext cx="4071937" cy="282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03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157A-D4A8-4EAD-9D1E-5A5BC7DD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Съставно колело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D65B4-B7C7-4115-944C-97029C1CA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Състои се от две отделни части свързани с болтове, като между тях се поставя уплътнение, което не позволява възникването на триене и изолира съединението.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A3857-6B48-4AB2-8977-C919815D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207" y="3226084"/>
            <a:ext cx="4616760" cy="35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13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2F6B6-863A-40F2-96BA-CE2EF8C2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Приплъзване (</a:t>
            </a:r>
            <a:r>
              <a:rPr lang="en-US" dirty="0"/>
              <a:t>Creep)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F51BD-C352-4160-9323-0F2BACEA0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При експлоатация гумата има склонност да се завърта около колелото.</a:t>
            </a:r>
          </a:p>
          <a:p>
            <a:r>
              <a:rPr lang="bg-BG" dirty="0"/>
              <a:t>Ако това преместване е голямо има вероятност вентила на гумата да се откъсне и гумата да се пръсне.</a:t>
            </a:r>
          </a:p>
          <a:p>
            <a:r>
              <a:rPr lang="bg-BG" dirty="0"/>
              <a:t>Правилното налягане в гумата намалява вероятността от приплъзване.</a:t>
            </a:r>
          </a:p>
          <a:p>
            <a:r>
              <a:rPr lang="bg-BG" dirty="0"/>
              <a:t>Използването на скосен или набразден фланец също намалява вероятността от приплъзване.</a:t>
            </a:r>
          </a:p>
          <a:p>
            <a:r>
              <a:rPr lang="bg-BG" dirty="0"/>
              <a:t>Поставяне на маркери на гумата и колелото за индикация на приплъзването.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46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6D63-C986-406B-9B61-0B421508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Материали използвани за направата на колелата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F644A-3D2A-4F79-B630-E50004C83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Използват се алуминиеви и магнезиеви сплави.</a:t>
            </a:r>
          </a:p>
          <a:p>
            <a:r>
              <a:rPr lang="bg-BG" dirty="0"/>
              <a:t>Колелата могат да бъдат лети и ковани.</a:t>
            </a:r>
          </a:p>
          <a:p>
            <a:r>
              <a:rPr lang="bg-BG" dirty="0"/>
              <a:t>След изработката на колелата се нанася антикорозионно покритие:</a:t>
            </a:r>
          </a:p>
          <a:p>
            <a:pPr marL="0" indent="0">
              <a:buNone/>
            </a:pPr>
            <a:r>
              <a:rPr lang="bg-BG" dirty="0"/>
              <a:t>-</a:t>
            </a:r>
            <a:r>
              <a:rPr lang="bg-BG" dirty="0" err="1"/>
              <a:t>анодиране</a:t>
            </a:r>
            <a:r>
              <a:rPr lang="bg-BG" dirty="0"/>
              <a:t> за </a:t>
            </a:r>
            <a:r>
              <a:rPr lang="bg-BG" dirty="0" err="1"/>
              <a:t>алуминеви</a:t>
            </a:r>
            <a:r>
              <a:rPr lang="bg-BG" dirty="0"/>
              <a:t> сплави</a:t>
            </a:r>
          </a:p>
          <a:p>
            <a:pPr marL="0" indent="0">
              <a:buNone/>
            </a:pPr>
            <a:r>
              <a:rPr lang="bg-BG" dirty="0"/>
              <a:t>-хромиране за магнезиеви сплави</a:t>
            </a:r>
          </a:p>
          <a:p>
            <a:pPr marL="0" indent="0">
              <a:buNone/>
            </a:pPr>
            <a:r>
              <a:rPr lang="bg-BG" dirty="0"/>
              <a:t>-накрая се нанася и бояджийско покритие.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/>
              <a:t> Колелата за </a:t>
            </a:r>
            <a:r>
              <a:rPr lang="bg-BG" dirty="0" err="1"/>
              <a:t>безкамерни</a:t>
            </a:r>
            <a:r>
              <a:rPr lang="bg-BG" dirty="0"/>
              <a:t> гуми имат по фино покритие и са импрегнирани с бакелит за изолиране на материала.</a:t>
            </a:r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12877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5369-9D82-4F22-A242-002A770B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Стопяеми предпазители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069F0-E488-4A78-A0E3-7ED7B79C3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dirty="0"/>
              <a:t>При интензивно използване на спирачките е възможно температурата да се повиши до такава степен, че да предизвика пръскане на гумата.</a:t>
            </a:r>
          </a:p>
          <a:p>
            <a:r>
              <a:rPr lang="bg-BG" dirty="0"/>
              <a:t>Стопяеми предпазители се поставят на </a:t>
            </a:r>
            <a:r>
              <a:rPr lang="bg-BG" dirty="0" err="1"/>
              <a:t>безкамерните</a:t>
            </a:r>
            <a:r>
              <a:rPr lang="bg-BG" dirty="0"/>
              <a:t> гуми.</a:t>
            </a:r>
          </a:p>
          <a:p>
            <a:r>
              <a:rPr lang="bg-BG" dirty="0"/>
              <a:t>При повишаване на температурата на гумата те се стопяват и плавно изпускат налягането.</a:t>
            </a:r>
          </a:p>
          <a:p>
            <a:r>
              <a:rPr lang="ru-RU" dirty="0" err="1"/>
              <a:t>Изработват</a:t>
            </a:r>
            <a:r>
              <a:rPr lang="ru-RU" dirty="0"/>
              <a:t> се за 3 </a:t>
            </a:r>
            <a:r>
              <a:rPr lang="ru-RU" dirty="0" err="1"/>
              <a:t>различни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и </a:t>
            </a:r>
            <a:r>
              <a:rPr lang="ru-RU" dirty="0" err="1"/>
              <a:t>имат</a:t>
            </a:r>
            <a:r>
              <a:rPr lang="ru-RU" dirty="0"/>
              <a:t> </a:t>
            </a:r>
            <a:r>
              <a:rPr lang="ru-RU" dirty="0" err="1"/>
              <a:t>цветна</a:t>
            </a:r>
            <a:r>
              <a:rPr lang="ru-RU" dirty="0"/>
              <a:t> маркировка за </a:t>
            </a:r>
            <a:r>
              <a:rPr lang="ru-RU" dirty="0" err="1"/>
              <a:t>по-лесно</a:t>
            </a:r>
            <a:r>
              <a:rPr lang="ru-RU" dirty="0"/>
              <a:t> </a:t>
            </a:r>
            <a:r>
              <a:rPr lang="ru-RU" dirty="0" err="1"/>
              <a:t>разпознаване</a:t>
            </a:r>
            <a:r>
              <a:rPr lang="ru-RU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 – 155 ⁰C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Green – 177 ⁰C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Amber – 199 ⁰C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00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631C-5469-4FB2-B6BC-0552B55A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CF5BEB-C8AA-4BC7-B096-233AE242D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2878931"/>
            <a:ext cx="62769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93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FF558-0D18-48A4-924A-C9EB995A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Гуми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16EB3-2260-48F4-8439-F75168A78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Гумите могат да бъдат </a:t>
            </a:r>
            <a:r>
              <a:rPr lang="bg-BG" dirty="0" err="1"/>
              <a:t>безкамерни</a:t>
            </a:r>
            <a:r>
              <a:rPr lang="bg-BG" dirty="0"/>
              <a:t> и с вътрешна гума, като те се запълват най-често с азот.</a:t>
            </a:r>
          </a:p>
          <a:p>
            <a:r>
              <a:rPr lang="bg-BG" dirty="0"/>
              <a:t>Структура на гумата:</a:t>
            </a:r>
          </a:p>
          <a:p>
            <a:pPr marL="0" indent="0">
              <a:buNone/>
            </a:pPr>
            <a:r>
              <a:rPr lang="bg-BG" dirty="0"/>
              <a:t>-Вътрешна стена-направена е от каучук и задържа въздуха вътре в гумата.</a:t>
            </a:r>
          </a:p>
          <a:p>
            <a:pPr marL="0" indent="0">
              <a:buNone/>
            </a:pPr>
            <a:r>
              <a:rPr lang="bg-BG" dirty="0"/>
              <a:t>-Борд (</a:t>
            </a:r>
            <a:r>
              <a:rPr lang="en-US" dirty="0"/>
              <a:t>bead)-</a:t>
            </a:r>
            <a:r>
              <a:rPr lang="bg-BG" dirty="0"/>
              <a:t>фиксира гумата към колелото, направен от стоманена тел, като той е защитен с допълнителен гумен слой, който също така изолира гумата, когато тя е </a:t>
            </a:r>
            <a:r>
              <a:rPr lang="bg-BG" dirty="0" err="1"/>
              <a:t>безкамерна</a:t>
            </a:r>
            <a:r>
              <a:rPr lang="bg-BG" dirty="0"/>
              <a:t>.</a:t>
            </a:r>
          </a:p>
          <a:p>
            <a:pPr marL="0" indent="0">
              <a:buNone/>
            </a:pPr>
            <a:r>
              <a:rPr lang="bg-BG" dirty="0"/>
              <a:t>-</a:t>
            </a:r>
            <a:r>
              <a:rPr lang="bg-BG" dirty="0" err="1"/>
              <a:t>Каркас</a:t>
            </a:r>
            <a:r>
              <a:rPr lang="bg-BG" dirty="0"/>
              <a:t>, корпус на гумата-включва всички слоеве на гумата.</a:t>
            </a:r>
          </a:p>
          <a:p>
            <a:pPr marL="0" indent="0">
              <a:buNone/>
            </a:pPr>
            <a:r>
              <a:rPr lang="bg-BG" dirty="0"/>
              <a:t>-</a:t>
            </a:r>
            <a:r>
              <a:rPr lang="bg-BG" b="1" dirty="0"/>
              <a:t> </a:t>
            </a:r>
            <a:r>
              <a:rPr lang="bg-BG" dirty="0" err="1"/>
              <a:t>Брекерни</a:t>
            </a:r>
            <a:r>
              <a:rPr lang="bg-BG" dirty="0"/>
              <a:t> ивици (</a:t>
            </a:r>
            <a:r>
              <a:rPr lang="en-US" dirty="0"/>
              <a:t>breaker strips)</a:t>
            </a:r>
            <a:r>
              <a:rPr lang="bg-BG" dirty="0"/>
              <a:t>: за поглъщане и разпределяне на ударните натоварвания, предпазва корпуса.</a:t>
            </a:r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43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5B78-B216-474E-998F-2C4B860A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5" y="1705510"/>
            <a:ext cx="8946544" cy="4542886"/>
          </a:xfrm>
        </p:spPr>
        <p:txBody>
          <a:bodyPr/>
          <a:lstStyle/>
          <a:p>
            <a:r>
              <a:rPr lang="ru-RU" dirty="0" err="1"/>
              <a:t>Странична</a:t>
            </a:r>
            <a:r>
              <a:rPr lang="ru-RU" dirty="0"/>
              <a:t> </a:t>
            </a:r>
            <a:r>
              <a:rPr lang="ru-RU" dirty="0" err="1"/>
              <a:t>външна</a:t>
            </a:r>
            <a:r>
              <a:rPr lang="ru-RU" dirty="0"/>
              <a:t> стена на гумата-</a:t>
            </a:r>
            <a:r>
              <a:rPr lang="ru-RU" dirty="0" err="1"/>
              <a:t>предпазва</a:t>
            </a:r>
            <a:r>
              <a:rPr lang="ru-RU" dirty="0"/>
              <a:t> </a:t>
            </a:r>
            <a:r>
              <a:rPr lang="ru-RU" dirty="0" err="1"/>
              <a:t>вътрешния</a:t>
            </a:r>
            <a:r>
              <a:rPr lang="ru-RU" dirty="0"/>
              <a:t> корпус на гумата, на </a:t>
            </a:r>
            <a:r>
              <a:rPr lang="ru-RU" dirty="0" err="1"/>
              <a:t>нея</a:t>
            </a:r>
            <a:r>
              <a:rPr lang="ru-RU" dirty="0"/>
              <a:t> се </a:t>
            </a:r>
            <a:r>
              <a:rPr lang="ru-RU" dirty="0" err="1"/>
              <a:t>поставя</a:t>
            </a:r>
            <a:r>
              <a:rPr lang="ru-RU" dirty="0"/>
              <a:t> </a:t>
            </a:r>
            <a:r>
              <a:rPr lang="ru-RU" dirty="0" err="1"/>
              <a:t>маркировката</a:t>
            </a:r>
            <a:r>
              <a:rPr lang="ru-RU" dirty="0"/>
              <a:t>.</a:t>
            </a:r>
          </a:p>
          <a:p>
            <a:r>
              <a:rPr lang="bg-BG" dirty="0"/>
              <a:t>Протектор на гумата-</a:t>
            </a:r>
            <a:r>
              <a:rPr lang="ru-RU" dirty="0" err="1"/>
              <a:t>състои</a:t>
            </a:r>
            <a:r>
              <a:rPr lang="ru-RU" dirty="0"/>
              <a:t> се от дебел слой каучук,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влиза</a:t>
            </a:r>
            <a:r>
              <a:rPr lang="ru-RU" dirty="0"/>
              <a:t> в контакт с </a:t>
            </a:r>
            <a:r>
              <a:rPr lang="ru-RU" dirty="0" err="1"/>
              <a:t>настилката</a:t>
            </a:r>
            <a:r>
              <a:rPr lang="ru-RU" dirty="0"/>
              <a:t>.</a:t>
            </a:r>
          </a:p>
          <a:p>
            <a:r>
              <a:rPr lang="bg-BG" dirty="0"/>
              <a:t>Раменна част-</a:t>
            </a:r>
            <a:r>
              <a:rPr lang="ru-RU" dirty="0" err="1"/>
              <a:t>разположена</a:t>
            </a:r>
            <a:r>
              <a:rPr lang="ru-RU" dirty="0"/>
              <a:t> между протектора и </a:t>
            </a:r>
            <a:r>
              <a:rPr lang="ru-RU" dirty="0" err="1"/>
              <a:t>страничните</a:t>
            </a:r>
            <a:r>
              <a:rPr lang="ru-RU" dirty="0"/>
              <a:t> стени.</a:t>
            </a:r>
          </a:p>
          <a:p>
            <a:r>
              <a:rPr lang="ru-RU" dirty="0"/>
              <a:t>Протектора на гумата се </a:t>
            </a:r>
            <a:r>
              <a:rPr lang="ru-RU" dirty="0" err="1"/>
              <a:t>намира</a:t>
            </a:r>
            <a:r>
              <a:rPr lang="ru-RU" dirty="0"/>
              <a:t> в </a:t>
            </a:r>
            <a:r>
              <a:rPr lang="ru-RU" dirty="0" err="1"/>
              <a:t>зоната</a:t>
            </a:r>
            <a:r>
              <a:rPr lang="ru-RU" dirty="0"/>
              <a:t> на свода (</a:t>
            </a:r>
            <a:r>
              <a:rPr lang="ru-RU" dirty="0" err="1"/>
              <a:t>crown</a:t>
            </a:r>
            <a:r>
              <a:rPr lang="ru-RU" dirty="0"/>
              <a:t>) и </a:t>
            </a:r>
            <a:r>
              <a:rPr lang="bg-BG" dirty="0"/>
              <a:t>рамото</a:t>
            </a:r>
            <a:r>
              <a:rPr lang="ru-RU" dirty="0"/>
              <a:t> (</a:t>
            </a:r>
            <a:r>
              <a:rPr lang="ru-RU" dirty="0" err="1"/>
              <a:t>shoulder</a:t>
            </a:r>
            <a:r>
              <a:rPr lang="ru-RU" dirty="0"/>
              <a:t>)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00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7250B-E883-4608-A1B0-246961F1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5" y="452719"/>
            <a:ext cx="9404722" cy="1263065"/>
          </a:xfrm>
        </p:spPr>
        <p:txBody>
          <a:bodyPr/>
          <a:lstStyle/>
          <a:p>
            <a:pPr algn="ctr"/>
            <a:r>
              <a:rPr lang="bg-BG" dirty="0"/>
              <a:t>Зони на гумата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6EE69-2425-4551-ADFB-CAD815E8F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1910993"/>
            <a:ext cx="9707410" cy="482111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1139F-CD90-55E0-A983-7B380FE8F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81" y="2322639"/>
            <a:ext cx="4925389" cy="40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23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E1164-8AF0-5273-2D13-639BA2A92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5" y="626725"/>
            <a:ext cx="8946544" cy="5621672"/>
          </a:xfrm>
        </p:spPr>
        <p:txBody>
          <a:bodyPr/>
          <a:lstStyle/>
          <a:p>
            <a:r>
              <a:rPr lang="bg-BG" dirty="0" err="1"/>
              <a:t>Оребрен</a:t>
            </a:r>
            <a:r>
              <a:rPr lang="bg-BG" dirty="0"/>
              <a:t> протектор (</a:t>
            </a:r>
            <a:r>
              <a:rPr lang="en-US" dirty="0"/>
              <a:t>ribbed tread)</a:t>
            </a:r>
            <a:r>
              <a:rPr lang="bg-BG" dirty="0"/>
              <a:t> се използва за кацане на бетонни писти.</a:t>
            </a:r>
          </a:p>
          <a:p>
            <a:r>
              <a:rPr lang="bg-BG" dirty="0"/>
              <a:t>Блок протектор (</a:t>
            </a:r>
            <a:r>
              <a:rPr lang="en-US" dirty="0"/>
              <a:t>block tread) </a:t>
            </a:r>
            <a:r>
              <a:rPr lang="bg-BG" dirty="0"/>
              <a:t>се използва за кацане на по-груби писти.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FC99E-B833-59F1-A1C7-98FE23849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399" y="2199740"/>
            <a:ext cx="52863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89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62BB-954F-483B-8796-7592DCED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Видове гуми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84911-9487-4A7E-B38C-EA6EBCB9F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Радиални</a:t>
            </a:r>
          </a:p>
          <a:p>
            <a:r>
              <a:rPr lang="bg-BG" dirty="0"/>
              <a:t>Диагонални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9D29E-EFDD-E53B-6B42-65929EB6E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50" y="3361688"/>
            <a:ext cx="5076825" cy="3286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70362-FACF-9901-0FA7-F513D6270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743" y="3363640"/>
            <a:ext cx="50768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53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0D29-5BD6-84E0-EA92-6E6BFB6A6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621AE7-456A-4A5B-2746-43B638780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917" y="2373946"/>
            <a:ext cx="5757085" cy="392411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B5B75C-D4A8-825C-52A3-A291C4A80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99" y="2120850"/>
            <a:ext cx="2399548" cy="4284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7206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EC6CD-CF95-7DF9-977B-D40978BB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2946D-4C83-CB23-114E-103721109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dirty="0"/>
              <a:t>Предимства на радиалните гуми: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Завиват по-добре и имат по-добър контакт с пътната настилка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Осигуряват по-голям комфорт при неравности по пътната настилка, което се дължи на гъвкавите странични стени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По-малко загряване на гумите при високи скорости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По-устойчиви на повреди в областта на протектора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По-ниска консумация на гориво.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/>
              <a:t>Недостатъци на радиалните гуми: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При големи натоварвания страничните стени са </a:t>
            </a:r>
          </a:p>
          <a:p>
            <a:pPr marL="0" indent="0">
              <a:buNone/>
            </a:pPr>
            <a:r>
              <a:rPr lang="bg-BG" dirty="0"/>
              <a:t>     по-нестабилни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/>
              <a:t>По-податливи на повреди при удар в страничните стени.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92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17B35-EBE7-4F67-04DC-8AB23BB1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0B488-A4AA-C3F9-39F3-73726724D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Предимства на диагоналните гуми: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По-голяма стабилност на превозното средство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По-голяма устойчивост на страничните стени срещу повреди.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/>
              <a:t>Недостатъци на диагоналните гуми: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По-голямо съпротивление при търкаляне, което води до по-бързо загряване на гумата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По-нисък комфорт поради твърдостта на гумата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По-висок разход </a:t>
            </a:r>
            <a:r>
              <a:rPr lang="bg-BG"/>
              <a:t>на гориво.</a:t>
            </a:r>
            <a:endParaRPr lang="bg-BG" dirty="0"/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798493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4396-9751-3F26-C802-3FC2E5922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A501E-8D50-CFB2-F510-081566CA3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Marstrand</a:t>
            </a:r>
            <a:r>
              <a:rPr lang="en-US" dirty="0"/>
              <a:t>” </a:t>
            </a:r>
            <a:r>
              <a:rPr lang="bg-BG" dirty="0"/>
              <a:t>представлява единична гума използвана за свободно движещо се носово или опашно колело. Има две контактни области, което предотвратява възникване то на </a:t>
            </a:r>
            <a:r>
              <a:rPr lang="en-US" dirty="0"/>
              <a:t>“shimmy”. </a:t>
            </a:r>
            <a:r>
              <a:rPr lang="bg-BG" dirty="0"/>
              <a:t>Може да се използва докато централната част не се допира до земята.</a:t>
            </a:r>
          </a:p>
          <a:p>
            <a:r>
              <a:rPr lang="en-US" dirty="0"/>
              <a:t>“Chined” </a:t>
            </a:r>
            <a:r>
              <a:rPr lang="bg-BG" dirty="0"/>
              <a:t>гума разполага с </a:t>
            </a:r>
            <a:r>
              <a:rPr lang="bg-BG" dirty="0" err="1"/>
              <a:t>дефлектор</a:t>
            </a:r>
            <a:r>
              <a:rPr lang="bg-BG" dirty="0"/>
              <a:t> - гумена лента формована от едната или двете страни на гумата, която отвежда водата от протекторите обратно на пистата. Може да се постави на носовия и на основния колесник. Използва се , когато двигателите се намират зад основния колесник за да не попада вода в тях.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402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A66C-A3EA-9ECB-A506-3E9CB6D5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E35D68-996F-E483-D612-C4BC182E4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224" y="1853250"/>
            <a:ext cx="5632504" cy="4592813"/>
          </a:xfrm>
        </p:spPr>
      </p:pic>
    </p:spTree>
    <p:extLst>
      <p:ext uri="{BB962C8B-B14F-4D97-AF65-F5344CB8AC3E}">
        <p14:creationId xmlns:p14="http://schemas.microsoft.com/office/powerpoint/2010/main" val="2211960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78B23-883F-4674-A156-ED3E03A4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Вътрешни гуми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AA5F6-2CA2-4331-8D92-B316DC18B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Вътрешните</a:t>
            </a:r>
            <a:r>
              <a:rPr lang="ru-RU" dirty="0"/>
              <a:t> гуми се произвеждат на машина за екструдиране, която вкарва смес от </a:t>
            </a:r>
            <a:r>
              <a:rPr lang="ru-RU" dirty="0" err="1"/>
              <a:t>горещ</a:t>
            </a:r>
            <a:r>
              <a:rPr lang="ru-RU" dirty="0"/>
              <a:t> гумен материал през кръгла матрица, като така се получава непрекъсната по </a:t>
            </a:r>
            <a:r>
              <a:rPr lang="ru-RU" dirty="0" err="1"/>
              <a:t>дължина</a:t>
            </a:r>
            <a:r>
              <a:rPr lang="ru-RU" dirty="0"/>
              <a:t> </a:t>
            </a:r>
            <a:r>
              <a:rPr lang="ru-RU" dirty="0" err="1"/>
              <a:t>тръба</a:t>
            </a:r>
            <a:r>
              <a:rPr lang="ru-RU" dirty="0"/>
              <a:t>. </a:t>
            </a:r>
          </a:p>
          <a:p>
            <a:r>
              <a:rPr lang="ru-RU" dirty="0" err="1"/>
              <a:t>Замяна</a:t>
            </a:r>
            <a:r>
              <a:rPr lang="ru-RU" dirty="0"/>
              <a:t> на </a:t>
            </a:r>
            <a:r>
              <a:rPr lang="ru-RU" dirty="0" err="1"/>
              <a:t>вътрешна</a:t>
            </a:r>
            <a:r>
              <a:rPr lang="ru-RU" dirty="0"/>
              <a:t> </a:t>
            </a:r>
            <a:r>
              <a:rPr lang="ru-RU" dirty="0" err="1"/>
              <a:t>гума</a:t>
            </a:r>
            <a:r>
              <a:rPr lang="ru-RU" dirty="0"/>
              <a:t> е позволено само с </a:t>
            </a:r>
            <a:r>
              <a:rPr lang="ru-RU" dirty="0" err="1"/>
              <a:t>гума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същия</a:t>
            </a:r>
            <a:r>
              <a:rPr lang="ru-RU" dirty="0"/>
              <a:t> размер.</a:t>
            </a:r>
          </a:p>
          <a:p>
            <a:r>
              <a:rPr lang="ru-RU" dirty="0"/>
              <a:t>Клапан за </a:t>
            </a:r>
            <a:r>
              <a:rPr lang="ru-RU" dirty="0" err="1"/>
              <a:t>напомпване</a:t>
            </a:r>
            <a:r>
              <a:rPr lang="ru-RU" dirty="0"/>
              <a:t>-не е позволена </a:t>
            </a:r>
            <a:r>
              <a:rPr lang="ru-RU" dirty="0" err="1"/>
              <a:t>неговата</a:t>
            </a:r>
            <a:r>
              <a:rPr lang="ru-RU" dirty="0"/>
              <a:t> </a:t>
            </a:r>
            <a:r>
              <a:rPr lang="ru-RU" dirty="0" err="1"/>
              <a:t>подмяна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523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FF6CC-B1C7-4B03-9DC7-1F501910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Безкамерни гуми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AFFB7-A59D-495D-BACC-5859A6918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2052918"/>
            <a:ext cx="9599279" cy="4546665"/>
          </a:xfrm>
        </p:spPr>
        <p:txBody>
          <a:bodyPr>
            <a:normAutofit/>
          </a:bodyPr>
          <a:lstStyle/>
          <a:p>
            <a:r>
              <a:rPr lang="bg-BG" dirty="0"/>
              <a:t>Подобни са на външните гуми, но разполагат с допълнителен слой от вътрешната страна и по борда, който задържа газа вътре в гумата.</a:t>
            </a:r>
          </a:p>
          <a:p>
            <a:r>
              <a:rPr lang="bg-BG" dirty="0"/>
              <a:t>Предимства на безкамерните гуми: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Въздушното налягане в гумата се поддържа за по-дълъг период от време.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Проникване с гвоздей или подобен остър предмет, няма да доведе до много бърза загуба на налягане.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Гумата е по-устойчива на спукване от удар и груба работа, поради увеличената дебелина.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Липсата на вътрешна гума означава приблизително 7.5% по-ниско тегло.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Елиминирани са повреди от приплъзване на клапана за напомпване.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26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69A6-6DFA-468E-BFAE-1ACB5247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Налягане в гумата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17CD0-436F-4FD3-85CC-967CDC5C9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Ниско налягане от 25 </a:t>
            </a:r>
            <a:r>
              <a:rPr lang="en-US" dirty="0"/>
              <a:t> </a:t>
            </a:r>
            <a:r>
              <a:rPr lang="bg-BG" dirty="0"/>
              <a:t>до 35 </a:t>
            </a:r>
            <a:r>
              <a:rPr lang="en-US" dirty="0"/>
              <a:t>lb. per sq.in</a:t>
            </a:r>
            <a:r>
              <a:rPr lang="bg-BG" dirty="0"/>
              <a:t>.</a:t>
            </a:r>
            <a:r>
              <a:rPr lang="en-US" dirty="0"/>
              <a:t> (1.73 - 2.42 bar)</a:t>
            </a:r>
            <a:r>
              <a:rPr lang="bg-BG" dirty="0"/>
              <a:t> гумите се използват за кацане на трева.</a:t>
            </a:r>
            <a:endParaRPr lang="en-US" dirty="0"/>
          </a:p>
          <a:p>
            <a:r>
              <a:rPr lang="bg-BG" dirty="0"/>
              <a:t>Средно налягане</a:t>
            </a:r>
            <a:r>
              <a:rPr lang="en-US" dirty="0"/>
              <a:t> </a:t>
            </a:r>
            <a:r>
              <a:rPr lang="bg-BG" dirty="0"/>
              <a:t>от 35 </a:t>
            </a:r>
            <a:r>
              <a:rPr lang="en-US" dirty="0"/>
              <a:t>l</a:t>
            </a:r>
            <a:r>
              <a:rPr lang="bg-BG" dirty="0"/>
              <a:t>до 70 </a:t>
            </a:r>
            <a:r>
              <a:rPr lang="en-US" dirty="0"/>
              <a:t>Ib. per sq. In</a:t>
            </a:r>
            <a:r>
              <a:rPr lang="bg-BG" dirty="0"/>
              <a:t>.</a:t>
            </a:r>
            <a:r>
              <a:rPr lang="en-US" dirty="0"/>
              <a:t> (2.42 - 4.83 bar)</a:t>
            </a:r>
            <a:r>
              <a:rPr lang="bg-BG" dirty="0"/>
              <a:t> гумите се използват за кацане на трева и средно твърди повърхности.</a:t>
            </a:r>
            <a:endParaRPr lang="en-US" dirty="0"/>
          </a:p>
          <a:p>
            <a:r>
              <a:rPr lang="bg-BG" dirty="0"/>
              <a:t>Високо налягане</a:t>
            </a:r>
            <a:r>
              <a:rPr lang="en-US" dirty="0"/>
              <a:t> </a:t>
            </a:r>
            <a:r>
              <a:rPr lang="bg-BG" dirty="0"/>
              <a:t>налягане от 70 до 90 </a:t>
            </a:r>
            <a:r>
              <a:rPr lang="en-US" dirty="0"/>
              <a:t>lb. per sq. in</a:t>
            </a:r>
            <a:r>
              <a:rPr lang="bg-BG" dirty="0"/>
              <a:t>,.</a:t>
            </a:r>
            <a:r>
              <a:rPr lang="en-US" dirty="0"/>
              <a:t> (4.83 - 6.21 bar)</a:t>
            </a:r>
            <a:r>
              <a:rPr lang="bg-BG" dirty="0"/>
              <a:t>за кацане на бетонни писти.</a:t>
            </a:r>
            <a:endParaRPr lang="en-US" dirty="0"/>
          </a:p>
          <a:p>
            <a:r>
              <a:rPr lang="bg-BG" dirty="0"/>
              <a:t>Много високо налягане</a:t>
            </a:r>
            <a:r>
              <a:rPr lang="en-US" dirty="0"/>
              <a:t> </a:t>
            </a:r>
            <a:r>
              <a:rPr lang="bg-BG" dirty="0"/>
              <a:t>над 90 </a:t>
            </a:r>
            <a:r>
              <a:rPr lang="en-US" dirty="0"/>
              <a:t>lb. per sq. In</a:t>
            </a:r>
            <a:r>
              <a:rPr lang="bg-BG" dirty="0"/>
              <a:t>.</a:t>
            </a:r>
            <a:r>
              <a:rPr lang="en-US" dirty="0"/>
              <a:t> (</a:t>
            </a:r>
            <a:r>
              <a:rPr lang="bg-BG" dirty="0"/>
              <a:t>някои гуми от този тип се напомпват до 350 </a:t>
            </a:r>
            <a:r>
              <a:rPr lang="en-US" dirty="0"/>
              <a:t>lb. per sq. in)(6.21 - 24.2 bar)</a:t>
            </a:r>
            <a:r>
              <a:rPr lang="bg-BG" dirty="0"/>
              <a:t> за кацане на бетонни писти.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83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F737-101D-4B24-80DD-AEE1F65D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Размери и маркировка на гумата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007D37-63F7-4D1C-B7EB-FF19C867C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2967" y="2364579"/>
            <a:ext cx="2752725" cy="35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6B304-DE29-4495-A997-649C3EFAB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69" y="2722680"/>
            <a:ext cx="3166689" cy="28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001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6A355-70A2-4C50-84A5-B1BF2AD3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Маркировки на гумите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0C634-756B-443C-9BFE-80C4971C3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09" y="1447800"/>
            <a:ext cx="8670109" cy="5372042"/>
          </a:xfrm>
        </p:spPr>
        <p:txBody>
          <a:bodyPr>
            <a:normAutofit/>
          </a:bodyPr>
          <a:lstStyle/>
          <a:p>
            <a:r>
              <a:rPr lang="ru-RU" dirty="0"/>
              <a:t>Буквите ECTA </a:t>
            </a:r>
            <a:r>
              <a:rPr lang="en-US" dirty="0"/>
              <a:t>(Electrically  Conducting Tire Assembly)</a:t>
            </a:r>
            <a:r>
              <a:rPr lang="ru-RU" dirty="0"/>
              <a:t> или символът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Съдържа допълнително добавен въглерод. </a:t>
            </a:r>
          </a:p>
          <a:p>
            <a:r>
              <a:rPr lang="ru-RU" dirty="0" err="1"/>
              <a:t>Размери</a:t>
            </a:r>
            <a:r>
              <a:rPr lang="ru-RU" dirty="0"/>
              <a:t> на гумата - </a:t>
            </a:r>
            <a:r>
              <a:rPr lang="ru-RU" dirty="0" err="1"/>
              <a:t>отбелязани</a:t>
            </a:r>
            <a:r>
              <a:rPr lang="ru-RU" dirty="0"/>
              <a:t> на </a:t>
            </a:r>
            <a:r>
              <a:rPr lang="ru-RU" dirty="0" err="1"/>
              <a:t>страничната</a:t>
            </a:r>
            <a:r>
              <a:rPr lang="ru-RU" dirty="0"/>
              <a:t> стена </a:t>
            </a:r>
            <a:r>
              <a:rPr lang="en-US" dirty="0"/>
              <a:t>(</a:t>
            </a:r>
            <a:r>
              <a:rPr lang="bg-BG" dirty="0"/>
              <a:t>в инчове или милиметри</a:t>
            </a:r>
            <a:r>
              <a:rPr lang="en-US" dirty="0"/>
              <a:t>)</a:t>
            </a:r>
            <a:r>
              <a:rPr lang="ru-RU" dirty="0"/>
              <a:t>. </a:t>
            </a:r>
          </a:p>
          <a:p>
            <a:r>
              <a:rPr lang="ru-RU" dirty="0"/>
              <a:t>Характеристика на пластовете (The ply </a:t>
            </a:r>
            <a:r>
              <a:rPr lang="ru-RU" dirty="0" err="1"/>
              <a:t>rating</a:t>
            </a:r>
            <a:r>
              <a:rPr lang="ru-RU" dirty="0"/>
              <a:t>)- </a:t>
            </a:r>
            <a:r>
              <a:rPr lang="ru-RU" dirty="0" err="1"/>
              <a:t>показател</a:t>
            </a:r>
            <a:r>
              <a:rPr lang="ru-RU" dirty="0"/>
              <a:t> за здравината на гумата –  например 16</a:t>
            </a:r>
            <a:r>
              <a:rPr lang="en-US" dirty="0"/>
              <a:t>PR.</a:t>
            </a:r>
            <a:endParaRPr lang="bg-BG" dirty="0"/>
          </a:p>
          <a:p>
            <a:r>
              <a:rPr lang="bg-BG" dirty="0"/>
              <a:t>Характеристика на скоростта (</a:t>
            </a:r>
            <a:r>
              <a:rPr lang="en-US" dirty="0"/>
              <a:t>The speed rating</a:t>
            </a:r>
            <a:r>
              <a:rPr lang="bg-BG" dirty="0"/>
              <a:t>)-  максималната скорост, за която гумата е проектирана.</a:t>
            </a:r>
            <a:endParaRPr lang="en-US" dirty="0"/>
          </a:p>
          <a:p>
            <a:r>
              <a:rPr lang="ru-RU" dirty="0"/>
              <a:t>Зелени или сиви точки </a:t>
            </a:r>
            <a:r>
              <a:rPr lang="bg-BG" dirty="0"/>
              <a:t>- показват положението на вентилационните отвори и предпазват гумата от разслояване.</a:t>
            </a:r>
            <a:endParaRPr lang="ru-RU" dirty="0"/>
          </a:p>
          <a:p>
            <a:r>
              <a:rPr lang="ru-RU" dirty="0"/>
              <a:t>Червена точка или </a:t>
            </a:r>
            <a:r>
              <a:rPr lang="ru-RU" dirty="0" err="1"/>
              <a:t>триъгълник</a:t>
            </a:r>
            <a:r>
              <a:rPr lang="ru-RU" dirty="0"/>
              <a:t> - показват най-леката част на гумата.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209D82-5938-49B6-82A8-915A53304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47" y="1853250"/>
            <a:ext cx="990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E414F-D221-4524-9625-A92C7FF20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2759" r="19658"/>
          <a:stretch/>
        </p:blipFill>
        <p:spPr>
          <a:xfrm>
            <a:off x="8868518" y="3564835"/>
            <a:ext cx="3260036" cy="325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08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0EF1-94DD-4871-AE6B-7AD92FD8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Предпазване на гумите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BDF1-77A1-4E84-A612-B1D34C127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Гумите трябва да се предпазват от:</a:t>
            </a:r>
          </a:p>
          <a:p>
            <a:pPr>
              <a:buFontTx/>
              <a:buChar char="-"/>
            </a:pPr>
            <a:r>
              <a:rPr lang="bg-BG" dirty="0"/>
              <a:t>високи температури</a:t>
            </a:r>
          </a:p>
          <a:p>
            <a:pPr>
              <a:buFontTx/>
              <a:buChar char="-"/>
            </a:pPr>
            <a:r>
              <a:rPr lang="bg-BG" dirty="0"/>
              <a:t>влага</a:t>
            </a:r>
          </a:p>
          <a:p>
            <a:pPr>
              <a:buFontTx/>
              <a:buChar char="-"/>
            </a:pPr>
            <a:r>
              <a:rPr lang="bg-BG" dirty="0"/>
              <a:t>силна слънчева светлина</a:t>
            </a:r>
          </a:p>
          <a:p>
            <a:pPr>
              <a:buFontTx/>
              <a:buChar char="-"/>
            </a:pPr>
            <a:r>
              <a:rPr lang="bg-BG" dirty="0"/>
              <a:t>контакт с масло, гориво, </a:t>
            </a:r>
            <a:r>
              <a:rPr lang="bg-BG" dirty="0" err="1"/>
              <a:t>гликол</a:t>
            </a:r>
            <a:r>
              <a:rPr lang="bg-BG" dirty="0"/>
              <a:t> и хидравлични течности, </a:t>
            </a:r>
          </a:p>
          <a:p>
            <a:pPr marL="0" indent="0">
              <a:buNone/>
            </a:pPr>
            <a:r>
              <a:rPr lang="bg-BG" dirty="0"/>
              <a:t>защото те оказват вредно влияние на гумения материал.</a:t>
            </a:r>
          </a:p>
        </p:txBody>
      </p:sp>
    </p:spTree>
    <p:extLst>
      <p:ext uri="{BB962C8B-B14F-4D97-AF65-F5344CB8AC3E}">
        <p14:creationId xmlns:p14="http://schemas.microsoft.com/office/powerpoint/2010/main" val="2490971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ACC8A-8CFE-40E7-A16C-C139E72193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Маслено-газов амортизатор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8F2BE-0C94-48F7-BF98-86C9461A4BC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Устройство</a:t>
            </a:r>
          </a:p>
          <a:p>
            <a:pPr marL="0" lvl="0" indent="0">
              <a:buNone/>
            </a:pPr>
            <a:r>
              <a:rPr lang="bg-BG"/>
              <a:t>-възел за закрепване</a:t>
            </a:r>
          </a:p>
          <a:p>
            <a:pPr marL="0" lvl="0" indent="0">
              <a:buNone/>
            </a:pPr>
            <a:r>
              <a:rPr lang="bg-BG"/>
              <a:t>-външен и вътрешен цилиндър</a:t>
            </a:r>
          </a:p>
          <a:p>
            <a:pPr marL="0" lvl="0" indent="0">
              <a:buNone/>
            </a:pPr>
            <a:r>
              <a:rPr lang="bg-BG"/>
              <a:t>-свободно движещо се бутало</a:t>
            </a:r>
          </a:p>
          <a:p>
            <a:pPr marL="0" lvl="0" indent="0">
              <a:buNone/>
            </a:pPr>
            <a:r>
              <a:rPr lang="bg-BG"/>
              <a:t>-шлиц шарнир</a:t>
            </a:r>
          </a:p>
          <a:p>
            <a:pPr marL="0" lvl="0" indent="0">
              <a:buNone/>
            </a:pPr>
            <a:r>
              <a:rPr lang="bg-BG"/>
              <a:t>-обтекател на колесника-замърсяване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94C715A-68E5-43C3-8643-990408AA6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935" y="1424415"/>
            <a:ext cx="3468922" cy="49808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4BA9DF4-EABF-4EA3-AD72-38B4B029E1F7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7782-6BA7-4382-BD94-8D965EDC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Приплъзване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90D95-55B5-460C-9968-FCA9A72BC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При първоначалното поставяне на гумата на колелото тя има склонността леко да се премества спрямо венеца на колелото.</a:t>
            </a:r>
          </a:p>
          <a:p>
            <a:r>
              <a:rPr lang="bg-BG" dirty="0"/>
              <a:t>В последствие това изместване трябва да спре, в противен случай вентила на вътрешната гума ще се откъсне, а самата гума ще се пръсне.</a:t>
            </a:r>
          </a:p>
          <a:p>
            <a:r>
              <a:rPr lang="bg-BG" dirty="0"/>
              <a:t>При </a:t>
            </a:r>
            <a:r>
              <a:rPr lang="bg-BG" dirty="0" err="1"/>
              <a:t>безкамерните</a:t>
            </a:r>
            <a:r>
              <a:rPr lang="bg-BG" dirty="0"/>
              <a:t> гуми приплъзването не представлява особен проблем, стига борда на гумата да не е повреден и пада на налягането да е в нормалните граници.</a:t>
            </a:r>
          </a:p>
          <a:p>
            <a:r>
              <a:rPr lang="bg-BG" dirty="0" err="1"/>
              <a:t>Прилпъзването</a:t>
            </a:r>
            <a:r>
              <a:rPr lang="bg-BG" dirty="0"/>
              <a:t> е по-малко вероятно да настъпи, когато се поддържа предписаното налягането в гумата.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588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C13CC-7330-4F0B-964D-E4ABF4E6F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3A8C-B2D8-4E8A-92F8-678585E4F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Производителя на гумата посочва нормалното експлоатационно налягане, като то се отнася за студена </a:t>
            </a:r>
            <a:r>
              <a:rPr lang="bg-BG" dirty="0" err="1"/>
              <a:t>ненатоварена</a:t>
            </a:r>
            <a:r>
              <a:rPr lang="bg-BG" dirty="0"/>
              <a:t> гума. </a:t>
            </a:r>
          </a:p>
          <a:p>
            <a:r>
              <a:rPr lang="bg-BG" dirty="0"/>
              <a:t>При натоварване на гумата налягането в нея се повишава с 4 %.</a:t>
            </a:r>
          </a:p>
          <a:p>
            <a:r>
              <a:rPr lang="bg-BG" dirty="0"/>
              <a:t>При рулиране, кацане или излитане поради загряване на гумата налягането в нея нараства с 10 %.</a:t>
            </a:r>
          </a:p>
          <a:p>
            <a:r>
              <a:rPr lang="bg-BG" dirty="0"/>
              <a:t>90 % от всички повреди на гумите са в резултат от неправилно налягане.</a:t>
            </a:r>
          </a:p>
          <a:p>
            <a:r>
              <a:rPr lang="bg-BG" dirty="0"/>
              <a:t>Съвременните самолети разполагат с индикация на налягането в гумите.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58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4664-4D63-45F0-A65F-6846A6A2C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/>
              <a:t>Аквапланинг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5D0F-BA83-41AF-840A-24238551D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err="1"/>
              <a:t>Аквапланинг</a:t>
            </a:r>
            <a:r>
              <a:rPr lang="bg-BG" dirty="0"/>
              <a:t> настъпва при</a:t>
            </a:r>
            <a:r>
              <a:rPr lang="ru-RU" dirty="0"/>
              <a:t> </a:t>
            </a:r>
            <a:r>
              <a:rPr lang="ru-RU" dirty="0" err="1"/>
              <a:t>възникването</a:t>
            </a:r>
            <a:r>
              <a:rPr lang="ru-RU" dirty="0"/>
              <a:t> на </a:t>
            </a:r>
            <a:r>
              <a:rPr lang="ru-RU" dirty="0" err="1"/>
              <a:t>хидродинамичен</a:t>
            </a:r>
            <a:r>
              <a:rPr lang="ru-RU" dirty="0"/>
              <a:t> клин между протектора и </a:t>
            </a:r>
            <a:r>
              <a:rPr lang="ru-RU" dirty="0" err="1"/>
              <a:t>земната</a:t>
            </a:r>
            <a:r>
              <a:rPr lang="ru-RU" dirty="0"/>
              <a:t> </a:t>
            </a:r>
            <a:r>
              <a:rPr lang="ru-RU" dirty="0" err="1"/>
              <a:t>повърхност</a:t>
            </a:r>
            <a:r>
              <a:rPr lang="ru-RU" dirty="0"/>
              <a:t>.</a:t>
            </a:r>
          </a:p>
          <a:p>
            <a:r>
              <a:rPr lang="ru-RU" dirty="0" err="1"/>
              <a:t>Наличието</a:t>
            </a:r>
            <a:r>
              <a:rPr lang="ru-RU" dirty="0"/>
              <a:t> на </a:t>
            </a:r>
            <a:r>
              <a:rPr lang="ru-RU" dirty="0" err="1"/>
              <a:t>воден</a:t>
            </a:r>
            <a:r>
              <a:rPr lang="ru-RU" dirty="0"/>
              <a:t> слой, </a:t>
            </a:r>
            <a:r>
              <a:rPr lang="ru-RU" dirty="0" err="1"/>
              <a:t>отделящ</a:t>
            </a:r>
            <a:r>
              <a:rPr lang="ru-RU" dirty="0"/>
              <a:t> гумата от </a:t>
            </a:r>
            <a:r>
              <a:rPr lang="ru-RU" dirty="0" err="1"/>
              <a:t>повърхността</a:t>
            </a:r>
            <a:r>
              <a:rPr lang="ru-RU" dirty="0"/>
              <a:t> води до </a:t>
            </a:r>
            <a:r>
              <a:rPr lang="ru-RU" dirty="0" err="1"/>
              <a:t>намаляване</a:t>
            </a:r>
            <a:r>
              <a:rPr lang="ru-RU" dirty="0"/>
              <a:t> или </a:t>
            </a:r>
            <a:r>
              <a:rPr lang="ru-RU" dirty="0" err="1"/>
              <a:t>загуба</a:t>
            </a:r>
            <a:r>
              <a:rPr lang="ru-RU" dirty="0"/>
              <a:t> на </a:t>
            </a:r>
            <a:r>
              <a:rPr lang="ru-RU" dirty="0" err="1"/>
              <a:t>сцеплението</a:t>
            </a:r>
            <a:r>
              <a:rPr lang="ru-RU" dirty="0"/>
              <a:t>. </a:t>
            </a:r>
          </a:p>
          <a:p>
            <a:r>
              <a:rPr lang="bg-BG" dirty="0"/>
              <a:t>Намаляването на дълбочината на протектора води до повишаване на вероятността за възникване на </a:t>
            </a:r>
            <a:r>
              <a:rPr lang="bg-BG" dirty="0" err="1"/>
              <a:t>аквапланинг</a:t>
            </a:r>
            <a:r>
              <a:rPr lang="bg-BG" dirty="0"/>
              <a:t>.</a:t>
            </a:r>
            <a:endParaRPr lang="en-US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C4DA3C2-5041-4F7A-8AEB-520FD7921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86" y="4263673"/>
            <a:ext cx="2743200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470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2FBCC-D13B-4DAE-8261-3F61D28F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СКОРОСТ НА АКВАПЛАНИНГ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8AB98B-2F6F-49BC-B3BE-546534A83C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 err="1"/>
                  <a:t>Скороста</a:t>
                </a:r>
                <a:r>
                  <a:rPr lang="ru-RU" dirty="0"/>
                  <a:t>, при </a:t>
                </a:r>
                <a:r>
                  <a:rPr lang="ru-RU" dirty="0" err="1"/>
                  <a:t>която</a:t>
                </a:r>
                <a:r>
                  <a:rPr lang="ru-RU" dirty="0"/>
                  <a:t> </a:t>
                </a:r>
                <a:r>
                  <a:rPr lang="ru-RU" dirty="0" err="1"/>
                  <a:t>ще</a:t>
                </a:r>
                <a:r>
                  <a:rPr lang="ru-RU" dirty="0"/>
                  <a:t> се получи </a:t>
                </a:r>
                <a:r>
                  <a:rPr lang="ru-RU" dirty="0" err="1"/>
                  <a:t>загуба</a:t>
                </a:r>
                <a:r>
                  <a:rPr lang="ru-RU" dirty="0"/>
                  <a:t> на сцепление </a:t>
                </a:r>
                <a:r>
                  <a:rPr lang="ru-RU" dirty="0" err="1"/>
                  <a:t>може</a:t>
                </a:r>
                <a:r>
                  <a:rPr lang="ru-RU" dirty="0"/>
                  <a:t> да се определи по </a:t>
                </a:r>
                <a:r>
                  <a:rPr lang="ru-RU" dirty="0" err="1"/>
                  <a:t>следните</a:t>
                </a:r>
                <a:r>
                  <a:rPr lang="ru-RU" dirty="0"/>
                  <a:t> </a:t>
                </a:r>
                <a:r>
                  <a:rPr lang="ru-RU" dirty="0" err="1"/>
                  <a:t>формули</a:t>
                </a:r>
                <a:r>
                  <a:rPr lang="ru-RU" dirty="0"/>
                  <a:t>:</a:t>
                </a:r>
              </a:p>
              <a:p>
                <a:pPr marL="0" indent="0">
                  <a:buNone/>
                </a:pPr>
                <a:endParaRPr lang="ru-RU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СКОРОСТ НА АКВАПЛАНИНГ = 9√P (където P = налягането в гумата в PSI)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СКОРОСТ НА АКВАПЛАНИНГ = 34√P (където P = налягането в гумата в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bg-BG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/>
                  <a:t>)</a:t>
                </a:r>
              </a:p>
              <a:p>
                <a:pPr marL="0" indent="0">
                  <a:buNone/>
                </a:pPr>
                <a:endParaRPr lang="bg-BG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bg-BG" dirty="0"/>
                  <a:t>Скоростта </a:t>
                </a:r>
                <a:r>
                  <a:rPr lang="ru-RU" dirty="0"/>
                  <a:t>на </a:t>
                </a:r>
                <a:r>
                  <a:rPr lang="ru-RU" dirty="0" err="1"/>
                  <a:t>аквапланинг</a:t>
                </a:r>
                <a:r>
                  <a:rPr lang="ru-RU" dirty="0"/>
                  <a:t> </a:t>
                </a:r>
                <a:r>
                  <a:rPr lang="ru-RU" dirty="0" err="1"/>
                  <a:t>определна</a:t>
                </a:r>
                <a:r>
                  <a:rPr lang="ru-RU" dirty="0"/>
                  <a:t> по </a:t>
                </a:r>
                <a:r>
                  <a:rPr lang="ru-RU" dirty="0" err="1"/>
                  <a:t>формулите</a:t>
                </a:r>
                <a:r>
                  <a:rPr lang="ru-RU" dirty="0"/>
                  <a:t> е в </a:t>
                </a:r>
                <a:r>
                  <a:rPr lang="ru-RU" dirty="0" err="1"/>
                  <a:t>морски</a:t>
                </a:r>
                <a:r>
                  <a:rPr lang="ru-RU" dirty="0"/>
                  <a:t> мили в час.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8AB98B-2F6F-49BC-B3BE-546534A83C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41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966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8850-FCFF-48FC-9913-F6E66E0A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pPr algn="ctr"/>
            <a:r>
              <a:rPr lang="bg-BG" dirty="0"/>
              <a:t>Повреди на гумите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D92ED-0B81-4A88-B5FB-F7FAEE5A0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09" y="1311965"/>
            <a:ext cx="7021566" cy="5457247"/>
          </a:xfrm>
        </p:spPr>
        <p:txBody>
          <a:bodyPr>
            <a:normAutofit/>
          </a:bodyPr>
          <a:lstStyle/>
          <a:p>
            <a:r>
              <a:rPr lang="ru-RU" dirty="0"/>
              <a:t>Срязвания</a:t>
            </a:r>
            <a:r>
              <a:rPr lang="en-US" dirty="0"/>
              <a:t> (Cuts)</a:t>
            </a:r>
            <a:r>
              <a:rPr lang="bg-BG" dirty="0"/>
              <a:t>-</a:t>
            </a:r>
            <a:r>
              <a:rPr lang="ru-RU" dirty="0"/>
              <a:t> </a:t>
            </a:r>
            <a:r>
              <a:rPr lang="ru-RU" dirty="0" err="1"/>
              <a:t>срязвания</a:t>
            </a:r>
            <a:r>
              <a:rPr lang="ru-RU" dirty="0"/>
              <a:t> на външната гума, проникнали до </a:t>
            </a:r>
            <a:r>
              <a:rPr lang="ru-RU" dirty="0" err="1"/>
              <a:t>нишките</a:t>
            </a:r>
            <a:r>
              <a:rPr lang="ru-RU" dirty="0"/>
              <a:t>, правят гумата негодна и трябва да се </a:t>
            </a:r>
            <a:r>
              <a:rPr lang="ru-RU" dirty="0" err="1"/>
              <a:t>отремонтират</a:t>
            </a:r>
            <a:r>
              <a:rPr lang="ru-RU" dirty="0"/>
              <a:t>.</a:t>
            </a:r>
          </a:p>
          <a:p>
            <a:r>
              <a:rPr lang="ru-RU" dirty="0"/>
              <a:t>Издутини</a:t>
            </a:r>
            <a:r>
              <a:rPr lang="en-US" dirty="0"/>
              <a:t> (Bulges)</a:t>
            </a:r>
            <a:r>
              <a:rPr lang="bg-BG" dirty="0"/>
              <a:t>-</a:t>
            </a:r>
            <a:r>
              <a:rPr lang="ru-RU" dirty="0"/>
              <a:t> показват частична повреда на обвивката.</a:t>
            </a:r>
          </a:p>
          <a:p>
            <a:r>
              <a:rPr lang="ru-RU" dirty="0"/>
              <a:t>Повреди от </a:t>
            </a:r>
            <a:r>
              <a:rPr lang="ru-RU" dirty="0" err="1"/>
              <a:t>странични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bg-BG" dirty="0"/>
              <a:t> з</a:t>
            </a:r>
            <a:r>
              <a:rPr lang="ru-RU" dirty="0" err="1"/>
              <a:t>абити</a:t>
            </a:r>
            <a:r>
              <a:rPr lang="ru-RU" dirty="0"/>
              <a:t> в гумата камъчета, метал, стъкло и др.</a:t>
            </a:r>
          </a:p>
          <a:p>
            <a:r>
              <a:rPr lang="ru-RU" dirty="0"/>
              <a:t> </a:t>
            </a:r>
            <a:r>
              <a:rPr lang="ru-RU" dirty="0" err="1"/>
              <a:t>Износване</a:t>
            </a:r>
            <a:r>
              <a:rPr lang="en-US" dirty="0"/>
              <a:t> </a:t>
            </a:r>
            <a:r>
              <a:rPr lang="ru-RU" dirty="0"/>
              <a:t>. </a:t>
            </a:r>
          </a:p>
          <a:p>
            <a:r>
              <a:rPr lang="ru-RU" dirty="0" err="1"/>
              <a:t>Приплъзване</a:t>
            </a:r>
            <a:r>
              <a:rPr lang="ru-RU" dirty="0"/>
              <a:t> – при </a:t>
            </a:r>
            <a:r>
              <a:rPr lang="ru-RU" dirty="0" err="1"/>
              <a:t>превишаване</a:t>
            </a:r>
            <a:r>
              <a:rPr lang="ru-RU" dirty="0"/>
              <a:t> на </a:t>
            </a:r>
            <a:r>
              <a:rPr lang="ru-RU" dirty="0" err="1"/>
              <a:t>позволените</a:t>
            </a:r>
            <a:r>
              <a:rPr lang="ru-RU" dirty="0"/>
              <a:t> </a:t>
            </a:r>
            <a:r>
              <a:rPr lang="ru-RU" dirty="0" err="1"/>
              <a:t>стойности</a:t>
            </a:r>
            <a:r>
              <a:rPr lang="ru-RU" dirty="0"/>
              <a:t> е необходимо гумата да се свали и </a:t>
            </a:r>
            <a:r>
              <a:rPr lang="ru-RU" dirty="0" err="1"/>
              <a:t>областа</a:t>
            </a:r>
            <a:r>
              <a:rPr lang="ru-RU" dirty="0"/>
              <a:t> на </a:t>
            </a:r>
            <a:r>
              <a:rPr lang="ru-RU" dirty="0" err="1"/>
              <a:t>вентила</a:t>
            </a:r>
            <a:r>
              <a:rPr lang="ru-RU" dirty="0"/>
              <a:t> да се </a:t>
            </a:r>
            <a:r>
              <a:rPr lang="ru-RU" dirty="0" err="1"/>
              <a:t>провери</a:t>
            </a:r>
            <a:r>
              <a:rPr lang="ru-RU" dirty="0"/>
              <a:t> за повреди.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BAF2B-5A1D-45AC-B379-7BEFCCF36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7219975" y="1471287"/>
            <a:ext cx="3276600" cy="51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7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520CF-ACA8-4B85-AF61-36E06C994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42F34-AAF3-46DA-9AC2-93D3E5E00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 да се </a:t>
            </a:r>
            <a:r>
              <a:rPr lang="ru-RU" dirty="0" err="1"/>
              <a:t>намали</a:t>
            </a:r>
            <a:r>
              <a:rPr lang="ru-RU" dirty="0"/>
              <a:t> </a:t>
            </a:r>
            <a:r>
              <a:rPr lang="ru-RU" dirty="0" err="1"/>
              <a:t>износването</a:t>
            </a:r>
            <a:r>
              <a:rPr lang="ru-RU" dirty="0"/>
              <a:t> на </a:t>
            </a:r>
            <a:r>
              <a:rPr lang="ru-RU" dirty="0" err="1"/>
              <a:t>гумите</a:t>
            </a:r>
            <a:r>
              <a:rPr lang="ru-RU" dirty="0"/>
              <a:t>, се </a:t>
            </a:r>
            <a:r>
              <a:rPr lang="ru-RU" dirty="0" err="1"/>
              <a:t>препоръчва</a:t>
            </a:r>
            <a:r>
              <a:rPr lang="ru-RU" dirty="0"/>
              <a:t> да се </a:t>
            </a:r>
            <a:r>
              <a:rPr lang="ru-RU" dirty="0" err="1"/>
              <a:t>рулира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скорост</a:t>
            </a:r>
            <a:r>
              <a:rPr lang="ru-RU" dirty="0"/>
              <a:t> не </a:t>
            </a:r>
            <a:r>
              <a:rPr lang="ru-RU" dirty="0" err="1"/>
              <a:t>по-голяма</a:t>
            </a:r>
            <a:r>
              <a:rPr lang="ru-RU" dirty="0"/>
              <a:t> от 25 </a:t>
            </a:r>
            <a:r>
              <a:rPr lang="ru-RU" dirty="0" err="1"/>
              <a:t>m.p.h</a:t>
            </a:r>
            <a:r>
              <a:rPr lang="ru-RU" dirty="0"/>
              <a:t> (40 </a:t>
            </a:r>
            <a:r>
              <a:rPr lang="ru-RU" dirty="0" err="1"/>
              <a:t>kph</a:t>
            </a:r>
            <a:r>
              <a:rPr lang="ru-RU" dirty="0"/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/>
              <a:t>Напомпване</a:t>
            </a:r>
            <a:r>
              <a:rPr lang="ru-RU" dirty="0"/>
              <a:t> на </a:t>
            </a:r>
            <a:r>
              <a:rPr lang="ru-RU" dirty="0" err="1"/>
              <a:t>гумите</a:t>
            </a:r>
            <a:r>
              <a:rPr lang="ru-RU" dirty="0"/>
              <a:t> с </a:t>
            </a:r>
            <a:r>
              <a:rPr lang="ru-RU" dirty="0" err="1"/>
              <a:t>по-високо</a:t>
            </a:r>
            <a:r>
              <a:rPr lang="ru-RU" dirty="0"/>
              <a:t> </a:t>
            </a:r>
            <a:r>
              <a:rPr lang="ru-RU" dirty="0" err="1"/>
              <a:t>налягане</a:t>
            </a:r>
            <a:r>
              <a:rPr lang="ru-RU" dirty="0"/>
              <a:t> </a:t>
            </a:r>
            <a:r>
              <a:rPr lang="ru-RU" dirty="0" err="1"/>
              <a:t>причинява</a:t>
            </a:r>
            <a:r>
              <a:rPr lang="ru-RU" dirty="0"/>
              <a:t> </a:t>
            </a:r>
            <a:r>
              <a:rPr lang="ru-RU" dirty="0" err="1"/>
              <a:t>прекомерно</a:t>
            </a:r>
            <a:r>
              <a:rPr lang="ru-RU" dirty="0"/>
              <a:t> </a:t>
            </a:r>
            <a:r>
              <a:rPr lang="ru-RU" dirty="0" err="1"/>
              <a:t>износване</a:t>
            </a:r>
            <a:r>
              <a:rPr lang="ru-RU" dirty="0"/>
              <a:t> на свода на гумата, а с </a:t>
            </a:r>
            <a:r>
              <a:rPr lang="ru-RU" dirty="0" err="1"/>
              <a:t>по-ниско</a:t>
            </a:r>
            <a:r>
              <a:rPr lang="ru-RU" dirty="0"/>
              <a:t> </a:t>
            </a:r>
            <a:r>
              <a:rPr lang="ru-RU" dirty="0" err="1"/>
              <a:t>налягане</a:t>
            </a:r>
            <a:r>
              <a:rPr lang="ru-RU" dirty="0"/>
              <a:t> – </a:t>
            </a:r>
            <a:r>
              <a:rPr lang="ru-RU" dirty="0" err="1"/>
              <a:t>прекомерно</a:t>
            </a:r>
            <a:r>
              <a:rPr lang="ru-RU" dirty="0"/>
              <a:t> </a:t>
            </a:r>
            <a:r>
              <a:rPr lang="ru-RU" dirty="0" err="1"/>
              <a:t>износване</a:t>
            </a:r>
            <a:r>
              <a:rPr lang="ru-RU" dirty="0"/>
              <a:t> на </a:t>
            </a:r>
            <a:r>
              <a:rPr lang="ru-RU" dirty="0" err="1"/>
              <a:t>челото</a:t>
            </a:r>
            <a:r>
              <a:rPr lang="ru-RU" dirty="0"/>
              <a:t> на гумата.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/>
              <a:t>Откъсването</a:t>
            </a:r>
            <a:r>
              <a:rPr lang="ru-RU" dirty="0"/>
              <a:t> на протектора или </a:t>
            </a:r>
            <a:r>
              <a:rPr lang="ru-RU" dirty="0" err="1"/>
              <a:t>пръсването</a:t>
            </a:r>
            <a:r>
              <a:rPr lang="ru-RU" dirty="0"/>
              <a:t> на гумата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натовари</a:t>
            </a:r>
            <a:r>
              <a:rPr lang="ru-RU" dirty="0"/>
              <a:t> </a:t>
            </a:r>
            <a:r>
              <a:rPr lang="ru-RU" dirty="0" err="1"/>
              <a:t>останалите</a:t>
            </a:r>
            <a:r>
              <a:rPr lang="ru-RU" dirty="0"/>
              <a:t> </a:t>
            </a:r>
            <a:r>
              <a:rPr lang="ru-RU" dirty="0" err="1"/>
              <a:t>гуми</a:t>
            </a:r>
            <a:r>
              <a:rPr lang="ru-RU" dirty="0"/>
              <a:t> и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доведе</a:t>
            </a:r>
            <a:r>
              <a:rPr lang="ru-RU" dirty="0"/>
              <a:t> до </a:t>
            </a:r>
            <a:r>
              <a:rPr lang="ru-RU" dirty="0" err="1"/>
              <a:t>намляване</a:t>
            </a:r>
            <a:r>
              <a:rPr lang="ru-RU" dirty="0"/>
              <a:t> на </a:t>
            </a:r>
            <a:r>
              <a:rPr lang="ru-RU" dirty="0" err="1"/>
              <a:t>ефективността</a:t>
            </a:r>
            <a:r>
              <a:rPr lang="ru-RU" dirty="0"/>
              <a:t> на </a:t>
            </a:r>
            <a:r>
              <a:rPr lang="ru-RU" dirty="0" err="1"/>
              <a:t>спирачките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/>
              <a:t>Откъснатите</a:t>
            </a:r>
            <a:r>
              <a:rPr lang="ru-RU" dirty="0"/>
              <a:t> </a:t>
            </a:r>
            <a:r>
              <a:rPr lang="ru-RU" dirty="0" err="1"/>
              <a:t>парчета</a:t>
            </a:r>
            <a:r>
              <a:rPr lang="ru-RU" dirty="0"/>
              <a:t> от гумата </a:t>
            </a:r>
            <a:r>
              <a:rPr lang="ru-RU" dirty="0" err="1"/>
              <a:t>може</a:t>
            </a:r>
            <a:r>
              <a:rPr lang="ru-RU" dirty="0"/>
              <a:t> да повредят </a:t>
            </a:r>
            <a:r>
              <a:rPr lang="ru-RU" dirty="0" err="1"/>
              <a:t>хидравличните</a:t>
            </a:r>
            <a:r>
              <a:rPr lang="ru-RU" dirty="0"/>
              <a:t> </a:t>
            </a:r>
            <a:r>
              <a:rPr lang="ru-RU" dirty="0" err="1"/>
              <a:t>тръбопроводи</a:t>
            </a:r>
            <a:r>
              <a:rPr lang="ru-RU" dirty="0"/>
              <a:t> или да </a:t>
            </a:r>
            <a:r>
              <a:rPr lang="ru-RU" dirty="0" err="1"/>
              <a:t>попаднат</a:t>
            </a:r>
            <a:r>
              <a:rPr lang="ru-RU" dirty="0"/>
              <a:t> в </a:t>
            </a:r>
            <a:r>
              <a:rPr lang="ru-RU" dirty="0" err="1"/>
              <a:t>двигателите</a:t>
            </a:r>
            <a:r>
              <a:rPr lang="ru-RU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0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1615-0B8E-4862-B9E1-2A925A0D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Спиране на мокра писта</a:t>
            </a: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9A173B0-1F20-404E-91E2-67EA3A31D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652" y="1604016"/>
            <a:ext cx="5501640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975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9A4C6-1624-4762-9005-E8608662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Износване на челото на гумата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674D176-78B5-4F95-AFE2-C1D4C9BDF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7038" y="2121694"/>
            <a:ext cx="52197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768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4A6EC-016F-479D-A490-1786D389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Спукване (прекъсване)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AC015C0-9AB6-4936-8EA8-4EE88DC43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5163" y="2264569"/>
            <a:ext cx="47434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342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6D67C-1D5D-440C-87BB-80D5CB9B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Издутина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ACC93F0-C314-4BC7-9FA7-0A4923837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7038" y="2250281"/>
            <a:ext cx="52197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77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4BDD-B468-4263-80F0-0057FB78AAB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Прибираем колесник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A934-3766-4E91-82D1-6E482F5BE1D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Прибирането и спускането се извършва с хидравлична, пневматична или електрическа система.</a:t>
            </a:r>
          </a:p>
          <a:p>
            <a:pPr lvl="0"/>
            <a:r>
              <a:rPr lang="bg-BG"/>
              <a:t>Разполага с механични ключалки за заключване в горно и долно положение.</a:t>
            </a:r>
          </a:p>
          <a:p>
            <a:pPr lvl="0"/>
            <a:r>
              <a:rPr lang="bg-BG"/>
              <a:t>Индикатори за положението на колесника.</a:t>
            </a:r>
          </a:p>
          <a:p>
            <a:pPr lvl="0"/>
            <a:r>
              <a:rPr lang="bg-BG"/>
              <a:t>Възможност за аварийно спускане на колесника при отказ на основната система.</a:t>
            </a:r>
          </a:p>
          <a:p>
            <a:pPr lvl="0"/>
            <a:r>
              <a:rPr lang="bg-BG"/>
              <a:t>Защита от прибиране на колесника на земя и от кацане с прибран колесник.</a:t>
            </a:r>
          </a:p>
          <a:p>
            <a:pPr lvl="0"/>
            <a:r>
              <a:rPr lang="bg-BG"/>
              <a:t>Използване на врати за отсека на колесника по аеродинамични причини.</a:t>
            </a:r>
          </a:p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7ADC9-A14C-4A2B-80ED-CBE5EDCDCB6A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5D64-91CE-4ED8-A606-FA755CA5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Дълбоки срязвания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1B79E73-8774-4988-9C10-76CB9A691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9438" y="2231231"/>
            <a:ext cx="49149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69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B547-35A9-4782-A987-0F7550C4D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Откъсване на парче от протектора / задиране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EE5621A-0534-4EEA-8094-2C2B841C0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38438" y="2083594"/>
            <a:ext cx="56769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949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EA14-B114-425C-A604-CB1E6C93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Странично надиране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7B0886C-58C8-437E-9D68-4994418D9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5638" y="2336006"/>
            <a:ext cx="47625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921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7A9D2-D0FC-4509-B7D0-BFC790A9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Шевронно нарязване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4661376-7E9D-46A6-A0EA-37AF8AA4B04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7565" y="2052638"/>
            <a:ext cx="3998645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480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7489-14B6-40C6-B840-93EC5730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Плосък участък</a:t>
            </a:r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6637DF4-27F7-47CE-A4BA-713A2B8D5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0905" y="1943100"/>
            <a:ext cx="492918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6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7090-2662-4F36-9F02-244D34D8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Спирачна система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C0CB9-CC59-418F-86E7-78E46F4A8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Спирачките се използват за забавяне и спиране на самолета при кацане или рулиране, за задържане на място при </a:t>
            </a:r>
            <a:r>
              <a:rPr lang="bg-BG" dirty="0" err="1"/>
              <a:t>запуск</a:t>
            </a:r>
            <a:r>
              <a:rPr lang="bg-BG" dirty="0"/>
              <a:t> на двигателите, а понякога и за завиване.</a:t>
            </a:r>
          </a:p>
          <a:p>
            <a:r>
              <a:rPr lang="bg-BG" dirty="0"/>
              <a:t>Спирачките използват триенето между две повърхности за спиране, като превръщат кинетичната енергия в топлинна енергия.</a:t>
            </a:r>
          </a:p>
          <a:p>
            <a:r>
              <a:rPr lang="bg-BG" dirty="0"/>
              <a:t>Обратната посока на въртене на витлата, </a:t>
            </a:r>
            <a:r>
              <a:rPr lang="bg-BG" dirty="0" err="1"/>
              <a:t>реверсирането</a:t>
            </a:r>
            <a:r>
              <a:rPr lang="bg-BG" dirty="0"/>
              <a:t> на двигателите и въздушните спирачки намаляват натоварването на спирачките.</a:t>
            </a:r>
          </a:p>
          <a:p>
            <a:r>
              <a:rPr lang="bg-BG" dirty="0"/>
              <a:t>Спирачките се задействат с помощта на хидравличната система.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933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9F0EE-0B31-4A64-9351-C6602A17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Дискови спирачки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D90DC-CD47-479F-A6C0-3D2614BFF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Всички модерни самолети използват дискови спирачки, като за леките самолети един диск е достатъчен, а при големите самолети се използват многодискови спирачки за по-голяма ефективност.</a:t>
            </a:r>
          </a:p>
          <a:p>
            <a:r>
              <a:rPr lang="bg-BG" dirty="0"/>
              <a:t>Дисковите спирачки  разполагат с въртящи се дискове закрепени към рамката на колелото, който се притискат към неподвижно закрепени към стойката на колесника пластини.</a:t>
            </a:r>
          </a:p>
          <a:p>
            <a:r>
              <a:rPr lang="bg-BG" dirty="0"/>
              <a:t>Статорите и роторите се притискат между два диска от бутала разположени в специална плоча.</a:t>
            </a:r>
          </a:p>
          <a:p>
            <a:r>
              <a:rPr lang="bg-BG" dirty="0"/>
              <a:t>Триещите се подложки се изработват от неорганичен материал</a:t>
            </a:r>
            <a:r>
              <a:rPr lang="bg-BG"/>
              <a:t>, а дисковете </a:t>
            </a:r>
            <a:r>
              <a:rPr lang="bg-BG" dirty="0"/>
              <a:t>от стомана с повишена здравина.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76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87D9-AECC-725F-EBC3-9E2EF017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59043F-486D-0670-69F5-4E98F6EEA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496" y="2352782"/>
            <a:ext cx="5047668" cy="4012739"/>
          </a:xfrm>
        </p:spPr>
      </p:pic>
    </p:spTree>
    <p:extLst>
      <p:ext uri="{BB962C8B-B14F-4D97-AF65-F5344CB8AC3E}">
        <p14:creationId xmlns:p14="http://schemas.microsoft.com/office/powerpoint/2010/main" val="1855349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F5F0-C6C7-FD79-A71C-F8EE65E6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375BF1-866B-0177-3996-16D063489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952" y="2052638"/>
            <a:ext cx="7051872" cy="4195762"/>
          </a:xfrm>
        </p:spPr>
      </p:pic>
    </p:spTree>
    <p:extLst>
      <p:ext uri="{BB962C8B-B14F-4D97-AF65-F5344CB8AC3E}">
        <p14:creationId xmlns:p14="http://schemas.microsoft.com/office/powerpoint/2010/main" val="23160100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A855-5296-4C80-9A5D-F52515962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FBC787-170F-46DC-8FCF-F2500E6D24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b="6765"/>
          <a:stretch/>
        </p:blipFill>
        <p:spPr bwMode="auto">
          <a:xfrm>
            <a:off x="2335065" y="820692"/>
            <a:ext cx="6367145" cy="542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31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9689-1BC6-403D-A6BC-3CF23A42DB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bg-BG" dirty="0"/>
              <a:t>Триопорна схема с носов колесник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1057-8CC5-40A7-8717-C60299FE03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5" y="2052919"/>
            <a:ext cx="8946544" cy="4725070"/>
          </a:xfrm>
        </p:spPr>
        <p:txBody>
          <a:bodyPr/>
          <a:lstStyle/>
          <a:p>
            <a:pPr lvl="0"/>
            <a:r>
              <a:rPr lang="bg-BG"/>
              <a:t>Основните колесници се намират зад центъра на тежестта.</a:t>
            </a:r>
          </a:p>
          <a:p>
            <a:pPr lvl="0"/>
            <a:r>
              <a:rPr lang="bg-BG"/>
              <a:t>Носовото колело е управляемо.</a:t>
            </a:r>
          </a:p>
          <a:p>
            <a:pPr marL="0" lvl="0" indent="0">
              <a:buNone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9BA4EB-1BEF-4ACD-B3E9-388ADE27F7CE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45D3B51-ECA1-4DA8-853A-B0AE9BEFA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769" y="3608213"/>
            <a:ext cx="5589626" cy="31697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FD3C-1CA9-44C5-8CA7-A8122E52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550F2-9C87-4FB1-BAA7-5ABB413B1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Въртящия момент създаван от спирачките се предава към стойката на колесника чрез спирач</a:t>
            </a:r>
            <a:r>
              <a:rPr lang="en-US" dirty="0"/>
              <a:t>e</a:t>
            </a:r>
            <a:r>
              <a:rPr lang="bg-BG"/>
              <a:t>н прът.</a:t>
            </a:r>
            <a:endParaRPr lang="bg-BG" dirty="0"/>
          </a:p>
          <a:p>
            <a:r>
              <a:rPr lang="bg-BG" dirty="0"/>
              <a:t>Дисковете се изработват от отделни сегменти, което позволява по-бързото разсейване на топлината.</a:t>
            </a:r>
          </a:p>
          <a:p>
            <a:r>
              <a:rPr lang="bg-BG" dirty="0"/>
              <a:t>Карбоновите спирачки са по-леки от стоманените, могат да абсорбират по-голямо количество топлина и по-бързо я разсейват.</a:t>
            </a:r>
          </a:p>
          <a:p>
            <a:r>
              <a:rPr lang="bg-BG" dirty="0"/>
              <a:t>Ако спирачката стане прекалено гореща няма да може да абсорбира повече енергия и способността и да забавя движението намалява</a:t>
            </a:r>
            <a:r>
              <a:rPr lang="en-US" dirty="0"/>
              <a:t> </a:t>
            </a:r>
            <a:r>
              <a:rPr lang="bg-BG" dirty="0"/>
              <a:t>(</a:t>
            </a:r>
            <a:r>
              <a:rPr lang="en-US" dirty="0"/>
              <a:t>Brake Fade).</a:t>
            </a:r>
            <a:endParaRPr lang="bg-BG" dirty="0"/>
          </a:p>
          <a:p>
            <a:pPr marL="0" indent="0">
              <a:buNone/>
            </a:pPr>
            <a:endParaRPr lang="bg-B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869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7F17-8C2E-40B1-B635-331312DF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Освобождаване на спирачката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16957-A345-40C1-BF4D-95C28524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Механизъм за освобождаване на спирачките </a:t>
            </a:r>
            <a:r>
              <a:rPr lang="en-US" dirty="0"/>
              <a:t>(brake adjuster unit)- </a:t>
            </a:r>
            <a:r>
              <a:rPr lang="bg-BG" dirty="0"/>
              <a:t>раздалечава дисковете и накладките и предпазва спирачката от износване.</a:t>
            </a:r>
            <a:endParaRPr lang="en-US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D216C7A-19B4-4EAC-A62D-3557F8063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 r="949" b="11846"/>
          <a:stretch/>
        </p:blipFill>
        <p:spPr bwMode="auto">
          <a:xfrm>
            <a:off x="5489162" y="2914890"/>
            <a:ext cx="3954660" cy="375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0260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5A9A-9556-4283-B38B-A3CF2207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Износване на спирачките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33BC2-B707-4390-AA67-A182CD9A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Спирачките се изработват, така че да осигуряват добро забавяне, като същевременно износването им не бива да е прекалено голямо.</a:t>
            </a:r>
          </a:p>
          <a:p>
            <a:r>
              <a:rPr lang="bg-BG" dirty="0"/>
              <a:t>Необходимо е износването да се следи внимателно.</a:t>
            </a:r>
          </a:p>
          <a:p>
            <a:r>
              <a:rPr lang="bg-BG" dirty="0"/>
              <a:t>Един от начините за това е чрез използването на индикаторен щифт (</a:t>
            </a:r>
            <a:r>
              <a:rPr lang="en-US" dirty="0"/>
              <a:t>indicator pin)</a:t>
            </a:r>
            <a:r>
              <a:rPr lang="bg-BG" dirty="0"/>
              <a:t>, в зависимост от това колко се подава щифта се определя и износването.</a:t>
            </a:r>
          </a:p>
          <a:p>
            <a:r>
              <a:rPr lang="bg-BG" dirty="0"/>
              <a:t>Проверката се извършва при натиснати спирачки.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0640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BCFE-7F34-47F4-88FB-317B09D9C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6A01242-F170-4F96-AA4A-A66FDB9DFD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1860" r="5521" b="10422"/>
          <a:stretch/>
        </p:blipFill>
        <p:spPr bwMode="auto">
          <a:xfrm>
            <a:off x="3380198" y="1330356"/>
            <a:ext cx="4419168" cy="442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8146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E136-F700-4AF2-915B-47E22517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Работа на спирачната система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14050-6FF7-4DD8-82CF-8E3F936FB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dirty="0"/>
              <a:t>Усилието създавано от педалите не е достатъчно за спиране на големите самолети, поради което се налага използването на хидравличната система за създаване на достатъчно голямо усилие.</a:t>
            </a:r>
          </a:p>
          <a:p>
            <a:r>
              <a:rPr lang="bg-BG" dirty="0"/>
              <a:t>Модулиращи системи</a:t>
            </a:r>
          </a:p>
          <a:p>
            <a:pPr marL="0" indent="0">
              <a:buNone/>
            </a:pPr>
            <a:r>
              <a:rPr lang="bg-BG" dirty="0"/>
              <a:t>-Оптималното спиране е от голямо значение при високите скорости, ниското съпротивление и голямото тегло на съвременните самолети, особено при кацане на къси и мокри писти.</a:t>
            </a:r>
          </a:p>
          <a:p>
            <a:pPr marL="0" indent="0">
              <a:buNone/>
            </a:pPr>
            <a:r>
              <a:rPr lang="bg-BG" dirty="0"/>
              <a:t>-Системата трябва да осигурява защита срещу приплъзване, тъй като пилота няма как да усети дали колелата са блокирали. </a:t>
            </a:r>
          </a:p>
          <a:p>
            <a:pPr marL="0" indent="0">
              <a:buNone/>
            </a:pPr>
            <a:r>
              <a:rPr lang="bg-BG" dirty="0"/>
              <a:t>-При създаването на спирачен момент трябва да възниква малко плъзгане между колелото и повърхността.</a:t>
            </a:r>
          </a:p>
        </p:txBody>
      </p:sp>
    </p:spTree>
    <p:extLst>
      <p:ext uri="{BB962C8B-B14F-4D97-AF65-F5344CB8AC3E}">
        <p14:creationId xmlns:p14="http://schemas.microsoft.com/office/powerpoint/2010/main" val="2215854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F2923-6769-42AA-8178-E052EE1A3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8852D-C02B-48E9-A8B5-091DBFF9A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Всички модулиращи системи използват забавянето на колелото, като контролен параметър за създавания спирачен момент.</a:t>
            </a:r>
          </a:p>
          <a:p>
            <a:r>
              <a:rPr lang="bg-BG" dirty="0"/>
              <a:t>Определя се една референтна стойност за забавянето на колелото, която да е по-висока от максималната стойност на забавяне на самолета, когато тази стойност се надвиши налягането в спирачките се намалява или освобождава.</a:t>
            </a:r>
          </a:p>
          <a:p>
            <a:r>
              <a:rPr lang="bg-BG" dirty="0"/>
              <a:t>Използването на </a:t>
            </a:r>
            <a:r>
              <a:rPr lang="en-US" dirty="0"/>
              <a:t>anti-skid</a:t>
            </a:r>
            <a:r>
              <a:rPr lang="bg-BG" dirty="0"/>
              <a:t> намалява дистанцията при излитане и кацане, а излитането от мокра писта с неработеща </a:t>
            </a:r>
            <a:r>
              <a:rPr lang="en-US" dirty="0"/>
              <a:t>anti-skid </a:t>
            </a:r>
            <a:r>
              <a:rPr lang="bg-BG" dirty="0"/>
              <a:t>система е забранено.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301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60A70-6A74-4B97-B160-F65B098CD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5" y="226031"/>
            <a:ext cx="8946544" cy="6022365"/>
          </a:xfrm>
        </p:spPr>
        <p:txBody>
          <a:bodyPr/>
          <a:lstStyle/>
          <a:p>
            <a:r>
              <a:rPr lang="bg-BG" dirty="0"/>
              <a:t>Механичната</a:t>
            </a:r>
            <a:r>
              <a:rPr lang="en-US" dirty="0"/>
              <a:t> anti-skid </a:t>
            </a:r>
            <a:r>
              <a:rPr lang="bg-BG" dirty="0"/>
              <a:t>система използва маховик свързан чрез пружина към колело задвижвано от колелото на самолета. При намаляване на скоростта на движение налягането в спирачката ще се освободи. Монтира се на оста или венеца на колелото.</a:t>
            </a:r>
          </a:p>
          <a:p>
            <a:r>
              <a:rPr lang="bg-BG" dirty="0"/>
              <a:t>При електрическата система времето за реакция е по-малко от колкото при механичната и тя дава 15 % по-добри резултати.</a:t>
            </a:r>
          </a:p>
          <a:p>
            <a:r>
              <a:rPr lang="bg-BG" dirty="0"/>
              <a:t>Електрическата система се състои от :</a:t>
            </a:r>
          </a:p>
          <a:p>
            <a:pPr marL="0" indent="0">
              <a:buNone/>
            </a:pPr>
            <a:r>
              <a:rPr lang="bg-BG" dirty="0"/>
              <a:t>-сензор, който измерва скоростта на колелото</a:t>
            </a:r>
          </a:p>
          <a:p>
            <a:pPr marL="0" indent="0">
              <a:buNone/>
            </a:pPr>
            <a:r>
              <a:rPr lang="bg-BG" dirty="0"/>
              <a:t>-компютър, който обработва информацията за скоростта на колелото</a:t>
            </a:r>
          </a:p>
          <a:p>
            <a:pPr marL="0" indent="0">
              <a:buNone/>
            </a:pPr>
            <a:r>
              <a:rPr lang="bg-BG" dirty="0"/>
              <a:t>-</a:t>
            </a:r>
            <a:r>
              <a:rPr lang="bg-BG" dirty="0" err="1"/>
              <a:t>серво</a:t>
            </a:r>
            <a:r>
              <a:rPr lang="bg-BG" dirty="0"/>
              <a:t> клапан за контрол на налягането в спирачката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/>
              <a:t>Усъвършенстваната система гарантира, че налягането, което се прилага след освобождаване на спирачката е по-малко от налягането, което е довело до задействането на </a:t>
            </a:r>
            <a:r>
              <a:rPr lang="en-US" dirty="0"/>
              <a:t>anti-skid</a:t>
            </a:r>
            <a:r>
              <a:rPr lang="bg-BG" dirty="0"/>
              <a:t> </a:t>
            </a:r>
            <a:r>
              <a:rPr lang="bg-BG" dirty="0" err="1"/>
              <a:t>ситемата</a:t>
            </a:r>
            <a:r>
              <a:rPr lang="bg-BG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199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E2F4D-CF81-4DF3-AB2F-A930726A2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5" y="1541123"/>
            <a:ext cx="8946544" cy="4707273"/>
          </a:xfrm>
        </p:spPr>
        <p:txBody>
          <a:bodyPr/>
          <a:lstStyle/>
          <a:p>
            <a:r>
              <a:rPr lang="en-US" dirty="0"/>
              <a:t>Anti-skid </a:t>
            </a:r>
            <a:r>
              <a:rPr lang="bg-BG" dirty="0"/>
              <a:t>системата осигурява:</a:t>
            </a:r>
          </a:p>
          <a:p>
            <a:r>
              <a:rPr lang="en-US" dirty="0"/>
              <a:t>Touchdown protection</a:t>
            </a:r>
            <a:r>
              <a:rPr lang="bg-BG" dirty="0"/>
              <a:t> – не позволява задействането на спирачките преди да има допир със земната повърхност.</a:t>
            </a:r>
          </a:p>
          <a:p>
            <a:r>
              <a:rPr lang="en-US" dirty="0"/>
              <a:t>Skid prevention</a:t>
            </a:r>
            <a:r>
              <a:rPr lang="bg-BG" dirty="0"/>
              <a:t> – намаляване на налягането подавано към колело, което е близо до плъзгане.</a:t>
            </a:r>
          </a:p>
          <a:p>
            <a:r>
              <a:rPr lang="bg-BG" dirty="0"/>
              <a:t> </a:t>
            </a:r>
            <a:r>
              <a:rPr lang="en-US" dirty="0"/>
              <a:t>Locked wheel protection</a:t>
            </a:r>
            <a:r>
              <a:rPr lang="bg-BG" dirty="0"/>
              <a:t> - </a:t>
            </a:r>
            <a:r>
              <a:rPr lang="ru-RU" dirty="0" err="1"/>
              <a:t>ако</a:t>
            </a:r>
            <a:r>
              <a:rPr lang="ru-RU" dirty="0"/>
              <a:t> </a:t>
            </a:r>
            <a:r>
              <a:rPr lang="ru-RU" dirty="0" err="1"/>
              <a:t>колелото</a:t>
            </a:r>
            <a:r>
              <a:rPr lang="ru-RU" dirty="0"/>
              <a:t> </a:t>
            </a:r>
            <a:r>
              <a:rPr lang="ru-RU" dirty="0" err="1"/>
              <a:t>блокира</a:t>
            </a:r>
            <a:r>
              <a:rPr lang="ru-RU" dirty="0"/>
              <a:t> </a:t>
            </a:r>
            <a:r>
              <a:rPr lang="ru-RU" dirty="0" err="1"/>
              <a:t>поради</a:t>
            </a:r>
            <a:r>
              <a:rPr lang="ru-RU" dirty="0"/>
              <a:t> </a:t>
            </a:r>
            <a:r>
              <a:rPr lang="ru-RU" dirty="0" err="1"/>
              <a:t>попадане</a:t>
            </a:r>
            <a:r>
              <a:rPr lang="ru-RU" dirty="0"/>
              <a:t> на влажен </a:t>
            </a:r>
            <a:r>
              <a:rPr lang="ru-RU" dirty="0" err="1"/>
              <a:t>участък</a:t>
            </a:r>
            <a:r>
              <a:rPr lang="ru-RU" dirty="0"/>
              <a:t> или лед, </a:t>
            </a:r>
            <a:r>
              <a:rPr lang="ru-RU" dirty="0" err="1"/>
              <a:t>налягането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това</a:t>
            </a:r>
            <a:r>
              <a:rPr lang="ru-RU" dirty="0"/>
              <a:t> колело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изпуснато</a:t>
            </a:r>
            <a:r>
              <a:rPr lang="ru-RU" dirty="0"/>
              <a:t>, </a:t>
            </a:r>
            <a:r>
              <a:rPr lang="ru-RU" dirty="0" err="1"/>
              <a:t>докато</a:t>
            </a:r>
            <a:r>
              <a:rPr lang="ru-RU" dirty="0"/>
              <a:t> то не се </a:t>
            </a:r>
            <a:r>
              <a:rPr lang="ru-RU" dirty="0" err="1"/>
              <a:t>завърти</a:t>
            </a:r>
            <a:r>
              <a:rPr lang="ru-RU" dirty="0"/>
              <a:t> </a:t>
            </a:r>
            <a:r>
              <a:rPr lang="ru-RU" dirty="0" err="1"/>
              <a:t>отново</a:t>
            </a:r>
            <a:r>
              <a:rPr lang="ru-RU" dirty="0"/>
              <a:t>, след 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подаването</a:t>
            </a:r>
            <a:r>
              <a:rPr lang="ru-RU" dirty="0"/>
              <a:t> на </a:t>
            </a:r>
            <a:r>
              <a:rPr lang="ru-RU" dirty="0" err="1"/>
              <a:t>налягане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възстанови</a:t>
            </a:r>
            <a:r>
              <a:rPr lang="ru-RU" dirty="0"/>
              <a:t>.</a:t>
            </a:r>
          </a:p>
          <a:p>
            <a:r>
              <a:rPr lang="ru-RU" dirty="0"/>
              <a:t>За да се </a:t>
            </a:r>
            <a:r>
              <a:rPr lang="ru-RU" dirty="0" err="1"/>
              <a:t>осигури</a:t>
            </a:r>
            <a:r>
              <a:rPr lang="ru-RU" dirty="0"/>
              <a:t> </a:t>
            </a:r>
            <a:r>
              <a:rPr lang="ru-RU" dirty="0" err="1"/>
              <a:t>пълен</a:t>
            </a:r>
            <a:r>
              <a:rPr lang="ru-RU" dirty="0"/>
              <a:t> </a:t>
            </a:r>
            <a:r>
              <a:rPr lang="ru-RU" dirty="0" err="1"/>
              <a:t>контрол</a:t>
            </a:r>
            <a:r>
              <a:rPr lang="ru-RU" dirty="0"/>
              <a:t> на пилота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спирачките</a:t>
            </a:r>
            <a:r>
              <a:rPr lang="ru-RU" dirty="0"/>
              <a:t>, </a:t>
            </a:r>
            <a:r>
              <a:rPr lang="en-US" dirty="0"/>
              <a:t>anti-skid </a:t>
            </a:r>
            <a:r>
              <a:rPr lang="bg-BG" dirty="0"/>
              <a:t>системата се изключва ръчно или автоматично при скорост по-малка от 20 </a:t>
            </a:r>
            <a:r>
              <a:rPr lang="en-US" dirty="0"/>
              <a:t>mph.</a:t>
            </a:r>
          </a:p>
        </p:txBody>
      </p:sp>
    </p:spTree>
    <p:extLst>
      <p:ext uri="{BB962C8B-B14F-4D97-AF65-F5344CB8AC3E}">
        <p14:creationId xmlns:p14="http://schemas.microsoft.com/office/powerpoint/2010/main" val="42463515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5784-BEBD-48AF-9A32-A41BAECE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Типична спирачна система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246AF-4082-4526-A991-F0833534E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dirty="0"/>
              <a:t>Получава налягане от две хидравлични системи нормална и алтернативна, ако и двете откажат разполага с акумулатор за работа на паркинг спирачката.</a:t>
            </a:r>
          </a:p>
          <a:p>
            <a:r>
              <a:rPr lang="bg-BG" dirty="0"/>
              <a:t>При засичане на плъзгане се подава сигнал към съответния </a:t>
            </a:r>
            <a:r>
              <a:rPr lang="en-US" dirty="0"/>
              <a:t>anti-skid </a:t>
            </a:r>
            <a:r>
              <a:rPr lang="bg-BG" dirty="0"/>
              <a:t>клапан да намали подаваното налягане за да се прекрати плъзгането.</a:t>
            </a:r>
          </a:p>
          <a:p>
            <a:r>
              <a:rPr lang="en-US" dirty="0"/>
              <a:t>Touchdown protection</a:t>
            </a:r>
            <a:r>
              <a:rPr lang="bg-BG" dirty="0"/>
              <a:t> се осъществява чрез сравняване на скоростта на колелото със наземната скорост от </a:t>
            </a:r>
            <a:r>
              <a:rPr lang="en-US" dirty="0"/>
              <a:t>IRS</a:t>
            </a:r>
            <a:r>
              <a:rPr lang="bg-BG" dirty="0"/>
              <a:t> (</a:t>
            </a:r>
            <a:r>
              <a:rPr lang="bg-BG" dirty="0" err="1"/>
              <a:t>инерциалната</a:t>
            </a:r>
            <a:r>
              <a:rPr lang="bg-BG" dirty="0"/>
              <a:t> система).</a:t>
            </a:r>
          </a:p>
          <a:p>
            <a:r>
              <a:rPr lang="bg-BG" dirty="0"/>
              <a:t> </a:t>
            </a:r>
            <a:r>
              <a:rPr lang="ru-RU" dirty="0"/>
              <a:t>На всяко колело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поставен</a:t>
            </a:r>
            <a:r>
              <a:rPr lang="ru-RU" dirty="0"/>
              <a:t> датчик за </a:t>
            </a:r>
            <a:r>
              <a:rPr lang="ru-RU" dirty="0" err="1"/>
              <a:t>отчитане</a:t>
            </a:r>
            <a:r>
              <a:rPr lang="ru-RU" dirty="0"/>
              <a:t> на </a:t>
            </a:r>
            <a:r>
              <a:rPr lang="ru-RU" dirty="0" err="1"/>
              <a:t>спирачния</a:t>
            </a:r>
            <a:r>
              <a:rPr lang="ru-RU" dirty="0"/>
              <a:t> момент, за да се предотвратят повреди на колесника (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засяга</a:t>
            </a:r>
            <a:r>
              <a:rPr lang="ru-RU" dirty="0"/>
              <a:t> </a:t>
            </a:r>
            <a:r>
              <a:rPr lang="ru-RU" dirty="0" err="1"/>
              <a:t>повече</a:t>
            </a:r>
            <a:r>
              <a:rPr lang="ru-RU" dirty="0"/>
              <a:t> </a:t>
            </a:r>
            <a:r>
              <a:rPr lang="ru-RU" dirty="0" err="1"/>
              <a:t>въглеродните</a:t>
            </a:r>
            <a:r>
              <a:rPr lang="ru-RU" dirty="0"/>
              <a:t> </a:t>
            </a:r>
            <a:r>
              <a:rPr lang="ru-RU" dirty="0" err="1"/>
              <a:t>спирачки</a:t>
            </a:r>
            <a:r>
              <a:rPr lang="ru-RU" dirty="0"/>
              <a:t>). </a:t>
            </a:r>
            <a:endParaRPr lang="en-US" dirty="0"/>
          </a:p>
          <a:p>
            <a:endParaRPr lang="bg-B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420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1F92-EB1A-4172-A72A-DFE2AC70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Типична спирачна система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6EB49D-60B0-4B80-918B-26CA2030B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0067" y="1152985"/>
            <a:ext cx="4201772" cy="5702390"/>
          </a:xfrm>
        </p:spPr>
      </p:pic>
    </p:spTree>
    <p:extLst>
      <p:ext uri="{BB962C8B-B14F-4D97-AF65-F5344CB8AC3E}">
        <p14:creationId xmlns:p14="http://schemas.microsoft.com/office/powerpoint/2010/main" val="146323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34E3-12A7-4790-8FE3-D162CBC0A1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ru-RU" dirty="0" err="1"/>
              <a:t>Конвенционална</a:t>
            </a:r>
            <a:r>
              <a:rPr lang="ru-RU"/>
              <a:t> схема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AF756-AF3A-40F5-96A6-47B356EC07D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/>
              <a:t>Разположение на основните колесници пред центъра на тежестта.</a:t>
            </a:r>
          </a:p>
          <a:p>
            <a:pPr lvl="0"/>
            <a:r>
              <a:rPr lang="bg-BG" dirty="0"/>
              <a:t>Опашното колело може да бъде управляемо.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ECB0AA-80BA-4D66-A75A-7099C13D0BA6}"/>
              </a:ext>
            </a:extLst>
          </p:cNvPr>
          <p:cNvSpPr txBox="1"/>
          <p:nvPr/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62B31E-6DB2-4B69-9DA6-34313E062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58" r="22337" b="31858"/>
          <a:stretch>
            <a:fillRect/>
          </a:stretch>
        </p:blipFill>
        <p:spPr>
          <a:xfrm>
            <a:off x="3440420" y="3764639"/>
            <a:ext cx="4334265" cy="144888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D9C1-AD4E-4CC0-A363-B87FA7E6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Автоматична спирачна система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4838-6E72-4326-9031-7B10439AC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Осигурява автоматично задействане на спирачките при кацане или прекратено излитане, когато основната система е изправна.</a:t>
            </a:r>
          </a:p>
          <a:p>
            <a:r>
              <a:rPr lang="bg-BG" dirty="0"/>
              <a:t>Автоматичната спирачка не работи, когато се използва алтернативната спирачна система.</a:t>
            </a:r>
          </a:p>
          <a:p>
            <a:r>
              <a:rPr lang="bg-BG" dirty="0"/>
              <a:t>В зависимост от самолета 3 или 5 темпа на намаляване на скоростта са възможни, като се осигурява и защита от плъзгане.</a:t>
            </a:r>
          </a:p>
          <a:p>
            <a:r>
              <a:rPr lang="bg-BG" dirty="0"/>
              <a:t>При избор на режим отменено излитане ще се приложи максимално налягане, когато ръчките за тягата са прибрани и скоростта е над 85 възела.</a:t>
            </a:r>
          </a:p>
          <a:p>
            <a:pPr marL="0" indent="0">
              <a:buNone/>
            </a:pPr>
            <a:endParaRPr lang="bg-B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07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8D2CA-78B8-42E9-B850-29118DF3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55082-E1AB-47C7-A25A-0266BB2F3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Системата ще се изключи автоматично при:</a:t>
            </a:r>
          </a:p>
          <a:p>
            <a:r>
              <a:rPr lang="bg-BG" dirty="0"/>
              <a:t>Повреда, когато системата е армирана</a:t>
            </a:r>
          </a:p>
          <a:p>
            <a:r>
              <a:rPr lang="bg-BG" dirty="0"/>
              <a:t>Задействане на спирачките от пилота чрез натискане на педалите</a:t>
            </a:r>
          </a:p>
          <a:p>
            <a:r>
              <a:rPr lang="bg-BG" dirty="0"/>
              <a:t>Преместване напред на някоя от ръчките за тягата на двигателите, след кацане</a:t>
            </a:r>
          </a:p>
          <a:p>
            <a:r>
              <a:rPr lang="bg-BG" dirty="0"/>
              <a:t>Прибиране на въздушните спирачки, след като са били активирани</a:t>
            </a:r>
          </a:p>
          <a:p>
            <a:r>
              <a:rPr lang="bg-BG" dirty="0"/>
              <a:t>Избиране на режим </a:t>
            </a:r>
            <a:r>
              <a:rPr lang="en-US" dirty="0"/>
              <a:t>Disarm </a:t>
            </a:r>
            <a:r>
              <a:rPr lang="bg-BG" dirty="0"/>
              <a:t>или </a:t>
            </a:r>
            <a:r>
              <a:rPr lang="en-US" dirty="0"/>
              <a:t>OFF</a:t>
            </a:r>
            <a:r>
              <a:rPr lang="bg-BG" dirty="0"/>
              <a:t>.</a:t>
            </a:r>
          </a:p>
          <a:p>
            <a:r>
              <a:rPr lang="bg-BG" dirty="0"/>
              <a:t>При скорост 20 възела системата се изключва ръчно от пилотите.</a:t>
            </a:r>
          </a:p>
        </p:txBody>
      </p:sp>
    </p:spTree>
    <p:extLst>
      <p:ext uri="{BB962C8B-B14F-4D97-AF65-F5344CB8AC3E}">
        <p14:creationId xmlns:p14="http://schemas.microsoft.com/office/powerpoint/2010/main" val="42182580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8CF9-53DA-46AF-ADC7-B17B7FD3F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Паркинг спирачка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76631-28D9-4281-A6A7-73C4DDB8B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Спирателния клапан на паркинг спирачката, затваря </a:t>
            </a:r>
            <a:r>
              <a:rPr lang="bg-BG" dirty="0" err="1"/>
              <a:t>връщателната</a:t>
            </a:r>
            <a:r>
              <a:rPr lang="bg-BG" dirty="0"/>
              <a:t> магистрала от </a:t>
            </a:r>
            <a:r>
              <a:rPr lang="en-US" dirty="0"/>
              <a:t>anti-skid </a:t>
            </a:r>
            <a:r>
              <a:rPr lang="bg-BG" dirty="0"/>
              <a:t>клапаните към резервоара.</a:t>
            </a:r>
          </a:p>
          <a:p>
            <a:r>
              <a:rPr lang="bg-BG" dirty="0"/>
              <a:t>Паркинг спирачката трябва да може да задържи самолета на място в продължение на едно денонощие.</a:t>
            </a:r>
          </a:p>
          <a:p>
            <a:r>
              <a:rPr lang="bg-BG" dirty="0"/>
              <a:t>При прибиране на колесника спирачките се задействат за да се прекрати въртенето на колелата.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628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A787B-7E47-4609-8645-75131814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46EEAB-8752-4F7F-84B2-EA8C3A2691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94"/>
          <a:stretch/>
        </p:blipFill>
        <p:spPr bwMode="auto">
          <a:xfrm>
            <a:off x="998112" y="1212351"/>
            <a:ext cx="9641763" cy="51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6540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7B9F-34FD-4060-97AB-713E092A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4400"/>
              <a:t>Диаграма на кинетичната енергия на спирачките</a:t>
            </a:r>
            <a:br>
              <a:rPr lang="en-US" sz="440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AB07F-15D3-4E03-A9A5-CEB17B353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Разработен е метод, който показва какви мерки трябва да се предприемат в зависимост от това каква енергия е била погълната при прекратено излитане, кацане или движение по пистата.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995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4196-54B4-48E0-B324-835E268F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8E5611-7FFA-4D08-BD17-85B73FBCE6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9941" r="2267" b="12505"/>
          <a:stretch/>
        </p:blipFill>
        <p:spPr bwMode="auto">
          <a:xfrm>
            <a:off x="1007484" y="955496"/>
            <a:ext cx="9179551" cy="525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9883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BE6E1-5A3E-4F21-A8B7-657779EF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9276CDAC-DAB8-4984-8E77-0A884E402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8" y="976046"/>
            <a:ext cx="10550666" cy="5282629"/>
          </a:xfrm>
        </p:spPr>
      </p:pic>
    </p:spTree>
    <p:extLst>
      <p:ext uri="{BB962C8B-B14F-4D97-AF65-F5344CB8AC3E}">
        <p14:creationId xmlns:p14="http://schemas.microsoft.com/office/powerpoint/2010/main" val="31445296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5352-84DC-4D5B-89B7-CDFF0BE9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Индикатор на температурата на спирачките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7C23E-ED9A-4658-9885-65B9A0B58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На всяко колело се поставя сензор за измерване на температурата.</a:t>
            </a:r>
          </a:p>
          <a:p>
            <a:r>
              <a:rPr lang="bg-BG" dirty="0"/>
              <a:t>Системата позволява индикация при висока температура и прегряване.</a:t>
            </a:r>
          </a:p>
          <a:p>
            <a:r>
              <a:rPr lang="bg-BG" dirty="0"/>
              <a:t>Чрез превключвател разположен на контролния панел може да се определи, коя двойка колела е </a:t>
            </a:r>
            <a:r>
              <a:rPr lang="bg-BG" dirty="0" err="1"/>
              <a:t>задайствала</a:t>
            </a:r>
            <a:r>
              <a:rPr lang="bg-BG" dirty="0"/>
              <a:t> индикацията.</a:t>
            </a:r>
          </a:p>
        </p:txBody>
      </p:sp>
    </p:spTree>
    <p:extLst>
      <p:ext uri="{BB962C8B-B14F-4D97-AF65-F5344CB8AC3E}">
        <p14:creationId xmlns:p14="http://schemas.microsoft.com/office/powerpoint/2010/main" val="28323311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3E38-2457-4A3B-80AF-54A2A436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8BA0E9-BC37-473B-9E02-ED81F09C2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56" y="2052638"/>
            <a:ext cx="5993436" cy="41957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72AE1-6B53-41AB-B1ED-E9B8A73B7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757" y="2052638"/>
            <a:ext cx="415172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991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F9B4-573F-4F5D-8322-FA9B3AAB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Wing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4A4A2-0566-4ACC-8822-EF7B134E4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Нарастването на крилото е характерно само за стреловидното крило.</a:t>
            </a:r>
          </a:p>
          <a:p>
            <a:r>
              <a:rPr lang="bg-BG" dirty="0"/>
              <a:t>Центъра на завоя не е в колесника, а по-навън от него, поради което радиуса на завоя на върха на крилото е по-голям от колкото изглежда в действителност.</a:t>
            </a:r>
          </a:p>
          <a:p>
            <a:r>
              <a:rPr lang="bg-BG" dirty="0"/>
              <a:t>Когато самолета разполага с завиващи основни колесници разположени в тялото, това нарастване не представлява проблем.</a:t>
            </a:r>
          </a:p>
          <a:p>
            <a:r>
              <a:rPr lang="bg-BG" dirty="0"/>
              <a:t>При големи самолети със стреловидно крило маневрирането близо до препятствия трябва да се извършва изключително внимателно.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08534"/>
      </p:ext>
    </p:extLst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2953</TotalTime>
  <Words>4086</Words>
  <Application>Microsoft Office PowerPoint</Application>
  <PresentationFormat>Widescreen</PresentationFormat>
  <Paragraphs>379</Paragraphs>
  <Slides>100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7" baseType="lpstr">
      <vt:lpstr>Arial</vt:lpstr>
      <vt:lpstr>Calibri</vt:lpstr>
      <vt:lpstr>Cambria Math</vt:lpstr>
      <vt:lpstr>Century Gothic</vt:lpstr>
      <vt:lpstr>Wingdings</vt:lpstr>
      <vt:lpstr>Wingdings 3</vt:lpstr>
      <vt:lpstr>Ion</vt:lpstr>
      <vt:lpstr>КОЛЕСНИК</vt:lpstr>
      <vt:lpstr>PowerPoint Presentation</vt:lpstr>
      <vt:lpstr>Видове колесници</vt:lpstr>
      <vt:lpstr>PowerPoint Presentation</vt:lpstr>
      <vt:lpstr>PowerPoint Presentation</vt:lpstr>
      <vt:lpstr>Маслено-газов амортизатор</vt:lpstr>
      <vt:lpstr>Прибираем колесник</vt:lpstr>
      <vt:lpstr>Триопорна схема с носов колесник</vt:lpstr>
      <vt:lpstr>Конвенционална схема</vt:lpstr>
      <vt:lpstr>Двуопорна схема (bicycle)</vt:lpstr>
      <vt:lpstr>Фактори, влияещи на конструкцията и устройството</vt:lpstr>
      <vt:lpstr>Колесник намиращ се под крилото</vt:lpstr>
      <vt:lpstr>Тележка (bogie)</vt:lpstr>
      <vt:lpstr>Колесник намиращ се в тялото на самолета</vt:lpstr>
      <vt:lpstr>Натоварвания понасяни от колесника</vt:lpstr>
      <vt:lpstr>Носов колесник </vt:lpstr>
      <vt:lpstr>PowerPoint Presentation</vt:lpstr>
      <vt:lpstr>Система за центриране на носовия колесник</vt:lpstr>
      <vt:lpstr>Система за завиване с носовия колесник</vt:lpstr>
      <vt:lpstr>PowerPoint Presentation</vt:lpstr>
      <vt:lpstr>Работа на системата</vt:lpstr>
      <vt:lpstr>Шими на носовото колело</vt:lpstr>
      <vt:lpstr>Конфигурация на стойката на колесника</vt:lpstr>
      <vt:lpstr>Конфигурация на стойката на колесника</vt:lpstr>
      <vt:lpstr>Хидравлична система за вдигане и спускане на колесника</vt:lpstr>
      <vt:lpstr>PowerPoint Presentation</vt:lpstr>
      <vt:lpstr>PowerPoint Presentation</vt:lpstr>
      <vt:lpstr>PowerPoint Presentation</vt:lpstr>
      <vt:lpstr>Пневматична система за прибиране и пускане на колесника</vt:lpstr>
      <vt:lpstr>Електрическа система за прибиране на колесника</vt:lpstr>
      <vt:lpstr>Индикация на положението на колесника</vt:lpstr>
      <vt:lpstr>Индикация на положението на колесника</vt:lpstr>
      <vt:lpstr>Безопастност на системата</vt:lpstr>
      <vt:lpstr>PowerPoint Presentation</vt:lpstr>
      <vt:lpstr>Логическа система въздух/земя</vt:lpstr>
      <vt:lpstr>Спускане и прибиране на колесника</vt:lpstr>
      <vt:lpstr>Колела</vt:lpstr>
      <vt:lpstr>Колела със свободен и разединяващ се фланец</vt:lpstr>
      <vt:lpstr>PowerPoint Presentation</vt:lpstr>
      <vt:lpstr>Съставно колело</vt:lpstr>
      <vt:lpstr>Приплъзване (Creep) </vt:lpstr>
      <vt:lpstr>Материали използвани за направата на колелата </vt:lpstr>
      <vt:lpstr>Стопяеми предпазители</vt:lpstr>
      <vt:lpstr>PowerPoint Presentation</vt:lpstr>
      <vt:lpstr>Гуми</vt:lpstr>
      <vt:lpstr>PowerPoint Presentation</vt:lpstr>
      <vt:lpstr>Зони на гумата  </vt:lpstr>
      <vt:lpstr>PowerPoint Presentation</vt:lpstr>
      <vt:lpstr>Видове гуми</vt:lpstr>
      <vt:lpstr>PowerPoint Presentation</vt:lpstr>
      <vt:lpstr>PowerPoint Presentation</vt:lpstr>
      <vt:lpstr>PowerPoint Presentation</vt:lpstr>
      <vt:lpstr>PowerPoint Presentation</vt:lpstr>
      <vt:lpstr>Вътрешни гуми</vt:lpstr>
      <vt:lpstr>Безкамерни гуми</vt:lpstr>
      <vt:lpstr>Налягане в гумата</vt:lpstr>
      <vt:lpstr>Размери и маркировка на гумата</vt:lpstr>
      <vt:lpstr>Маркировки на гумите</vt:lpstr>
      <vt:lpstr>Предпазване на гумите</vt:lpstr>
      <vt:lpstr>Приплъзване</vt:lpstr>
      <vt:lpstr>PowerPoint Presentation</vt:lpstr>
      <vt:lpstr>Аквапланинг</vt:lpstr>
      <vt:lpstr>СКОРОСТ НА АКВАПЛАНИНГ</vt:lpstr>
      <vt:lpstr>Повреди на гумите</vt:lpstr>
      <vt:lpstr>PowerPoint Presentation</vt:lpstr>
      <vt:lpstr>Спиране на мокра писта</vt:lpstr>
      <vt:lpstr>Износване на челото на гумата</vt:lpstr>
      <vt:lpstr>Спукване (прекъсване)</vt:lpstr>
      <vt:lpstr>Издутина</vt:lpstr>
      <vt:lpstr>Дълбоки срязвания</vt:lpstr>
      <vt:lpstr>Откъсване на парче от протектора / задиране</vt:lpstr>
      <vt:lpstr>Странично надиране</vt:lpstr>
      <vt:lpstr>Шевронно нарязване</vt:lpstr>
      <vt:lpstr>Плосък участък</vt:lpstr>
      <vt:lpstr>Спирачна система</vt:lpstr>
      <vt:lpstr>Дискови спирачки</vt:lpstr>
      <vt:lpstr>PowerPoint Presentation</vt:lpstr>
      <vt:lpstr>PowerPoint Presentation</vt:lpstr>
      <vt:lpstr>PowerPoint Presentation</vt:lpstr>
      <vt:lpstr>PowerPoint Presentation</vt:lpstr>
      <vt:lpstr>Освобождаване на спирачката</vt:lpstr>
      <vt:lpstr>Износване на спирачките</vt:lpstr>
      <vt:lpstr>PowerPoint Presentation</vt:lpstr>
      <vt:lpstr>Работа на спирачната система</vt:lpstr>
      <vt:lpstr>PowerPoint Presentation</vt:lpstr>
      <vt:lpstr>PowerPoint Presentation</vt:lpstr>
      <vt:lpstr>PowerPoint Presentation</vt:lpstr>
      <vt:lpstr>Типична спирачна система</vt:lpstr>
      <vt:lpstr>Типична спирачна система</vt:lpstr>
      <vt:lpstr>Автоматична спирачна система</vt:lpstr>
      <vt:lpstr>PowerPoint Presentation</vt:lpstr>
      <vt:lpstr>Паркинг спирачка</vt:lpstr>
      <vt:lpstr>PowerPoint Presentation</vt:lpstr>
      <vt:lpstr>Диаграма на кинетичната енергия на спирачките </vt:lpstr>
      <vt:lpstr>PowerPoint Presentation</vt:lpstr>
      <vt:lpstr>PowerPoint Presentation</vt:lpstr>
      <vt:lpstr>Индикатор на температурата на спирачките</vt:lpstr>
      <vt:lpstr>PowerPoint Presentation</vt:lpstr>
      <vt:lpstr>Wing Growth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КОЛЕСНИК</dc:title>
  <dc:creator>Kosio Marev</dc:creator>
  <cp:lastModifiedBy>Kosio Marev</cp:lastModifiedBy>
  <cp:revision>52</cp:revision>
  <dcterms:created xsi:type="dcterms:W3CDTF">2022-02-28T07:29:17Z</dcterms:created>
  <dcterms:modified xsi:type="dcterms:W3CDTF">2024-04-08T10:11:46Z</dcterms:modified>
</cp:coreProperties>
</file>